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258" r:id="rId3"/>
    <p:sldId id="322" r:id="rId4"/>
    <p:sldId id="280" r:id="rId5"/>
    <p:sldId id="371" r:id="rId6"/>
    <p:sldId id="368" r:id="rId7"/>
    <p:sldId id="337" r:id="rId8"/>
    <p:sldId id="335" r:id="rId9"/>
    <p:sldId id="376" r:id="rId10"/>
    <p:sldId id="345" r:id="rId11"/>
    <p:sldId id="372" r:id="rId12"/>
    <p:sldId id="385" r:id="rId13"/>
    <p:sldId id="359" r:id="rId14"/>
    <p:sldId id="281" r:id="rId15"/>
    <p:sldId id="327" r:id="rId16"/>
    <p:sldId id="378" r:id="rId17"/>
    <p:sldId id="356" r:id="rId18"/>
    <p:sldId id="379" r:id="rId19"/>
    <p:sldId id="383" r:id="rId20"/>
    <p:sldId id="357" r:id="rId21"/>
    <p:sldId id="257" r:id="rId22"/>
    <p:sldId id="284" r:id="rId23"/>
    <p:sldId id="352" r:id="rId24"/>
    <p:sldId id="289" r:id="rId25"/>
    <p:sldId id="351" r:id="rId26"/>
    <p:sldId id="355" r:id="rId27"/>
    <p:sldId id="362" r:id="rId28"/>
    <p:sldId id="363" r:id="rId29"/>
    <p:sldId id="317" r:id="rId30"/>
    <p:sldId id="264" r:id="rId31"/>
    <p:sldId id="316" r:id="rId32"/>
    <p:sldId id="315" r:id="rId33"/>
    <p:sldId id="326" r:id="rId34"/>
    <p:sldId id="330" r:id="rId35"/>
    <p:sldId id="291" r:id="rId36"/>
    <p:sldId id="344" r:id="rId37"/>
    <p:sldId id="332" r:id="rId38"/>
    <p:sldId id="293" r:id="rId39"/>
    <p:sldId id="311" r:id="rId40"/>
    <p:sldId id="300" r:id="rId41"/>
    <p:sldId id="302" r:id="rId42"/>
    <p:sldId id="312" r:id="rId43"/>
    <p:sldId id="304" r:id="rId44"/>
    <p:sldId id="314" r:id="rId45"/>
    <p:sldId id="260" r:id="rId46"/>
    <p:sldId id="318" r:id="rId47"/>
    <p:sldId id="319" r:id="rId48"/>
    <p:sldId id="361" r:id="rId49"/>
    <p:sldId id="262" r:id="rId50"/>
    <p:sldId id="320" r:id="rId51"/>
    <p:sldId id="261" r:id="rId52"/>
    <p:sldId id="364" r:id="rId53"/>
    <p:sldId id="303" r:id="rId54"/>
    <p:sldId id="276" r:id="rId55"/>
    <p:sldId id="339"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C1602"/>
    <a:srgbClr val="CB2301"/>
    <a:srgbClr val="0F4993"/>
    <a:srgbClr val="B31F01"/>
    <a:srgbClr val="0E2B88"/>
    <a:srgbClr val="080B8E"/>
    <a:srgbClr val="000096"/>
    <a:srgbClr val="00007A"/>
    <a:srgbClr val="000066"/>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2481" autoAdjust="0"/>
  </p:normalViewPr>
  <p:slideViewPr>
    <p:cSldViewPr>
      <p:cViewPr>
        <p:scale>
          <a:sx n="40" d="100"/>
          <a:sy n="40" d="100"/>
        </p:scale>
        <p:origin x="-2256" y="-204"/>
      </p:cViewPr>
      <p:guideLst>
        <p:guide orient="horz" pos="2160"/>
        <p:guide pos="2880"/>
      </p:guideLst>
    </p:cSldViewPr>
  </p:slideViewPr>
  <p:notesTextViewPr>
    <p:cViewPr>
      <p:scale>
        <a:sx n="1" d="1"/>
        <a:sy n="1" d="1"/>
      </p:scale>
      <p:origin x="0" y="0"/>
    </p:cViewPr>
  </p:notesTextViewPr>
  <p:sorterViewPr>
    <p:cViewPr>
      <p:scale>
        <a:sx n="70" d="100"/>
        <a:sy n="70" d="100"/>
      </p:scale>
      <p:origin x="0" y="67"/>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A01E75-246F-41EF-9F51-CCE69C8C04F9}" type="datetimeFigureOut">
              <a:rPr lang="en-CA" smtClean="0"/>
              <a:t>14/08/2017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7C952E-837A-41D1-944D-066705AA2248}" type="slidenum">
              <a:rPr lang="en-CA" smtClean="0"/>
              <a:t>‹#›</a:t>
            </a:fld>
            <a:endParaRPr lang="en-CA"/>
          </a:p>
        </p:txBody>
      </p:sp>
    </p:spTree>
    <p:extLst>
      <p:ext uri="{BB962C8B-B14F-4D97-AF65-F5344CB8AC3E}">
        <p14:creationId xmlns:p14="http://schemas.microsoft.com/office/powerpoint/2010/main" val="4124858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Copyright © 2015 Province of British Columbia. All rights reserved.</a:t>
            </a:r>
          </a:p>
          <a:p>
            <a:endParaRPr lang="en-CA" baseline="0" dirty="0" smtClean="0"/>
          </a:p>
          <a:p>
            <a:r>
              <a:rPr lang="en-CA" baseline="0" dirty="0" smtClean="0"/>
              <a:t>This material is owned by the Government of British Columbia, or reproduced with permission,</a:t>
            </a:r>
          </a:p>
          <a:p>
            <a:r>
              <a:rPr lang="en-CA" baseline="0" dirty="0" smtClean="0"/>
              <a:t>and protected by copyright law. It may not be reproduced or redistributed without the prior written</a:t>
            </a:r>
          </a:p>
          <a:p>
            <a:r>
              <a:rPr lang="en-CA" baseline="0" dirty="0" smtClean="0"/>
              <a:t>permission of the Province of British Columbia and/or the copyright owner. To request permission</a:t>
            </a:r>
          </a:p>
          <a:p>
            <a:r>
              <a:rPr lang="en-CA" baseline="0" dirty="0" smtClean="0"/>
              <a:t>to reproduce all or part of this material, please complete the Copyright Permission Request Form</a:t>
            </a:r>
          </a:p>
          <a:p>
            <a:r>
              <a:rPr lang="en-CA" baseline="0" dirty="0" smtClean="0"/>
              <a:t>at www.gov.bc.ca/com/copy/req/.</a:t>
            </a:r>
          </a:p>
          <a:p>
            <a:endParaRPr lang="en-CA" baseline="0" dirty="0" smtClean="0"/>
          </a:p>
          <a:p>
            <a:r>
              <a:rPr lang="en-CA" baseline="0" dirty="0" smtClean="0"/>
              <a:t>Limited Exception to Non-Reproduction</a:t>
            </a:r>
          </a:p>
          <a:p>
            <a:r>
              <a:rPr lang="en-CA" baseline="0" dirty="0" smtClean="0"/>
              <a:t>Permission to copy and use this publication in part, or in its entirety, for non-profit educational</a:t>
            </a:r>
          </a:p>
          <a:p>
            <a:r>
              <a:rPr lang="en-CA" baseline="0" dirty="0" smtClean="0"/>
              <a:t>purposes within British Columbia and Yukon Territory, or by explicit permission of the Minister of</a:t>
            </a:r>
          </a:p>
          <a:p>
            <a:r>
              <a:rPr lang="en-CA" baseline="0" dirty="0" smtClean="0"/>
              <a:t>Education, is granted to (a) all staff of British Columbia boards of education and independent school</a:t>
            </a:r>
          </a:p>
          <a:p>
            <a:r>
              <a:rPr lang="en-CA" baseline="0" dirty="0" smtClean="0"/>
              <a:t>authorities and other parties providing, directly or indirectly, educational programs to students or</a:t>
            </a:r>
          </a:p>
          <a:p>
            <a:r>
              <a:rPr lang="en-CA" baseline="0" dirty="0" smtClean="0"/>
              <a:t>registered children as identified by the School Act, R.S.B.C. 1996, c.412, or the Independent School Act,</a:t>
            </a:r>
          </a:p>
          <a:p>
            <a:r>
              <a:rPr lang="en-CA" baseline="0" dirty="0" smtClean="0"/>
              <a:t>R.S.B.C. 1996, c.216, and (b) all staff of a school operated by First Nation or treaty First Nation; or (c)</a:t>
            </a:r>
          </a:p>
          <a:p>
            <a:r>
              <a:rPr lang="en-CA" baseline="0" dirty="0" smtClean="0"/>
              <a:t>a party providing, directly or indirectly, educational programs under the authority of the Minister of</a:t>
            </a:r>
          </a:p>
          <a:p>
            <a:r>
              <a:rPr lang="en-CA" baseline="0" dirty="0" smtClean="0"/>
              <a:t>the Department of Education for Yukon Territory as defined in the Education Act, R.S.Y. 2002, c.61.</a:t>
            </a:r>
          </a:p>
          <a:p>
            <a:endParaRPr lang="en-CA" baseline="0" dirty="0" smtClean="0"/>
          </a:p>
          <a:p>
            <a:endParaRPr lang="en-CA" baseline="0" dirty="0" smtClean="0"/>
          </a:p>
        </p:txBody>
      </p:sp>
      <p:sp>
        <p:nvSpPr>
          <p:cNvPr id="4" name="Slide Number Placeholder 3"/>
          <p:cNvSpPr>
            <a:spLocks noGrp="1"/>
          </p:cNvSpPr>
          <p:nvPr>
            <p:ph type="sldNum" sz="quarter" idx="10"/>
          </p:nvPr>
        </p:nvSpPr>
        <p:spPr/>
        <p:txBody>
          <a:bodyPr/>
          <a:lstStyle/>
          <a:p>
            <a:fld id="{437C952E-837A-41D1-944D-066705AA2248}" type="slidenum">
              <a:rPr lang="en-CA" smtClean="0"/>
              <a:t>1</a:t>
            </a:fld>
            <a:endParaRPr lang="en-CA"/>
          </a:p>
        </p:txBody>
      </p:sp>
    </p:spTree>
    <p:extLst>
      <p:ext uri="{BB962C8B-B14F-4D97-AF65-F5344CB8AC3E}">
        <p14:creationId xmlns:p14="http://schemas.microsoft.com/office/powerpoint/2010/main" val="138630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Acknowledge</a:t>
            </a:r>
            <a:r>
              <a:rPr lang="en-CA" baseline="0" dirty="0" smtClean="0"/>
              <a:t> local t</a:t>
            </a:r>
            <a:r>
              <a:rPr lang="en-CA" dirty="0" smtClean="0"/>
              <a:t>raditional territory.</a:t>
            </a:r>
          </a:p>
          <a:p>
            <a:r>
              <a:rPr lang="en-CA" dirty="0" smtClean="0"/>
              <a:t>This photo</a:t>
            </a:r>
            <a:r>
              <a:rPr lang="en-CA" baseline="0" dirty="0" smtClean="0"/>
              <a:t> is from Terrace, so replace it with a local image.</a:t>
            </a:r>
          </a:p>
          <a:p>
            <a:endParaRPr lang="en-CA" baseline="0" dirty="0" smtClean="0"/>
          </a:p>
          <a:p>
            <a:r>
              <a:rPr lang="en-CA" dirty="0" smtClean="0"/>
              <a:t>Slides 1 - 47 can be used to present an overview of this project, the development of the resource and the emergent themes. After the overview is presented, participants can delve into the resource booklet and focus on the questions posed on slide 48</a:t>
            </a:r>
            <a:r>
              <a:rPr lang="en-CA" baseline="0" dirty="0" smtClean="0"/>
              <a:t> and 49.</a:t>
            </a:r>
            <a:endParaRPr lang="en-CA" dirty="0" smtClean="0"/>
          </a:p>
          <a:p>
            <a:endParaRPr lang="en-CA" dirty="0" smtClean="0"/>
          </a:p>
          <a:p>
            <a:r>
              <a:rPr lang="en-CA" dirty="0" smtClean="0"/>
              <a:t>The resource booklet is accessible online here:</a:t>
            </a:r>
          </a:p>
          <a:p>
            <a:r>
              <a:rPr lang="en-CA" dirty="0" smtClean="0"/>
              <a:t>http://www.bced.gov.bc.ca/abed/awp_moving_forward.pdf</a:t>
            </a:r>
          </a:p>
          <a:p>
            <a:endParaRPr lang="en-CA" dirty="0" smtClean="0"/>
          </a:p>
          <a:p>
            <a:r>
              <a:rPr lang="en-CA" dirty="0" smtClean="0"/>
              <a:t>Print copies of the resource booklet can also be ordered directly from Crown Publications at https://www.crownpub.bc.ca/Product/Details/7610003550_S   at the cost of $7.45 each.</a:t>
            </a:r>
          </a:p>
          <a:p>
            <a:endParaRPr lang="en-CA" dirty="0" smtClean="0"/>
          </a:p>
          <a:p>
            <a:r>
              <a:rPr lang="en-CA" dirty="0" smtClean="0"/>
              <a:t>Modify the presentation as required to meet the needs of your learning community.</a:t>
            </a:r>
          </a:p>
          <a:p>
            <a:endParaRPr lang="en-CA" dirty="0" smtClean="0"/>
          </a:p>
          <a:p>
            <a:r>
              <a:rPr lang="en-CA" dirty="0" smtClean="0"/>
              <a:t>For more information about this presentation or the resource booklet, “Aboriginal Worldviews and Perspectives,” please contact Sarah Cormode at the BC Ministry of Education:  Sarah.cormode@gov.bc.ca</a:t>
            </a:r>
          </a:p>
          <a:p>
            <a:endParaRPr lang="en-CA" dirty="0" smtClean="0"/>
          </a:p>
          <a:p>
            <a:r>
              <a:rPr lang="en-CA" dirty="0" smtClean="0"/>
              <a:t>This presentation was created to support educators in BC through professional development workshops  and to supplement the resource booklet. </a:t>
            </a:r>
          </a:p>
          <a:p>
            <a:endParaRPr lang="en-CA" dirty="0" smtClean="0"/>
          </a:p>
        </p:txBody>
      </p:sp>
      <p:sp>
        <p:nvSpPr>
          <p:cNvPr id="4" name="Slide Number Placeholder 3"/>
          <p:cNvSpPr>
            <a:spLocks noGrp="1"/>
          </p:cNvSpPr>
          <p:nvPr>
            <p:ph type="sldNum" sz="quarter" idx="10"/>
          </p:nvPr>
        </p:nvSpPr>
        <p:spPr/>
        <p:txBody>
          <a:bodyPr/>
          <a:lstStyle/>
          <a:p>
            <a:fld id="{437C952E-837A-41D1-944D-066705AA2248}" type="slidenum">
              <a:rPr lang="en-CA" smtClean="0"/>
              <a:t>2</a:t>
            </a:fld>
            <a:endParaRPr lang="en-CA"/>
          </a:p>
        </p:txBody>
      </p:sp>
    </p:spTree>
    <p:extLst>
      <p:ext uri="{BB962C8B-B14F-4D97-AF65-F5344CB8AC3E}">
        <p14:creationId xmlns:p14="http://schemas.microsoft.com/office/powerpoint/2010/main" val="2696710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If</a:t>
            </a:r>
            <a:r>
              <a:rPr lang="en-CA" baseline="0" dirty="0" smtClean="0"/>
              <a:t> not here, where?</a:t>
            </a:r>
          </a:p>
          <a:p>
            <a:r>
              <a:rPr lang="en-CA" baseline="0" dirty="0" smtClean="0"/>
              <a:t>If not us, who?</a:t>
            </a:r>
          </a:p>
          <a:p>
            <a:r>
              <a:rPr lang="en-CA" baseline="0" dirty="0" smtClean="0"/>
              <a:t>If not now, when?</a:t>
            </a:r>
          </a:p>
          <a:p>
            <a:r>
              <a:rPr lang="en-CA" baseline="0" dirty="0" smtClean="0"/>
              <a:t>As educators, we have a great opportunity and responsibility.</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4</a:t>
            </a:fld>
            <a:endParaRPr lang="en-CA"/>
          </a:p>
        </p:txBody>
      </p:sp>
    </p:spTree>
    <p:extLst>
      <p:ext uri="{BB962C8B-B14F-4D97-AF65-F5344CB8AC3E}">
        <p14:creationId xmlns:p14="http://schemas.microsoft.com/office/powerpoint/2010/main" val="1177528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Opening activity – review the First Peoples Principles of Learning and identify one of the principles that resonates with you. Perhaps this is related to something that you are already</a:t>
            </a:r>
            <a:r>
              <a:rPr lang="en-CA" baseline="0" dirty="0" smtClean="0"/>
              <a:t> doing in your teaching practice or something that you would like incorporate more. </a:t>
            </a:r>
          </a:p>
          <a:p>
            <a:endParaRPr lang="en-CA" baseline="0" dirty="0" smtClean="0"/>
          </a:p>
          <a:p>
            <a:r>
              <a:rPr lang="en-CA" baseline="0" dirty="0" smtClean="0"/>
              <a:t>For example, I resonate with the second principle as I am passionate about outdoor experiential education and how this learning environment encourages connection to sense of place.</a:t>
            </a:r>
          </a:p>
          <a:p>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5</a:t>
            </a:fld>
            <a:endParaRPr lang="en-CA"/>
          </a:p>
        </p:txBody>
      </p:sp>
    </p:spTree>
    <p:extLst>
      <p:ext uri="{BB962C8B-B14F-4D97-AF65-F5344CB8AC3E}">
        <p14:creationId xmlns:p14="http://schemas.microsoft.com/office/powerpoint/2010/main" val="2011580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First Peoples Principles of Learning are</a:t>
            </a:r>
            <a:r>
              <a:rPr lang="en-CA" baseline="0" dirty="0" smtClean="0"/>
              <a:t> also available in French.</a:t>
            </a:r>
          </a:p>
          <a:p>
            <a:endParaRPr lang="en-CA" baseline="0" dirty="0" smtClean="0"/>
          </a:p>
          <a:p>
            <a:r>
              <a:rPr lang="en-CA" baseline="0" dirty="0" smtClean="0"/>
              <a:t>Poster available for download here:</a:t>
            </a:r>
          </a:p>
          <a:p>
            <a:r>
              <a:rPr lang="en-CA" dirty="0" smtClean="0"/>
              <a:t>http://www.bcatml.org/uploads/3/9/5/8/39584835/frenchfirstpeoplelearning8.5x11pdf.pdf</a:t>
            </a:r>
          </a:p>
          <a:p>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6</a:t>
            </a:fld>
            <a:endParaRPr lang="en-CA"/>
          </a:p>
        </p:txBody>
      </p:sp>
    </p:spTree>
    <p:extLst>
      <p:ext uri="{BB962C8B-B14F-4D97-AF65-F5344CB8AC3E}">
        <p14:creationId xmlns:p14="http://schemas.microsoft.com/office/powerpoint/2010/main" val="2696710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Quoted in The Vancouver Sun,</a:t>
            </a:r>
          </a:p>
          <a:p>
            <a:r>
              <a:rPr lang="en-CA" baseline="0" dirty="0" smtClean="0"/>
              <a:t>Monday, May 25, 2015, p A8</a:t>
            </a:r>
          </a:p>
          <a:p>
            <a:r>
              <a:rPr lang="en-CA" baseline="0" dirty="0" smtClean="0"/>
              <a:t>Justice Murray Sinclair calls us to action. </a:t>
            </a:r>
          </a:p>
          <a:p>
            <a:endParaRPr lang="en-CA" baseline="0" dirty="0" smtClean="0"/>
          </a:p>
          <a:p>
            <a:r>
              <a:rPr lang="en-CA" baseline="0" dirty="0" smtClean="0"/>
              <a:t>Share video of Justice Murray Sinclair (3 minutes)</a:t>
            </a:r>
          </a:p>
          <a:p>
            <a:r>
              <a:rPr lang="en-CA" baseline="0" dirty="0" smtClean="0"/>
              <a:t>https://vimeo.com/25389165</a:t>
            </a:r>
          </a:p>
        </p:txBody>
      </p:sp>
      <p:sp>
        <p:nvSpPr>
          <p:cNvPr id="4" name="Slide Number Placeholder 3"/>
          <p:cNvSpPr>
            <a:spLocks noGrp="1"/>
          </p:cNvSpPr>
          <p:nvPr>
            <p:ph type="sldNum" sz="quarter" idx="10"/>
          </p:nvPr>
        </p:nvSpPr>
        <p:spPr/>
        <p:txBody>
          <a:bodyPr/>
          <a:lstStyle/>
          <a:p>
            <a:fld id="{437C952E-837A-41D1-944D-066705AA2248}" type="slidenum">
              <a:rPr lang="en-CA" smtClean="0"/>
              <a:t>7</a:t>
            </a:fld>
            <a:endParaRPr lang="en-CA"/>
          </a:p>
        </p:txBody>
      </p:sp>
    </p:spTree>
    <p:extLst>
      <p:ext uri="{BB962C8B-B14F-4D97-AF65-F5344CB8AC3E}">
        <p14:creationId xmlns:p14="http://schemas.microsoft.com/office/powerpoint/2010/main" val="3159371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Quoted in The Vancouver Sun,</a:t>
            </a:r>
          </a:p>
          <a:p>
            <a:r>
              <a:rPr lang="en-CA" dirty="0" smtClean="0"/>
              <a:t>Monday, May 25, 2015, p A8</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8</a:t>
            </a:fld>
            <a:endParaRPr lang="en-CA"/>
          </a:p>
        </p:txBody>
      </p:sp>
    </p:spTree>
    <p:extLst>
      <p:ext uri="{BB962C8B-B14F-4D97-AF65-F5344CB8AC3E}">
        <p14:creationId xmlns:p14="http://schemas.microsoft.com/office/powerpoint/2010/main" val="1629259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Share</a:t>
            </a:r>
            <a:r>
              <a:rPr lang="en-CA" baseline="0" dirty="0" smtClean="0"/>
              <a:t> video of Aboriginal Educators from around the province speaking about the need to do this important work. The short 4 minute video is available on the BC Ministry of Education website under Aboriginal Education Resources here:</a:t>
            </a:r>
          </a:p>
          <a:p>
            <a:r>
              <a:rPr lang="en-CA" baseline="0" dirty="0" smtClean="0"/>
              <a:t>http://www.bced.gov.bc.ca/abed/documents.htm</a:t>
            </a:r>
          </a:p>
          <a:p>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9</a:t>
            </a:fld>
            <a:endParaRPr lang="en-CA"/>
          </a:p>
        </p:txBody>
      </p:sp>
    </p:spTree>
    <p:extLst>
      <p:ext uri="{BB962C8B-B14F-4D97-AF65-F5344CB8AC3E}">
        <p14:creationId xmlns:p14="http://schemas.microsoft.com/office/powerpoint/2010/main" val="2696710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Kaleb Child,</a:t>
            </a:r>
            <a:r>
              <a:rPr lang="en-CA" baseline="0" dirty="0" smtClean="0"/>
              <a:t> Director of Instruction for Vancouver Island North School District, acted </a:t>
            </a:r>
            <a:r>
              <a:rPr lang="en-CA" dirty="0" smtClean="0"/>
              <a:t>as facilitator for</a:t>
            </a:r>
            <a:r>
              <a:rPr lang="en-CA" baseline="0" dirty="0" smtClean="0"/>
              <a:t> five regional gathering</a:t>
            </a:r>
            <a:r>
              <a:rPr lang="en-CA" dirty="0" smtClean="0"/>
              <a:t>s.</a:t>
            </a:r>
          </a:p>
          <a:p>
            <a:endParaRPr lang="en-CA" dirty="0" smtClean="0"/>
          </a:p>
          <a:p>
            <a:r>
              <a:rPr lang="en-CA" dirty="0" smtClean="0"/>
              <a:t>Each</a:t>
            </a:r>
            <a:r>
              <a:rPr lang="en-CA" baseline="0" dirty="0" smtClean="0"/>
              <a:t> of the school districts invited participants to attend. Participants included Chiefs, Elders, principals, teachers, Aboriginal Education council members and post-secondary partners. Protocol was followed at each event by recognizing traditional territory and providing a traditional welcome.</a:t>
            </a:r>
          </a:p>
          <a:p>
            <a:endParaRPr lang="en-CA" dirty="0" smtClean="0"/>
          </a:p>
          <a:p>
            <a:r>
              <a:rPr lang="en-CA" dirty="0" smtClean="0"/>
              <a:t>Photographs</a:t>
            </a:r>
            <a:r>
              <a:rPr lang="en-CA" baseline="0" dirty="0" smtClean="0"/>
              <a:t> here are of Elder </a:t>
            </a:r>
            <a:r>
              <a:rPr lang="en-CA" dirty="0" smtClean="0"/>
              <a:t>Larry</a:t>
            </a:r>
            <a:r>
              <a:rPr lang="en-CA" baseline="0" dirty="0" smtClean="0"/>
              <a:t> Grant and Elder Roberta Price at the Burnaby gathering.</a:t>
            </a:r>
          </a:p>
        </p:txBody>
      </p:sp>
      <p:sp>
        <p:nvSpPr>
          <p:cNvPr id="4" name="Slide Number Placeholder 3"/>
          <p:cNvSpPr>
            <a:spLocks noGrp="1"/>
          </p:cNvSpPr>
          <p:nvPr>
            <p:ph type="sldNum" sz="quarter" idx="10"/>
          </p:nvPr>
        </p:nvSpPr>
        <p:spPr/>
        <p:txBody>
          <a:bodyPr/>
          <a:lstStyle/>
          <a:p>
            <a:fld id="{437C952E-837A-41D1-944D-066705AA2248}" type="slidenum">
              <a:rPr lang="en-CA" smtClean="0"/>
              <a:t>10</a:t>
            </a:fld>
            <a:endParaRPr lang="en-CA"/>
          </a:p>
        </p:txBody>
      </p:sp>
    </p:spTree>
    <p:extLst>
      <p:ext uri="{BB962C8B-B14F-4D97-AF65-F5344CB8AC3E}">
        <p14:creationId xmlns:p14="http://schemas.microsoft.com/office/powerpoint/2010/main" val="2696710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Focus on system change, supporting pedagogical change.</a:t>
            </a:r>
          </a:p>
        </p:txBody>
      </p:sp>
      <p:sp>
        <p:nvSpPr>
          <p:cNvPr id="4" name="Slide Number Placeholder 3"/>
          <p:cNvSpPr>
            <a:spLocks noGrp="1"/>
          </p:cNvSpPr>
          <p:nvPr>
            <p:ph type="sldNum" sz="quarter" idx="10"/>
          </p:nvPr>
        </p:nvSpPr>
        <p:spPr/>
        <p:txBody>
          <a:bodyPr/>
          <a:lstStyle/>
          <a:p>
            <a:fld id="{437C952E-837A-41D1-944D-066705AA2248}" type="slidenum">
              <a:rPr lang="en-CA" smtClean="0"/>
              <a:t>11</a:t>
            </a:fld>
            <a:endParaRPr lang="en-CA"/>
          </a:p>
        </p:txBody>
      </p:sp>
    </p:spTree>
    <p:extLst>
      <p:ext uri="{BB962C8B-B14F-4D97-AF65-F5344CB8AC3E}">
        <p14:creationId xmlns:p14="http://schemas.microsoft.com/office/powerpoint/2010/main" val="440913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Slides</a:t>
            </a:r>
            <a:r>
              <a:rPr lang="en-CA" baseline="0" dirty="0" smtClean="0"/>
              <a:t> 12 to 19 are images from the 5 regional gatherings. </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12</a:t>
            </a:fld>
            <a:endParaRPr lang="en-CA"/>
          </a:p>
        </p:txBody>
      </p:sp>
    </p:spTree>
    <p:extLst>
      <p:ext uri="{BB962C8B-B14F-4D97-AF65-F5344CB8AC3E}">
        <p14:creationId xmlns:p14="http://schemas.microsoft.com/office/powerpoint/2010/main" val="2696710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13</a:t>
            </a:fld>
            <a:endParaRPr lang="en-CA"/>
          </a:p>
        </p:txBody>
      </p:sp>
    </p:spTree>
    <p:extLst>
      <p:ext uri="{BB962C8B-B14F-4D97-AF65-F5344CB8AC3E}">
        <p14:creationId xmlns:p14="http://schemas.microsoft.com/office/powerpoint/2010/main" val="2011580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Students</a:t>
            </a:r>
            <a:r>
              <a:rPr lang="en-CA" baseline="0" dirty="0" smtClean="0"/>
              <a:t> sharing their culture at the </a:t>
            </a:r>
            <a:r>
              <a:rPr lang="en-CA" baseline="0" dirty="0" err="1" smtClean="0"/>
              <a:t>Tsaxis</a:t>
            </a:r>
            <a:r>
              <a:rPr lang="en-CA" baseline="0" dirty="0" smtClean="0"/>
              <a:t> (Fort Rupert) gathering.</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14</a:t>
            </a:fld>
            <a:endParaRPr lang="en-CA"/>
          </a:p>
        </p:txBody>
      </p:sp>
    </p:spTree>
    <p:extLst>
      <p:ext uri="{BB962C8B-B14F-4D97-AF65-F5344CB8AC3E}">
        <p14:creationId xmlns:p14="http://schemas.microsoft.com/office/powerpoint/2010/main" val="440913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err="1" smtClean="0"/>
              <a:t>Tsaxis</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15</a:t>
            </a:fld>
            <a:endParaRPr lang="en-CA"/>
          </a:p>
        </p:txBody>
      </p:sp>
    </p:spTree>
    <p:extLst>
      <p:ext uri="{BB962C8B-B14F-4D97-AF65-F5344CB8AC3E}">
        <p14:creationId xmlns:p14="http://schemas.microsoft.com/office/powerpoint/2010/main" val="195002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Burnaby Session</a:t>
            </a:r>
          </a:p>
          <a:p>
            <a:endParaRPr lang="en-CA" dirty="0" smtClean="0"/>
          </a:p>
          <a:p>
            <a:r>
              <a:rPr lang="en-CA" dirty="0" smtClean="0"/>
              <a:t>Diversity of attendees and table families makes for a strong process.</a:t>
            </a:r>
            <a:r>
              <a:rPr lang="en-CA" baseline="0" dirty="0" smtClean="0"/>
              <a:t> </a:t>
            </a:r>
            <a:r>
              <a:rPr lang="en-CA" dirty="0" smtClean="0"/>
              <a:t>Each “table family” represented</a:t>
            </a:r>
            <a:r>
              <a:rPr lang="en-CA" baseline="0" dirty="0" smtClean="0"/>
              <a:t> diverse perspectives. For example, at the Burnaby gathering (photographed here) we had students, parents, Aboriginal support workers, teachers, principals, post-secondary and BCTF representatives. </a:t>
            </a:r>
          </a:p>
          <a:p>
            <a:endParaRPr lang="en-CA" baseline="0" dirty="0" smtClean="0"/>
          </a:p>
        </p:txBody>
      </p:sp>
      <p:sp>
        <p:nvSpPr>
          <p:cNvPr id="4" name="Slide Number Placeholder 3"/>
          <p:cNvSpPr>
            <a:spLocks noGrp="1"/>
          </p:cNvSpPr>
          <p:nvPr>
            <p:ph type="sldNum" sz="quarter" idx="10"/>
          </p:nvPr>
        </p:nvSpPr>
        <p:spPr/>
        <p:txBody>
          <a:bodyPr/>
          <a:lstStyle/>
          <a:p>
            <a:fld id="{747F9E04-DC78-4B63-ADED-F09D2967889F}" type="slidenum">
              <a:rPr lang="en-CA" smtClean="0">
                <a:solidFill>
                  <a:prstClr val="black"/>
                </a:solidFill>
              </a:rPr>
              <a:pPr/>
              <a:t>16</a:t>
            </a:fld>
            <a:endParaRPr lang="en-CA">
              <a:solidFill>
                <a:prstClr val="black"/>
              </a:solidFill>
            </a:endParaRPr>
          </a:p>
        </p:txBody>
      </p:sp>
    </p:spTree>
    <p:extLst>
      <p:ext uri="{BB962C8B-B14F-4D97-AF65-F5344CB8AC3E}">
        <p14:creationId xmlns:p14="http://schemas.microsoft.com/office/powerpoint/2010/main" val="40644564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err="1" smtClean="0"/>
              <a:t>Cranbrook</a:t>
            </a:r>
            <a:r>
              <a:rPr lang="en-CA" baseline="0" dirty="0" smtClean="0"/>
              <a:t> session</a:t>
            </a:r>
          </a:p>
          <a:p>
            <a:endParaRPr lang="en-CA" baseline="0" dirty="0" smtClean="0"/>
          </a:p>
          <a:p>
            <a:r>
              <a:rPr lang="en-CA" dirty="0" smtClean="0"/>
              <a:t>Our questions were designed to help us get to a definition,</a:t>
            </a:r>
            <a:r>
              <a:rPr lang="en-CA" baseline="0" dirty="0" smtClean="0"/>
              <a:t> how this might look in classroom practice, how it might impact learners and how we might know we are being successful.</a:t>
            </a:r>
          </a:p>
          <a:p>
            <a:endParaRPr lang="en-CA" baseline="0" dirty="0" smtClean="0"/>
          </a:p>
          <a:p>
            <a:r>
              <a:rPr lang="en-CA" baseline="0" dirty="0" smtClean="0"/>
              <a:t>Encourage staff to use these questions in planning actions of their own and in their schools.</a:t>
            </a:r>
          </a:p>
          <a:p>
            <a:endParaRPr lang="en-CA" baseline="0" dirty="0" smtClean="0"/>
          </a:p>
          <a:p>
            <a:endParaRPr lang="en-CA" baseline="0" dirty="0" smtClean="0"/>
          </a:p>
          <a:p>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17</a:t>
            </a:fld>
            <a:endParaRPr lang="en-CA"/>
          </a:p>
        </p:txBody>
      </p:sp>
    </p:spTree>
    <p:extLst>
      <p:ext uri="{BB962C8B-B14F-4D97-AF65-F5344CB8AC3E}">
        <p14:creationId xmlns:p14="http://schemas.microsoft.com/office/powerpoint/2010/main" val="2011580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err="1" smtClean="0"/>
              <a:t>Cranbrook</a:t>
            </a:r>
            <a:r>
              <a:rPr lang="en-CA" dirty="0" smtClean="0"/>
              <a:t> - </a:t>
            </a:r>
            <a:r>
              <a:rPr lang="en-CA" dirty="0" err="1" smtClean="0"/>
              <a:t>Ktunaxa</a:t>
            </a:r>
            <a:r>
              <a:rPr lang="en-CA" baseline="0" dirty="0" smtClean="0"/>
              <a:t> Territory  - St Eugene Mission</a:t>
            </a:r>
          </a:p>
          <a:p>
            <a:endParaRPr lang="en-CA" baseline="0" dirty="0" smtClean="0"/>
          </a:p>
          <a:p>
            <a:r>
              <a:rPr lang="en-CA" baseline="0" dirty="0" smtClean="0"/>
              <a:t>This residential school has been revitalized by the </a:t>
            </a:r>
            <a:r>
              <a:rPr lang="en-CA" baseline="0" dirty="0" err="1" smtClean="0"/>
              <a:t>Ktunaxa</a:t>
            </a:r>
            <a:r>
              <a:rPr lang="en-CA" baseline="0" dirty="0" smtClean="0"/>
              <a:t> Nation and is now a hotel resort and conference centre.</a:t>
            </a:r>
            <a:endParaRPr lang="en-CA" dirty="0"/>
          </a:p>
        </p:txBody>
      </p:sp>
      <p:sp>
        <p:nvSpPr>
          <p:cNvPr id="4" name="Slide Number Placeholder 3"/>
          <p:cNvSpPr>
            <a:spLocks noGrp="1"/>
          </p:cNvSpPr>
          <p:nvPr>
            <p:ph type="sldNum" sz="quarter" idx="10"/>
          </p:nvPr>
        </p:nvSpPr>
        <p:spPr/>
        <p:txBody>
          <a:bodyPr/>
          <a:lstStyle/>
          <a:p>
            <a:fld id="{747F9E04-DC78-4B63-ADED-F09D2967889F}" type="slidenum">
              <a:rPr lang="en-CA" smtClean="0">
                <a:solidFill>
                  <a:prstClr val="black"/>
                </a:solidFill>
              </a:rPr>
              <a:pPr/>
              <a:t>18</a:t>
            </a:fld>
            <a:endParaRPr lang="en-CA">
              <a:solidFill>
                <a:prstClr val="black"/>
              </a:solidFill>
            </a:endParaRPr>
          </a:p>
        </p:txBody>
      </p:sp>
    </p:spTree>
    <p:extLst>
      <p:ext uri="{BB962C8B-B14F-4D97-AF65-F5344CB8AC3E}">
        <p14:creationId xmlns:p14="http://schemas.microsoft.com/office/powerpoint/2010/main" val="11640905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Okanagan Territory – </a:t>
            </a:r>
            <a:r>
              <a:rPr lang="en-CA" dirty="0" err="1" smtClean="0"/>
              <a:t>Westbank</a:t>
            </a:r>
            <a:r>
              <a:rPr lang="en-CA" dirty="0" smtClean="0"/>
              <a:t> First Nation</a:t>
            </a:r>
            <a:endParaRPr lang="en-CA" dirty="0"/>
          </a:p>
        </p:txBody>
      </p:sp>
      <p:sp>
        <p:nvSpPr>
          <p:cNvPr id="4" name="Slide Number Placeholder 3"/>
          <p:cNvSpPr>
            <a:spLocks noGrp="1"/>
          </p:cNvSpPr>
          <p:nvPr>
            <p:ph type="sldNum" sz="quarter" idx="10"/>
          </p:nvPr>
        </p:nvSpPr>
        <p:spPr/>
        <p:txBody>
          <a:bodyPr/>
          <a:lstStyle/>
          <a:p>
            <a:fld id="{9C4B5DC8-3378-4C74-BA79-756AB12F8EC7}" type="slidenum">
              <a:rPr lang="en-CA" smtClean="0">
                <a:solidFill>
                  <a:prstClr val="black"/>
                </a:solidFill>
              </a:rPr>
              <a:pPr/>
              <a:t>19</a:t>
            </a:fld>
            <a:endParaRPr lang="en-CA">
              <a:solidFill>
                <a:prstClr val="black"/>
              </a:solidFill>
            </a:endParaRPr>
          </a:p>
        </p:txBody>
      </p:sp>
    </p:spTree>
    <p:extLst>
      <p:ext uri="{BB962C8B-B14F-4D97-AF65-F5344CB8AC3E}">
        <p14:creationId xmlns:p14="http://schemas.microsoft.com/office/powerpoint/2010/main" val="16492417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At our sessions, we prepared</a:t>
            </a:r>
            <a:r>
              <a:rPr lang="en-CA" baseline="0" dirty="0" smtClean="0"/>
              <a:t> the participants by asking them to follow these suggestions. You may want to present these options at your workshop also. Set the bar high and do not limit the possibilities of what we can achieve together.</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20</a:t>
            </a:fld>
            <a:endParaRPr lang="en-CA"/>
          </a:p>
        </p:txBody>
      </p:sp>
    </p:spTree>
    <p:extLst>
      <p:ext uri="{BB962C8B-B14F-4D97-AF65-F5344CB8AC3E}">
        <p14:creationId xmlns:p14="http://schemas.microsoft.com/office/powerpoint/2010/main" val="4409135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smtClean="0"/>
          </a:p>
        </p:txBody>
      </p:sp>
      <p:sp>
        <p:nvSpPr>
          <p:cNvPr id="4" name="Slide Number Placeholder 3"/>
          <p:cNvSpPr>
            <a:spLocks noGrp="1"/>
          </p:cNvSpPr>
          <p:nvPr>
            <p:ph type="sldNum" sz="quarter" idx="10"/>
          </p:nvPr>
        </p:nvSpPr>
        <p:spPr/>
        <p:txBody>
          <a:bodyPr/>
          <a:lstStyle/>
          <a:p>
            <a:fld id="{437C952E-837A-41D1-944D-066705AA2248}" type="slidenum">
              <a:rPr lang="en-CA" smtClean="0"/>
              <a:t>22</a:t>
            </a:fld>
            <a:endParaRPr lang="en-CA"/>
          </a:p>
        </p:txBody>
      </p:sp>
    </p:spTree>
    <p:extLst>
      <p:ext uri="{BB962C8B-B14F-4D97-AF65-F5344CB8AC3E}">
        <p14:creationId xmlns:p14="http://schemas.microsoft.com/office/powerpoint/2010/main" val="3675822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a:t>
            </a:r>
            <a:r>
              <a:rPr lang="en-CA" baseline="0" dirty="0" smtClean="0"/>
              <a:t> conversations were transcribed and then all of the information was compiled by </a:t>
            </a:r>
          </a:p>
          <a:p>
            <a:r>
              <a:rPr lang="en-CA" baseline="0" dirty="0" smtClean="0"/>
              <a:t>Bernard Gobin from GT Publishing. </a:t>
            </a:r>
            <a:endParaRPr lang="en-CA" dirty="0" smtClean="0"/>
          </a:p>
        </p:txBody>
      </p:sp>
      <p:sp>
        <p:nvSpPr>
          <p:cNvPr id="4" name="Slide Number Placeholder 3"/>
          <p:cNvSpPr>
            <a:spLocks noGrp="1"/>
          </p:cNvSpPr>
          <p:nvPr>
            <p:ph type="sldNum" sz="quarter" idx="10"/>
          </p:nvPr>
        </p:nvSpPr>
        <p:spPr/>
        <p:txBody>
          <a:bodyPr/>
          <a:lstStyle/>
          <a:p>
            <a:fld id="{437C952E-837A-41D1-944D-066705AA2248}" type="slidenum">
              <a:rPr lang="en-CA" smtClean="0"/>
              <a:t>23</a:t>
            </a:fld>
            <a:endParaRPr lang="en-CA"/>
          </a:p>
        </p:txBody>
      </p:sp>
    </p:spTree>
    <p:extLst>
      <p:ext uri="{BB962C8B-B14F-4D97-AF65-F5344CB8AC3E}">
        <p14:creationId xmlns:p14="http://schemas.microsoft.com/office/powerpoint/2010/main" val="3675822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We used the quotes taken from the meetings to guide the development of the final product,</a:t>
            </a:r>
            <a:r>
              <a:rPr lang="en-CA" baseline="0" dirty="0" smtClean="0"/>
              <a:t> a resource guide for teachers, principals, school districts and communities to support the implementation of these concepts into the classroom.</a:t>
            </a:r>
          </a:p>
          <a:p>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24</a:t>
            </a:fld>
            <a:endParaRPr lang="en-CA"/>
          </a:p>
        </p:txBody>
      </p:sp>
    </p:spTree>
    <p:extLst>
      <p:ext uri="{BB962C8B-B14F-4D97-AF65-F5344CB8AC3E}">
        <p14:creationId xmlns:p14="http://schemas.microsoft.com/office/powerpoint/2010/main" val="29585558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We can rely on each other and work collaboratively</a:t>
            </a:r>
          </a:p>
          <a:p>
            <a:endParaRPr lang="en-CA" baseline="0" dirty="0" smtClean="0"/>
          </a:p>
          <a:p>
            <a:endParaRPr lang="en-CA" baseline="0" dirty="0" smtClean="0"/>
          </a:p>
          <a:p>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25</a:t>
            </a:fld>
            <a:endParaRPr lang="en-CA"/>
          </a:p>
        </p:txBody>
      </p:sp>
    </p:spTree>
    <p:extLst>
      <p:ext uri="{BB962C8B-B14F-4D97-AF65-F5344CB8AC3E}">
        <p14:creationId xmlns:p14="http://schemas.microsoft.com/office/powerpoint/2010/main" val="2011580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Page 6 of final</a:t>
            </a:r>
            <a:r>
              <a:rPr lang="en-CA" baseline="0" dirty="0" smtClean="0"/>
              <a:t> report</a:t>
            </a:r>
          </a:p>
          <a:p>
            <a:r>
              <a:rPr lang="en-CA" dirty="0" smtClean="0"/>
              <a:t>Our questions were designed to define how this might look in classroom practice</a:t>
            </a:r>
            <a:r>
              <a:rPr lang="en-CA" baseline="0" dirty="0" smtClean="0"/>
              <a:t>,</a:t>
            </a:r>
            <a:r>
              <a:rPr lang="en-CA" dirty="0" smtClean="0"/>
              <a:t> how it might impact learners and how we might know when we are successful.</a:t>
            </a:r>
          </a:p>
          <a:p>
            <a:endParaRPr lang="en-CA" dirty="0" smtClean="0"/>
          </a:p>
        </p:txBody>
      </p:sp>
      <p:sp>
        <p:nvSpPr>
          <p:cNvPr id="4" name="Slide Number Placeholder 3"/>
          <p:cNvSpPr>
            <a:spLocks noGrp="1"/>
          </p:cNvSpPr>
          <p:nvPr>
            <p:ph type="sldNum" sz="quarter" idx="10"/>
          </p:nvPr>
        </p:nvSpPr>
        <p:spPr/>
        <p:txBody>
          <a:bodyPr/>
          <a:lstStyle/>
          <a:p>
            <a:fld id="{437C952E-837A-41D1-944D-066705AA2248}" type="slidenum">
              <a:rPr lang="en-CA" smtClean="0"/>
              <a:t>26</a:t>
            </a:fld>
            <a:endParaRPr lang="en-CA"/>
          </a:p>
        </p:txBody>
      </p:sp>
    </p:spTree>
    <p:extLst>
      <p:ext uri="{BB962C8B-B14F-4D97-AF65-F5344CB8AC3E}">
        <p14:creationId xmlns:p14="http://schemas.microsoft.com/office/powerpoint/2010/main" val="3675822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We</a:t>
            </a:r>
            <a:r>
              <a:rPr lang="en-CA" baseline="0" dirty="0" smtClean="0"/>
              <a:t> focused on these questions during our 2</a:t>
            </a:r>
            <a:r>
              <a:rPr lang="en-CA" baseline="30000" dirty="0" smtClean="0"/>
              <a:t>nd</a:t>
            </a:r>
            <a:r>
              <a:rPr lang="en-CA" baseline="0" dirty="0" smtClean="0"/>
              <a:t> working session.</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27</a:t>
            </a:fld>
            <a:endParaRPr lang="en-CA"/>
          </a:p>
        </p:txBody>
      </p:sp>
    </p:spTree>
    <p:extLst>
      <p:ext uri="{BB962C8B-B14F-4D97-AF65-F5344CB8AC3E}">
        <p14:creationId xmlns:p14="http://schemas.microsoft.com/office/powerpoint/2010/main" val="2727493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We focused</a:t>
            </a:r>
            <a:r>
              <a:rPr lang="en-CA" baseline="0" dirty="0" smtClean="0"/>
              <a:t> on these questions during the 3</a:t>
            </a:r>
            <a:r>
              <a:rPr lang="en-CA" baseline="30000" dirty="0" smtClean="0"/>
              <a:t>rd</a:t>
            </a:r>
            <a:r>
              <a:rPr lang="en-CA" baseline="0" dirty="0" smtClean="0"/>
              <a:t> working session.</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28</a:t>
            </a:fld>
            <a:endParaRPr lang="en-CA"/>
          </a:p>
        </p:txBody>
      </p:sp>
    </p:spTree>
    <p:extLst>
      <p:ext uri="{BB962C8B-B14F-4D97-AF65-F5344CB8AC3E}">
        <p14:creationId xmlns:p14="http://schemas.microsoft.com/office/powerpoint/2010/main" val="41550356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Themes that emerged from the conversations</a:t>
            </a:r>
          </a:p>
          <a:p>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29</a:t>
            </a:fld>
            <a:endParaRPr lang="en-CA"/>
          </a:p>
        </p:txBody>
      </p:sp>
    </p:spTree>
    <p:extLst>
      <p:ext uri="{BB962C8B-B14F-4D97-AF65-F5344CB8AC3E}">
        <p14:creationId xmlns:p14="http://schemas.microsoft.com/office/powerpoint/2010/main" val="20115807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Themes</a:t>
            </a:r>
            <a:r>
              <a:rPr lang="en-CA" baseline="0" dirty="0" smtClean="0"/>
              <a:t> emerged the demonstrated ways in which teachers can implement changes in their classroom.</a:t>
            </a:r>
          </a:p>
          <a:p>
            <a:r>
              <a:rPr lang="en-CA" baseline="0" dirty="0" smtClean="0"/>
              <a:t>  </a:t>
            </a:r>
          </a:p>
          <a:p>
            <a:r>
              <a:rPr lang="en-CA" baseline="0" dirty="0" smtClean="0"/>
              <a:t>In order to do this well, the education system and the community need to support them.  </a:t>
            </a:r>
          </a:p>
          <a:p>
            <a:endParaRPr lang="en-CA" baseline="0" dirty="0" smtClean="0"/>
          </a:p>
          <a:p>
            <a:r>
              <a:rPr lang="en-CA" baseline="0" dirty="0" smtClean="0"/>
              <a:t>The brown section of this diagram illustrates classroom strategies, and the blue section represents characteristics of a responsive school system.  Let’s look at some of the classroom pieces first.</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30</a:t>
            </a:fld>
            <a:endParaRPr lang="en-CA"/>
          </a:p>
        </p:txBody>
      </p:sp>
    </p:spTree>
    <p:extLst>
      <p:ext uri="{BB962C8B-B14F-4D97-AF65-F5344CB8AC3E}">
        <p14:creationId xmlns:p14="http://schemas.microsoft.com/office/powerpoint/2010/main" val="2727493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Themes include</a:t>
            </a:r>
            <a:r>
              <a:rPr lang="en-CA" baseline="0" dirty="0" smtClean="0"/>
              <a:t> Awareness of History, Local Focus, Engagement with the Land, Nature, the Outdoors, the Power of Story, Experiential Learning, Emphasis on Identity…common themes that are part of the toolbox of all good teachers.</a:t>
            </a:r>
          </a:p>
          <a:p>
            <a:endParaRPr lang="en-CA" baseline="0" dirty="0" smtClean="0"/>
          </a:p>
          <a:p>
            <a:r>
              <a:rPr lang="en-CA" baseline="0" dirty="0" smtClean="0"/>
              <a:t>Think about a time when you experienced one of these strategies or when the theme was part of your teaching strategy.</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31</a:t>
            </a:fld>
            <a:endParaRPr lang="en-CA"/>
          </a:p>
        </p:txBody>
      </p:sp>
    </p:spTree>
    <p:extLst>
      <p:ext uri="{BB962C8B-B14F-4D97-AF65-F5344CB8AC3E}">
        <p14:creationId xmlns:p14="http://schemas.microsoft.com/office/powerpoint/2010/main" val="2939711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Attributes</a:t>
            </a:r>
            <a:r>
              <a:rPr lang="en-CA" baseline="0" dirty="0" smtClean="0"/>
              <a:t> of Responsive Schooling surfaced such themes as Role of the Teacher, Teacher Preparation, Leadership and Staffing and a Positive Learner Centred Environment</a:t>
            </a:r>
          </a:p>
          <a:p>
            <a:endParaRPr lang="en-CA" baseline="0" dirty="0" smtClean="0"/>
          </a:p>
          <a:p>
            <a:endParaRPr lang="en-CA" baseline="0" dirty="0" smtClean="0"/>
          </a:p>
          <a:p>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32</a:t>
            </a:fld>
            <a:endParaRPr lang="en-CA"/>
          </a:p>
        </p:txBody>
      </p:sp>
    </p:spTree>
    <p:extLst>
      <p:ext uri="{BB962C8B-B14F-4D97-AF65-F5344CB8AC3E}">
        <p14:creationId xmlns:p14="http://schemas.microsoft.com/office/powerpoint/2010/main" val="38295587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a:t>
            </a:r>
            <a:r>
              <a:rPr lang="en-CA" baseline="0" dirty="0" smtClean="0"/>
              <a:t> is an example of a program from Vancouver Island North SD 85. Engagement with the land, nature and the outdoors with a focus on intergenerational learning, </a:t>
            </a:r>
            <a:r>
              <a:rPr lang="en-CA" baseline="0" dirty="0" err="1" smtClean="0"/>
              <a:t>ethnobotany</a:t>
            </a:r>
            <a:r>
              <a:rPr lang="en-CA" baseline="0" dirty="0" smtClean="0"/>
              <a:t>, place-based education and Indigenous language learning.</a:t>
            </a:r>
          </a:p>
          <a:p>
            <a:endParaRPr lang="en-CA" baseline="0" dirty="0" smtClean="0"/>
          </a:p>
          <a:p>
            <a:r>
              <a:rPr lang="en-CA" baseline="0" dirty="0" smtClean="0"/>
              <a:t>Use these slides, or replace them with local examples of programs/strategies from your school or school district.</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33</a:t>
            </a:fld>
            <a:endParaRPr lang="en-CA"/>
          </a:p>
        </p:txBody>
      </p:sp>
    </p:spTree>
    <p:extLst>
      <p:ext uri="{BB962C8B-B14F-4D97-AF65-F5344CB8AC3E}">
        <p14:creationId xmlns:p14="http://schemas.microsoft.com/office/powerpoint/2010/main" val="22339590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Learning is enhanced when</a:t>
            </a:r>
            <a:r>
              <a:rPr lang="en-CA" baseline="0" dirty="0" smtClean="0"/>
              <a:t> local Elders share their teachings with the students.</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34</a:t>
            </a:fld>
            <a:endParaRPr lang="en-CA"/>
          </a:p>
        </p:txBody>
      </p:sp>
    </p:spTree>
    <p:extLst>
      <p:ext uri="{BB962C8B-B14F-4D97-AF65-F5344CB8AC3E}">
        <p14:creationId xmlns:p14="http://schemas.microsoft.com/office/powerpoint/2010/main" val="16797577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35</a:t>
            </a:fld>
            <a:endParaRPr lang="en-CA"/>
          </a:p>
        </p:txBody>
      </p:sp>
    </p:spTree>
    <p:extLst>
      <p:ext uri="{BB962C8B-B14F-4D97-AF65-F5344CB8AC3E}">
        <p14:creationId xmlns:p14="http://schemas.microsoft.com/office/powerpoint/2010/main" val="41550356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Local language examples from</a:t>
            </a:r>
            <a:r>
              <a:rPr lang="en-CA" baseline="0" dirty="0" smtClean="0"/>
              <a:t> Sea to Sky (SD 48)and Terrace (Coast Mountains SD 82).</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36</a:t>
            </a:fld>
            <a:endParaRPr lang="en-CA"/>
          </a:p>
        </p:txBody>
      </p:sp>
    </p:spTree>
    <p:extLst>
      <p:ext uri="{BB962C8B-B14F-4D97-AF65-F5344CB8AC3E}">
        <p14:creationId xmlns:p14="http://schemas.microsoft.com/office/powerpoint/2010/main" val="33136141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Indigenous</a:t>
            </a:r>
            <a:r>
              <a:rPr lang="en-CA" baseline="0" dirty="0" smtClean="0"/>
              <a:t> language learning, Vancouver Island North SD 85.</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37</a:t>
            </a:fld>
            <a:endParaRPr lang="en-CA"/>
          </a:p>
        </p:txBody>
      </p:sp>
    </p:spTree>
    <p:extLst>
      <p:ext uri="{BB962C8B-B14F-4D97-AF65-F5344CB8AC3E}">
        <p14:creationId xmlns:p14="http://schemas.microsoft.com/office/powerpoint/2010/main" val="14440563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38</a:t>
            </a:fld>
            <a:endParaRPr lang="en-CA"/>
          </a:p>
        </p:txBody>
      </p:sp>
    </p:spTree>
    <p:extLst>
      <p:ext uri="{BB962C8B-B14F-4D97-AF65-F5344CB8AC3E}">
        <p14:creationId xmlns:p14="http://schemas.microsoft.com/office/powerpoint/2010/main" val="41380134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Racism is a</a:t>
            </a:r>
            <a:r>
              <a:rPr lang="en-CA" baseline="0" dirty="0" smtClean="0"/>
              <a:t>n on-going challenge for our students and our teachers</a:t>
            </a:r>
            <a:r>
              <a:rPr lang="en-CA" dirty="0" smtClean="0"/>
              <a:t>. We</a:t>
            </a:r>
            <a:r>
              <a:rPr lang="en-CA" baseline="0" dirty="0" smtClean="0"/>
              <a:t> need to see it, respond proactively to it and overcome it through education. This topic surfaced at every gathering and we can make the difference by modeling and teaching more inclusively and designing our curriculum and learning experiences with this in mind.</a:t>
            </a:r>
            <a:endParaRPr lang="en-CA" dirty="0" smtClean="0"/>
          </a:p>
        </p:txBody>
      </p:sp>
      <p:sp>
        <p:nvSpPr>
          <p:cNvPr id="4" name="Slide Number Placeholder 3"/>
          <p:cNvSpPr>
            <a:spLocks noGrp="1"/>
          </p:cNvSpPr>
          <p:nvPr>
            <p:ph type="sldNum" sz="quarter" idx="10"/>
          </p:nvPr>
        </p:nvSpPr>
        <p:spPr/>
        <p:txBody>
          <a:bodyPr/>
          <a:lstStyle/>
          <a:p>
            <a:fld id="{437C952E-837A-41D1-944D-066705AA2248}" type="slidenum">
              <a:rPr lang="en-CA" smtClean="0"/>
              <a:t>40</a:t>
            </a:fld>
            <a:endParaRPr lang="en-CA"/>
          </a:p>
        </p:txBody>
      </p:sp>
    </p:spTree>
    <p:extLst>
      <p:ext uri="{BB962C8B-B14F-4D97-AF65-F5344CB8AC3E}">
        <p14:creationId xmlns:p14="http://schemas.microsoft.com/office/powerpoint/2010/main" val="7358707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Discuss working with post secondary and the changes that are in motion in teacher training programs.  Required courses, presence of language, community learning opportunities.</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41</a:t>
            </a:fld>
            <a:endParaRPr lang="en-CA"/>
          </a:p>
        </p:txBody>
      </p:sp>
    </p:spTree>
    <p:extLst>
      <p:ext uri="{BB962C8B-B14F-4D97-AF65-F5344CB8AC3E}">
        <p14:creationId xmlns:p14="http://schemas.microsoft.com/office/powerpoint/2010/main" val="30804785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Not</a:t>
            </a:r>
            <a:r>
              <a:rPr lang="en-CA" baseline="0" dirty="0" smtClean="0"/>
              <a:t> just teacher training programs.  How can we, as a system, better support you as teachers to do this well?  Resources, time, relationships, knowledge.</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42</a:t>
            </a:fld>
            <a:endParaRPr lang="en-CA"/>
          </a:p>
        </p:txBody>
      </p:sp>
    </p:spTree>
    <p:extLst>
      <p:ext uri="{BB962C8B-B14F-4D97-AF65-F5344CB8AC3E}">
        <p14:creationId xmlns:p14="http://schemas.microsoft.com/office/powerpoint/2010/main" val="19556563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43</a:t>
            </a:fld>
            <a:endParaRPr lang="en-CA"/>
          </a:p>
        </p:txBody>
      </p:sp>
    </p:spTree>
    <p:extLst>
      <p:ext uri="{BB962C8B-B14F-4D97-AF65-F5344CB8AC3E}">
        <p14:creationId xmlns:p14="http://schemas.microsoft.com/office/powerpoint/2010/main" val="101442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Principals,</a:t>
            </a:r>
            <a:r>
              <a:rPr lang="en-CA" baseline="0" dirty="0" smtClean="0"/>
              <a:t> you have an important role to play in this effort.  </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44</a:t>
            </a:fld>
            <a:endParaRPr lang="en-CA"/>
          </a:p>
        </p:txBody>
      </p:sp>
    </p:spTree>
    <p:extLst>
      <p:ext uri="{BB962C8B-B14F-4D97-AF65-F5344CB8AC3E}">
        <p14:creationId xmlns:p14="http://schemas.microsoft.com/office/powerpoint/2010/main" val="9060218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Participants</a:t>
            </a:r>
            <a:r>
              <a:rPr lang="en-CA" baseline="0" dirty="0" smtClean="0"/>
              <a:t> created a vision of what education could look like if we implement some of these changes.</a:t>
            </a:r>
            <a:endParaRPr lang="en-CA" dirty="0" smtClean="0"/>
          </a:p>
          <a:p>
            <a:endParaRPr lang="en-CA" dirty="0" smtClean="0"/>
          </a:p>
          <a:p>
            <a:r>
              <a:rPr lang="en-CA" dirty="0" smtClean="0"/>
              <a:t>We will have an increased</a:t>
            </a:r>
            <a:r>
              <a:rPr lang="en-CA" baseline="0" dirty="0" smtClean="0"/>
              <a:t> awareness of where each of us is at in our own learning journey and actions that we are taking due to this new awareness.</a:t>
            </a:r>
          </a:p>
          <a:p>
            <a:r>
              <a:rPr lang="en-CA" baseline="0" dirty="0" smtClean="0"/>
              <a:t>	</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45</a:t>
            </a:fld>
            <a:endParaRPr lang="en-CA"/>
          </a:p>
        </p:txBody>
      </p:sp>
    </p:spTree>
    <p:extLst>
      <p:ext uri="{BB962C8B-B14F-4D97-AF65-F5344CB8AC3E}">
        <p14:creationId xmlns:p14="http://schemas.microsoft.com/office/powerpoint/2010/main" val="20917876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46</a:t>
            </a:fld>
            <a:endParaRPr lang="en-CA"/>
          </a:p>
        </p:txBody>
      </p:sp>
    </p:spTree>
    <p:extLst>
      <p:ext uri="{BB962C8B-B14F-4D97-AF65-F5344CB8AC3E}">
        <p14:creationId xmlns:p14="http://schemas.microsoft.com/office/powerpoint/2010/main" val="27942632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a:t>
            </a:r>
            <a:r>
              <a:rPr lang="en-CA" baseline="0" dirty="0" smtClean="0"/>
              <a:t> is the last slide of the presentation. </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47</a:t>
            </a:fld>
            <a:endParaRPr lang="en-CA"/>
          </a:p>
        </p:txBody>
      </p:sp>
    </p:spTree>
    <p:extLst>
      <p:ext uri="{BB962C8B-B14F-4D97-AF65-F5344CB8AC3E}">
        <p14:creationId xmlns:p14="http://schemas.microsoft.com/office/powerpoint/2010/main" val="13340027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Explore the three sections of the report separately</a:t>
            </a:r>
            <a:r>
              <a:rPr lang="en-CA" baseline="0" dirty="0" smtClean="0"/>
              <a:t> and report out before moving to the next section:</a:t>
            </a:r>
            <a:endParaRPr lang="en-CA" dirty="0" smtClean="0"/>
          </a:p>
          <a:p>
            <a:pPr marL="228600" indent="-228600">
              <a:buAutoNum type="arabicPeriod"/>
            </a:pPr>
            <a:r>
              <a:rPr lang="en-CA" baseline="0" dirty="0" smtClean="0"/>
              <a:t>Characteristics of Aboriginal Worldviews and Perspectives</a:t>
            </a:r>
          </a:p>
          <a:p>
            <a:pPr marL="228600" indent="-228600">
              <a:buAutoNum type="arabicPeriod"/>
            </a:pPr>
            <a:r>
              <a:rPr lang="en-CA" baseline="0" dirty="0" smtClean="0"/>
              <a:t>Attributes of Responsive Schooling</a:t>
            </a:r>
          </a:p>
          <a:p>
            <a:pPr marL="228600" indent="-228600">
              <a:buAutoNum type="arabicPeriod"/>
            </a:pPr>
            <a:r>
              <a:rPr lang="en-CA" baseline="0" dirty="0" smtClean="0"/>
              <a:t>Indicators of Success</a:t>
            </a:r>
            <a:endParaRPr lang="en-CA" dirty="0" smtClean="0"/>
          </a:p>
        </p:txBody>
      </p:sp>
      <p:sp>
        <p:nvSpPr>
          <p:cNvPr id="4" name="Slide Number Placeholder 3"/>
          <p:cNvSpPr>
            <a:spLocks noGrp="1"/>
          </p:cNvSpPr>
          <p:nvPr>
            <p:ph type="sldNum" sz="quarter" idx="10"/>
          </p:nvPr>
        </p:nvSpPr>
        <p:spPr/>
        <p:txBody>
          <a:bodyPr/>
          <a:lstStyle/>
          <a:p>
            <a:fld id="{437C952E-837A-41D1-944D-066705AA2248}" type="slidenum">
              <a:rPr lang="en-CA" smtClean="0"/>
              <a:t>48</a:t>
            </a:fld>
            <a:endParaRPr lang="en-CA"/>
          </a:p>
        </p:txBody>
      </p:sp>
    </p:spTree>
    <p:extLst>
      <p:ext uri="{BB962C8B-B14F-4D97-AF65-F5344CB8AC3E}">
        <p14:creationId xmlns:p14="http://schemas.microsoft.com/office/powerpoint/2010/main" val="36758227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Further</a:t>
            </a:r>
            <a:r>
              <a:rPr lang="en-CA" baseline="0" dirty="0" smtClean="0"/>
              <a:t> reflection on practice – pages 76 – 77 of the resource booklet provide additional follow up questions.</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49</a:t>
            </a:fld>
            <a:endParaRPr lang="en-CA"/>
          </a:p>
        </p:txBody>
      </p:sp>
    </p:spTree>
    <p:extLst>
      <p:ext uri="{BB962C8B-B14F-4D97-AF65-F5344CB8AC3E}">
        <p14:creationId xmlns:p14="http://schemas.microsoft.com/office/powerpoint/2010/main" val="1952575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50</a:t>
            </a:fld>
            <a:endParaRPr lang="en-CA"/>
          </a:p>
        </p:txBody>
      </p:sp>
    </p:spTree>
    <p:extLst>
      <p:ext uri="{BB962C8B-B14F-4D97-AF65-F5344CB8AC3E}">
        <p14:creationId xmlns:p14="http://schemas.microsoft.com/office/powerpoint/2010/main" val="27173170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 world of resources now exists to help K-12 teachers and students enrich their knowledge about Aboriginal themes and topics.</a:t>
            </a:r>
          </a:p>
          <a:p>
            <a:r>
              <a:rPr lang="en-CA" dirty="0" smtClean="0"/>
              <a:t>The development and implementation of courses such as </a:t>
            </a:r>
            <a:r>
              <a:rPr lang="en-CA" i="1" dirty="0" smtClean="0"/>
              <a:t>BC First Nations Studies 12 </a:t>
            </a:r>
            <a:r>
              <a:rPr lang="en-CA" dirty="0" smtClean="0"/>
              <a:t>(1995 &amp; 2006), </a:t>
            </a:r>
            <a:r>
              <a:rPr lang="en-CA" i="1" dirty="0" smtClean="0"/>
              <a:t>English First Peoples 12 (2008) </a:t>
            </a:r>
            <a:r>
              <a:rPr lang="en-CA" dirty="0" smtClean="0"/>
              <a:t>and </a:t>
            </a:r>
            <a:r>
              <a:rPr lang="en-CA" i="1" dirty="0" smtClean="0"/>
              <a:t>English First Peoples 10-11 (2012</a:t>
            </a:r>
            <a:r>
              <a:rPr lang="en-CA" dirty="0" smtClean="0"/>
              <a:t>) that incorporate the input of Aboriginal educators and that address historical and contemporary themes and topics, with an emphasis on the BC context.</a:t>
            </a:r>
            <a:endParaRPr lang="en-CA" dirty="0"/>
          </a:p>
        </p:txBody>
      </p:sp>
      <p:sp>
        <p:nvSpPr>
          <p:cNvPr id="4" name="Slide Number Placeholder 3"/>
          <p:cNvSpPr>
            <a:spLocks noGrp="1"/>
          </p:cNvSpPr>
          <p:nvPr>
            <p:ph type="sldNum" sz="quarter" idx="10"/>
          </p:nvPr>
        </p:nvSpPr>
        <p:spPr/>
        <p:txBody>
          <a:bodyPr/>
          <a:lstStyle/>
          <a:p>
            <a:fld id="{437C952E-837A-41D1-944D-066705AA2248}" type="slidenum">
              <a:rPr lang="en-CA" smtClean="0"/>
              <a:t>53</a:t>
            </a:fld>
            <a:endParaRPr lang="en-CA"/>
          </a:p>
        </p:txBody>
      </p:sp>
    </p:spTree>
    <p:extLst>
      <p:ext uri="{BB962C8B-B14F-4D97-AF65-F5344CB8AC3E}">
        <p14:creationId xmlns:p14="http://schemas.microsoft.com/office/powerpoint/2010/main" val="2525636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Let’s work</a:t>
            </a:r>
            <a:r>
              <a:rPr lang="en-CA" baseline="0" dirty="0" smtClean="0"/>
              <a:t> together to create a s</a:t>
            </a:r>
            <a:r>
              <a:rPr lang="en-CA" dirty="0" smtClean="0"/>
              <a:t>ociety where:</a:t>
            </a:r>
          </a:p>
          <a:p>
            <a:pPr marL="171450" indent="-171450">
              <a:buFont typeface="Arial" panose="020B0604020202020204" pitchFamily="34" charset="0"/>
              <a:buChar char="•"/>
            </a:pPr>
            <a:r>
              <a:rPr lang="en-CA" dirty="0" smtClean="0"/>
              <a:t>we know on whose traditional</a:t>
            </a:r>
            <a:r>
              <a:rPr lang="en-CA" baseline="0" dirty="0" smtClean="0"/>
              <a:t> territory we live, work and play because we learned it in school;</a:t>
            </a:r>
          </a:p>
          <a:p>
            <a:pPr marL="171450" indent="-171450">
              <a:buFont typeface="Arial" panose="020B0604020202020204" pitchFamily="34" charset="0"/>
              <a:buChar char="•"/>
            </a:pPr>
            <a:r>
              <a:rPr lang="en-CA" baseline="0" dirty="0" smtClean="0"/>
              <a:t>we contribute to First Nations language revitalization as a shared treasure of our province by learning words and phrases in our local language; and,</a:t>
            </a:r>
          </a:p>
          <a:p>
            <a:pPr marL="171450" indent="-171450">
              <a:buFont typeface="Arial" panose="020B0604020202020204" pitchFamily="34" charset="0"/>
              <a:buChar char="•"/>
            </a:pPr>
            <a:r>
              <a:rPr lang="en-CA" baseline="0" dirty="0" smtClean="0"/>
              <a:t>we all become part of reconciliation through education.</a:t>
            </a:r>
            <a:endParaRPr lang="en-CA" dirty="0" smtClean="0"/>
          </a:p>
        </p:txBody>
      </p:sp>
      <p:sp>
        <p:nvSpPr>
          <p:cNvPr id="4" name="Slide Number Placeholder 3"/>
          <p:cNvSpPr>
            <a:spLocks noGrp="1"/>
          </p:cNvSpPr>
          <p:nvPr>
            <p:ph type="sldNum" sz="quarter" idx="10"/>
          </p:nvPr>
        </p:nvSpPr>
        <p:spPr/>
        <p:txBody>
          <a:bodyPr/>
          <a:lstStyle/>
          <a:p>
            <a:fld id="{437C952E-837A-41D1-944D-066705AA2248}" type="slidenum">
              <a:rPr lang="en-CA" smtClean="0"/>
              <a:t>54</a:t>
            </a:fld>
            <a:endParaRPr lang="en-CA"/>
          </a:p>
        </p:txBody>
      </p:sp>
    </p:spTree>
    <p:extLst>
      <p:ext uri="{BB962C8B-B14F-4D97-AF65-F5344CB8AC3E}">
        <p14:creationId xmlns:p14="http://schemas.microsoft.com/office/powerpoint/2010/main" val="8489952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smtClean="0"/>
          </a:p>
        </p:txBody>
      </p:sp>
      <p:sp>
        <p:nvSpPr>
          <p:cNvPr id="4" name="Slide Number Placeholder 3"/>
          <p:cNvSpPr>
            <a:spLocks noGrp="1"/>
          </p:cNvSpPr>
          <p:nvPr>
            <p:ph type="sldNum" sz="quarter" idx="10"/>
          </p:nvPr>
        </p:nvSpPr>
        <p:spPr/>
        <p:txBody>
          <a:bodyPr/>
          <a:lstStyle/>
          <a:p>
            <a:fld id="{747F9E04-DC78-4B63-ADED-F09D2967889F}" type="slidenum">
              <a:rPr lang="en-CA" smtClean="0"/>
              <a:t>55</a:t>
            </a:fld>
            <a:endParaRPr lang="en-CA"/>
          </a:p>
        </p:txBody>
      </p:sp>
    </p:spTree>
    <p:extLst>
      <p:ext uri="{BB962C8B-B14F-4D97-AF65-F5344CB8AC3E}">
        <p14:creationId xmlns:p14="http://schemas.microsoft.com/office/powerpoint/2010/main" val="1168494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45071B2B-9841-4C82-939C-FD448970CDF3}" type="datetimeFigureOut">
              <a:rPr lang="en-CA" smtClean="0"/>
              <a:t>14/08/2017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960525E-4D25-4BF9-9D15-00DA67D2D2F6}" type="slidenum">
              <a:rPr lang="en-CA" smtClean="0"/>
              <a:t>‹#›</a:t>
            </a:fld>
            <a:endParaRPr lang="en-CA"/>
          </a:p>
        </p:txBody>
      </p:sp>
    </p:spTree>
    <p:extLst>
      <p:ext uri="{BB962C8B-B14F-4D97-AF65-F5344CB8AC3E}">
        <p14:creationId xmlns:p14="http://schemas.microsoft.com/office/powerpoint/2010/main" val="3469853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5071B2B-9841-4C82-939C-FD448970CDF3}" type="datetimeFigureOut">
              <a:rPr lang="en-CA" smtClean="0"/>
              <a:t>14/08/2017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960525E-4D25-4BF9-9D15-00DA67D2D2F6}" type="slidenum">
              <a:rPr lang="en-CA" smtClean="0"/>
              <a:t>‹#›</a:t>
            </a:fld>
            <a:endParaRPr lang="en-CA"/>
          </a:p>
        </p:txBody>
      </p:sp>
    </p:spTree>
    <p:extLst>
      <p:ext uri="{BB962C8B-B14F-4D97-AF65-F5344CB8AC3E}">
        <p14:creationId xmlns:p14="http://schemas.microsoft.com/office/powerpoint/2010/main" val="980430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71B2B-9841-4C82-939C-FD448970CDF3}" type="datetimeFigureOut">
              <a:rPr lang="en-CA" smtClean="0"/>
              <a:t>14/08/2017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960525E-4D25-4BF9-9D15-00DA67D2D2F6}" type="slidenum">
              <a:rPr lang="en-CA" smtClean="0"/>
              <a:t>‹#›</a:t>
            </a:fld>
            <a:endParaRPr lang="en-CA"/>
          </a:p>
        </p:txBody>
      </p:sp>
    </p:spTree>
    <p:extLst>
      <p:ext uri="{BB962C8B-B14F-4D97-AF65-F5344CB8AC3E}">
        <p14:creationId xmlns:p14="http://schemas.microsoft.com/office/powerpoint/2010/main" val="2485232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45071B2B-9841-4C82-939C-FD448970CDF3}" type="datetimeFigureOut">
              <a:rPr lang="en-CA" smtClean="0"/>
              <a:t>14/08/2017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960525E-4D25-4BF9-9D15-00DA67D2D2F6}" type="slidenum">
              <a:rPr lang="en-CA" smtClean="0"/>
              <a:t>‹#›</a:t>
            </a:fld>
            <a:endParaRPr lang="en-CA"/>
          </a:p>
        </p:txBody>
      </p:sp>
    </p:spTree>
    <p:extLst>
      <p:ext uri="{BB962C8B-B14F-4D97-AF65-F5344CB8AC3E}">
        <p14:creationId xmlns:p14="http://schemas.microsoft.com/office/powerpoint/2010/main" val="3463669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45071B2B-9841-4C82-939C-FD448970CDF3}" type="datetimeFigureOut">
              <a:rPr lang="en-CA" smtClean="0"/>
              <a:t>14/08/2017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7960525E-4D25-4BF9-9D15-00DA67D2D2F6}" type="slidenum">
              <a:rPr lang="en-CA" smtClean="0"/>
              <a:t>‹#›</a:t>
            </a:fld>
            <a:endParaRPr lang="en-CA"/>
          </a:p>
        </p:txBody>
      </p:sp>
    </p:spTree>
    <p:extLst>
      <p:ext uri="{BB962C8B-B14F-4D97-AF65-F5344CB8AC3E}">
        <p14:creationId xmlns:p14="http://schemas.microsoft.com/office/powerpoint/2010/main" val="1750284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45071B2B-9841-4C82-939C-FD448970CDF3}" type="datetimeFigureOut">
              <a:rPr lang="en-CA" smtClean="0"/>
              <a:t>14/08/2017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7960525E-4D25-4BF9-9D15-00DA67D2D2F6}" type="slidenum">
              <a:rPr lang="en-CA" smtClean="0"/>
              <a:t>‹#›</a:t>
            </a:fld>
            <a:endParaRPr lang="en-CA"/>
          </a:p>
        </p:txBody>
      </p:sp>
    </p:spTree>
    <p:extLst>
      <p:ext uri="{BB962C8B-B14F-4D97-AF65-F5344CB8AC3E}">
        <p14:creationId xmlns:p14="http://schemas.microsoft.com/office/powerpoint/2010/main" val="3363968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71B2B-9841-4C82-939C-FD448970CDF3}" type="datetimeFigureOut">
              <a:rPr lang="en-CA" smtClean="0"/>
              <a:t>14/08/2017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7960525E-4D25-4BF9-9D15-00DA67D2D2F6}" type="slidenum">
              <a:rPr lang="en-CA" smtClean="0"/>
              <a:t>‹#›</a:t>
            </a:fld>
            <a:endParaRPr lang="en-CA"/>
          </a:p>
        </p:txBody>
      </p:sp>
    </p:spTree>
    <p:extLst>
      <p:ext uri="{BB962C8B-B14F-4D97-AF65-F5344CB8AC3E}">
        <p14:creationId xmlns:p14="http://schemas.microsoft.com/office/powerpoint/2010/main" val="14889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71B2B-9841-4C82-939C-FD448970CDF3}" type="datetimeFigureOut">
              <a:rPr lang="en-CA" smtClean="0"/>
              <a:t>14/08/2017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960525E-4D25-4BF9-9D15-00DA67D2D2F6}" type="slidenum">
              <a:rPr lang="en-CA" smtClean="0"/>
              <a:t>‹#›</a:t>
            </a:fld>
            <a:endParaRPr lang="en-CA"/>
          </a:p>
        </p:txBody>
      </p:sp>
    </p:spTree>
    <p:extLst>
      <p:ext uri="{BB962C8B-B14F-4D97-AF65-F5344CB8AC3E}">
        <p14:creationId xmlns:p14="http://schemas.microsoft.com/office/powerpoint/2010/main" val="1890861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71B2B-9841-4C82-939C-FD448970CDF3}" type="datetimeFigureOut">
              <a:rPr lang="en-CA" smtClean="0"/>
              <a:t>14/08/2017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960525E-4D25-4BF9-9D15-00DA67D2D2F6}" type="slidenum">
              <a:rPr lang="en-CA" smtClean="0"/>
              <a:t>‹#›</a:t>
            </a:fld>
            <a:endParaRPr lang="en-CA"/>
          </a:p>
        </p:txBody>
      </p:sp>
    </p:spTree>
    <p:extLst>
      <p:ext uri="{BB962C8B-B14F-4D97-AF65-F5344CB8AC3E}">
        <p14:creationId xmlns:p14="http://schemas.microsoft.com/office/powerpoint/2010/main" val="33449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5071B2B-9841-4C82-939C-FD448970CDF3}" type="datetimeFigureOut">
              <a:rPr lang="en-CA" smtClean="0"/>
              <a:t>14/08/2017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960525E-4D25-4BF9-9D15-00DA67D2D2F6}" type="slidenum">
              <a:rPr lang="en-CA" smtClean="0"/>
              <a:t>‹#›</a:t>
            </a:fld>
            <a:endParaRPr lang="en-CA"/>
          </a:p>
        </p:txBody>
      </p:sp>
    </p:spTree>
    <p:extLst>
      <p:ext uri="{BB962C8B-B14F-4D97-AF65-F5344CB8AC3E}">
        <p14:creationId xmlns:p14="http://schemas.microsoft.com/office/powerpoint/2010/main" val="1200239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5071B2B-9841-4C82-939C-FD448970CDF3}" type="datetimeFigureOut">
              <a:rPr lang="en-CA" smtClean="0"/>
              <a:t>14/08/2017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960525E-4D25-4BF9-9D15-00DA67D2D2F6}" type="slidenum">
              <a:rPr lang="en-CA" smtClean="0"/>
              <a:t>‹#›</a:t>
            </a:fld>
            <a:endParaRPr lang="en-CA"/>
          </a:p>
        </p:txBody>
      </p:sp>
    </p:spTree>
    <p:extLst>
      <p:ext uri="{BB962C8B-B14F-4D97-AF65-F5344CB8AC3E}">
        <p14:creationId xmlns:p14="http://schemas.microsoft.com/office/powerpoint/2010/main" val="3380477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071B2B-9841-4C82-939C-FD448970CDF3}" type="datetimeFigureOut">
              <a:rPr lang="en-CA" smtClean="0"/>
              <a:t>14/08/2017</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60525E-4D25-4BF9-9D15-00DA67D2D2F6}" type="slidenum">
              <a:rPr lang="en-CA" smtClean="0"/>
              <a:t>‹#›</a:t>
            </a:fld>
            <a:endParaRPr lang="en-CA"/>
          </a:p>
        </p:txBody>
      </p:sp>
    </p:spTree>
    <p:extLst>
      <p:ext uri="{BB962C8B-B14F-4D97-AF65-F5344CB8AC3E}">
        <p14:creationId xmlns:p14="http://schemas.microsoft.com/office/powerpoint/2010/main" val="1865197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gif"/><Relationship Id="rId4" Type="http://schemas.openxmlformats.org/officeDocument/2006/relationships/hyperlink" Target="https://vimeo.com/25389165"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5.emf"/><Relationship Id="rId4" Type="http://schemas.openxmlformats.org/officeDocument/2006/relationships/image" Target="../media/image24.emf"/></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5.emf"/><Relationship Id="rId4" Type="http://schemas.openxmlformats.org/officeDocument/2006/relationships/image" Target="../media/image34.emf"/></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microsoft.com/office/2007/relationships/hdphoto" Target="../media/hdphoto4.wdp"/></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3.jpg"/><Relationship Id="rId4" Type="http://schemas.microsoft.com/office/2007/relationships/hdphoto" Target="../media/hdphoto4.wdp"/></Relationships>
</file>

<file path=ppt/slides/_rels/slide3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image" Target="../media/image50.jpeg"/></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microsoft.com/office/2007/relationships/hdphoto" Target="../media/hdphoto3.wdp"/></Relationships>
</file>

<file path=ppt/slides/_rels/slide5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hyperlink" Target="http://www.fnesc.ca/resources" TargetMode="External"/><Relationship Id="rId5" Type="http://schemas.openxmlformats.org/officeDocument/2006/relationships/hyperlink" Target="http://www.bced.gov.bc.ca/abed/documents.htm" TargetMode="External"/><Relationship Id="rId4" Type="http://schemas.openxmlformats.org/officeDocument/2006/relationships/hyperlink" Target="https://www.bced.gov.bc.ca/abed/awp_moving_forward.pdf" TargetMode="External"/></Relationships>
</file>

<file path=ppt/slides/_rels/slide52.xml.rels><?xml version="1.0" encoding="UTF-8" standalone="yes"?>
<Relationships xmlns="http://schemas.openxmlformats.org/package/2006/relationships"><Relationship Id="rId3" Type="http://schemas.microsoft.com/office/2007/relationships/hdphoto" Target="../media/hdphoto5.wdp"/><Relationship Id="rId7" Type="http://schemas.openxmlformats.org/officeDocument/2006/relationships/hyperlink" Target="http://www.k12innovation.ca/" TargetMode="External"/><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hyperlink" Target="http://noii.ca/spiral-of-inquiry/" TargetMode="External"/><Relationship Id="rId5" Type="http://schemas.openxmlformats.org/officeDocument/2006/relationships/hyperlink" Target="http://noii.ca/aesn/" TargetMode="External"/><Relationship Id="rId4" Type="http://schemas.openxmlformats.org/officeDocument/2006/relationships/hyperlink" Target="https://firstpeoplesprinciplesoflearning.wordpress.com/"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54.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png"/><Relationship Id="rId4" Type="http://schemas.microsoft.com/office/2007/relationships/hdphoto" Target="../media/hdphoto6.wdp"/></Relationships>
</file>

<file path=ppt/slides/_rels/slide5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99392"/>
            <a:ext cx="9144000" cy="7200800"/>
          </a:xfrm>
          <a:prstGeom prst="rect">
            <a:avLst/>
          </a:prstGeom>
          <a:blipFill dpi="0" rotWithShape="1">
            <a:blip r:embed="rId3">
              <a:alphaModFix amt="22000"/>
              <a:extLst>
                <a:ext uri="{BEBA8EAE-BF5A-486C-A8C5-ECC9F3942E4B}">
                  <a14:imgProps xmlns:a14="http://schemas.microsoft.com/office/drawing/2010/main">
                    <a14:imgLayer r:embed="rId4">
                      <a14:imgEffect>
                        <a14:sharpenSoften amount="85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ctrTitle"/>
          </p:nvPr>
        </p:nvSpPr>
        <p:spPr>
          <a:xfrm>
            <a:off x="685800" y="1670943"/>
            <a:ext cx="7772400" cy="1470025"/>
          </a:xfrm>
        </p:spPr>
        <p:txBody>
          <a:bodyPr>
            <a:normAutofit/>
          </a:bodyPr>
          <a:lstStyle/>
          <a:p>
            <a:r>
              <a:rPr lang="en-CA" dirty="0">
                <a:solidFill>
                  <a:srgbClr val="0F4993"/>
                </a:solidFill>
              </a:rPr>
              <a:t>Aboriginal Worldviews and</a:t>
            </a:r>
            <a:br>
              <a:rPr lang="en-CA" dirty="0">
                <a:solidFill>
                  <a:srgbClr val="0F4993"/>
                </a:solidFill>
              </a:rPr>
            </a:br>
            <a:r>
              <a:rPr lang="en-CA" dirty="0">
                <a:solidFill>
                  <a:srgbClr val="0F4993"/>
                </a:solidFill>
              </a:rPr>
              <a:t>Perspectives in the </a:t>
            </a:r>
            <a:r>
              <a:rPr lang="en-CA" dirty="0" smtClean="0">
                <a:solidFill>
                  <a:srgbClr val="0F4993"/>
                </a:solidFill>
              </a:rPr>
              <a:t>Classroom</a:t>
            </a:r>
            <a:endParaRPr lang="en-CA" dirty="0">
              <a:solidFill>
                <a:srgbClr val="0F4993"/>
              </a:solidFill>
            </a:endParaRPr>
          </a:p>
        </p:txBody>
      </p:sp>
      <p:sp>
        <p:nvSpPr>
          <p:cNvPr id="3" name="Subtitle 2"/>
          <p:cNvSpPr>
            <a:spLocks noGrp="1"/>
          </p:cNvSpPr>
          <p:nvPr>
            <p:ph type="subTitle" idx="1"/>
          </p:nvPr>
        </p:nvSpPr>
        <p:spPr>
          <a:xfrm>
            <a:off x="1371600" y="4268688"/>
            <a:ext cx="6400800" cy="1752600"/>
          </a:xfrm>
        </p:spPr>
        <p:txBody>
          <a:bodyPr>
            <a:normAutofit/>
          </a:bodyPr>
          <a:lstStyle/>
          <a:p>
            <a:r>
              <a:rPr lang="en-CA" sz="3600" dirty="0" smtClean="0">
                <a:solidFill>
                  <a:schemeClr val="tx1">
                    <a:lumMod val="50000"/>
                    <a:lumOff val="50000"/>
                  </a:schemeClr>
                </a:solidFill>
              </a:rPr>
              <a:t>Professional Development</a:t>
            </a:r>
          </a:p>
          <a:p>
            <a:r>
              <a:rPr lang="en-CA" sz="3600" dirty="0" smtClean="0">
                <a:solidFill>
                  <a:schemeClr val="tx1">
                    <a:lumMod val="50000"/>
                    <a:lumOff val="50000"/>
                  </a:schemeClr>
                </a:solidFill>
              </a:rPr>
              <a:t>Workshop</a:t>
            </a:r>
            <a:endParaRPr lang="en-CA" sz="3600" dirty="0">
              <a:solidFill>
                <a:schemeClr val="tx1">
                  <a:lumMod val="50000"/>
                  <a:lumOff val="50000"/>
                </a:schemeClr>
              </a:solidFill>
            </a:endParaRPr>
          </a:p>
        </p:txBody>
      </p:sp>
      <p:sp>
        <p:nvSpPr>
          <p:cNvPr id="4" name="TextBox 3"/>
          <p:cNvSpPr txBox="1"/>
          <p:nvPr/>
        </p:nvSpPr>
        <p:spPr>
          <a:xfrm>
            <a:off x="3275856" y="3409836"/>
            <a:ext cx="3024336" cy="523220"/>
          </a:xfrm>
          <a:prstGeom prst="rect">
            <a:avLst/>
          </a:prstGeom>
          <a:noFill/>
        </p:spPr>
        <p:txBody>
          <a:bodyPr wrap="square" rtlCol="0">
            <a:spAutoFit/>
          </a:bodyPr>
          <a:lstStyle/>
          <a:p>
            <a:r>
              <a:rPr lang="en-CA" sz="2800" b="1" i="1" dirty="0">
                <a:solidFill>
                  <a:srgbClr val="8C1602"/>
                </a:solidFill>
              </a:rPr>
              <a:t>Moving Forward</a:t>
            </a:r>
            <a:endParaRPr lang="en-CA" sz="2800" b="1" dirty="0">
              <a:solidFill>
                <a:srgbClr val="8C1602"/>
              </a:solidFill>
            </a:endParaRPr>
          </a:p>
        </p:txBody>
      </p:sp>
      <p:pic>
        <p:nvPicPr>
          <p:cNvPr id="10" name="Picture 9"/>
          <p:cNvPicPr>
            <a:picLocks noChangeAspect="1"/>
          </p:cNvPicPr>
          <p:nvPr/>
        </p:nvPicPr>
        <p:blipFill>
          <a:blip r:embed="rId5">
            <a:extLst>
              <a:ext uri="{BEBA8EAE-BF5A-486C-A8C5-ECC9F3942E4B}">
                <a14:imgProps xmlns:a14="http://schemas.microsoft.com/office/drawing/2010/main">
                  <a14:imgLayer r:embed="rId6">
                    <a14:imgEffect>
                      <a14:backgroundRemoval t="0" b="97475" l="0" r="100000"/>
                    </a14:imgEffect>
                  </a14:imgLayer>
                </a14:imgProps>
              </a:ext>
              <a:ext uri="{28A0092B-C50C-407E-A947-70E740481C1C}">
                <a14:useLocalDpi xmlns:a14="http://schemas.microsoft.com/office/drawing/2010/main" val="0"/>
              </a:ext>
            </a:extLst>
          </a:blip>
          <a:stretch>
            <a:fillRect/>
          </a:stretch>
        </p:blipFill>
        <p:spPr>
          <a:xfrm>
            <a:off x="467544" y="5661248"/>
            <a:ext cx="1092485" cy="1081560"/>
          </a:xfrm>
          <a:prstGeom prst="rect">
            <a:avLst/>
          </a:prstGeom>
        </p:spPr>
      </p:pic>
      <p:pic>
        <p:nvPicPr>
          <p:cNvPr id="22532" name="Picture 4" descr="http://vicedu.ca/wp-content/uploads/2015/04/bc-logo.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08304" y="5301208"/>
            <a:ext cx="1676733" cy="1588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77439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86566"/>
            <a:ext cx="9144000" cy="6437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980728"/>
            <a:ext cx="8229600" cy="1143000"/>
          </a:xfrm>
        </p:spPr>
        <p:txBody>
          <a:bodyPr/>
          <a:lstStyle/>
          <a:p>
            <a:r>
              <a:rPr lang="en-CA" dirty="0" smtClean="0">
                <a:solidFill>
                  <a:srgbClr val="8C1602"/>
                </a:solidFill>
              </a:rPr>
              <a:t>Acknowledgement of Territory</a:t>
            </a:r>
            <a:endParaRPr lang="en-CA" dirty="0">
              <a:solidFill>
                <a:srgbClr val="8C1602"/>
              </a:solidFill>
            </a:endParaRPr>
          </a:p>
        </p:txBody>
      </p:sp>
      <p:sp>
        <p:nvSpPr>
          <p:cNvPr id="3" name="Content Placeholder 2"/>
          <p:cNvSpPr>
            <a:spLocks noGrp="1"/>
          </p:cNvSpPr>
          <p:nvPr>
            <p:ph idx="1"/>
          </p:nvPr>
        </p:nvSpPr>
        <p:spPr>
          <a:xfrm>
            <a:off x="10188624" y="1376335"/>
            <a:ext cx="8229600" cy="4525963"/>
          </a:xfrm>
        </p:spPr>
        <p:txBody>
          <a:bodyPr/>
          <a:lstStyle/>
          <a:p>
            <a:endParaRPr lang="en-CA" dirty="0"/>
          </a:p>
        </p:txBody>
      </p:sp>
      <p:sp>
        <p:nvSpPr>
          <p:cNvPr id="4" name="TextBox 3"/>
          <p:cNvSpPr txBox="1"/>
          <p:nvPr/>
        </p:nvSpPr>
        <p:spPr>
          <a:xfrm>
            <a:off x="7596336" y="220578"/>
            <a:ext cx="1152128" cy="369332"/>
          </a:xfrm>
          <a:prstGeom prst="rect">
            <a:avLst/>
          </a:prstGeom>
          <a:noFill/>
        </p:spPr>
        <p:txBody>
          <a:bodyPr wrap="square" rtlCol="0">
            <a:spAutoFit/>
          </a:bodyPr>
          <a:lstStyle/>
          <a:p>
            <a:endParaRPr lang="en-CA" dirty="0">
              <a:solidFill>
                <a:schemeClr val="tx1">
                  <a:lumMod val="50000"/>
                  <a:lumOff val="50000"/>
                </a:schemeClr>
              </a:solidFill>
            </a:endParaRP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3194295"/>
            <a:ext cx="7596336" cy="311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79027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1423975"/>
            <a:ext cx="9151701" cy="5434025"/>
          </a:xfrm>
          <a:prstGeom prst="rect">
            <a:avLst/>
          </a:prstGeom>
          <a:blipFill dpi="0" rotWithShape="1">
            <a:blip r:embed="rId2">
              <a:alphaModFix amt="6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457200" y="413792"/>
            <a:ext cx="8229600" cy="1143000"/>
          </a:xfrm>
        </p:spPr>
        <p:txBody>
          <a:bodyPr/>
          <a:lstStyle/>
          <a:p>
            <a:r>
              <a:rPr lang="en-CA" dirty="0" smtClean="0">
                <a:solidFill>
                  <a:srgbClr val="8C1602"/>
                </a:solidFill>
              </a:rPr>
              <a:t>Overview</a:t>
            </a:r>
            <a:endParaRPr lang="en-CA" dirty="0">
              <a:solidFill>
                <a:srgbClr val="8C1602"/>
              </a:solidFill>
            </a:endParaRPr>
          </a:p>
        </p:txBody>
      </p:sp>
      <p:sp>
        <p:nvSpPr>
          <p:cNvPr id="7" name="Content Placeholder 2"/>
          <p:cNvSpPr>
            <a:spLocks noGrp="1"/>
          </p:cNvSpPr>
          <p:nvPr>
            <p:ph idx="1"/>
          </p:nvPr>
        </p:nvSpPr>
        <p:spPr>
          <a:xfrm>
            <a:off x="899592" y="1431490"/>
            <a:ext cx="7787208" cy="5021846"/>
          </a:xfrm>
        </p:spPr>
        <p:txBody>
          <a:bodyPr>
            <a:normAutofit/>
          </a:bodyPr>
          <a:lstStyle/>
          <a:p>
            <a:pPr>
              <a:buBlip>
                <a:blip r:embed="rId3"/>
              </a:buBlip>
            </a:pPr>
            <a:r>
              <a:rPr lang="en-CA" sz="3600" dirty="0" smtClean="0"/>
              <a:t>Introduction and Process</a:t>
            </a:r>
          </a:p>
          <a:p>
            <a:pPr>
              <a:buBlip>
                <a:blip r:embed="rId3"/>
              </a:buBlip>
            </a:pPr>
            <a:r>
              <a:rPr lang="en-CA" sz="3600" dirty="0" smtClean="0"/>
              <a:t>Working sessions: </a:t>
            </a:r>
          </a:p>
          <a:p>
            <a:pPr lvl="1">
              <a:buBlip>
                <a:blip r:embed="rId3"/>
              </a:buBlip>
            </a:pPr>
            <a:r>
              <a:rPr lang="en-CA" dirty="0" smtClean="0"/>
              <a:t>Characteristics</a:t>
            </a:r>
          </a:p>
          <a:p>
            <a:pPr lvl="1">
              <a:buBlip>
                <a:blip r:embed="rId3"/>
              </a:buBlip>
            </a:pPr>
            <a:r>
              <a:rPr lang="en-CA" dirty="0" smtClean="0"/>
              <a:t>Attributes of Responsive Schooling </a:t>
            </a:r>
            <a:endParaRPr lang="en-CA" dirty="0"/>
          </a:p>
          <a:p>
            <a:pPr lvl="1">
              <a:buBlip>
                <a:blip r:embed="rId3"/>
              </a:buBlip>
            </a:pPr>
            <a:r>
              <a:rPr lang="en-CA" dirty="0" smtClean="0"/>
              <a:t>Indicators of Success</a:t>
            </a:r>
          </a:p>
          <a:p>
            <a:pPr>
              <a:buBlip>
                <a:blip r:embed="rId3"/>
              </a:buBlip>
            </a:pPr>
            <a:r>
              <a:rPr lang="en-CA" sz="3600" dirty="0" smtClean="0"/>
              <a:t>Additional Resources</a:t>
            </a:r>
          </a:p>
          <a:p>
            <a:pPr>
              <a:buBlip>
                <a:blip r:embed="rId3"/>
              </a:buBlip>
            </a:pPr>
            <a:r>
              <a:rPr lang="en-CA" sz="3600" dirty="0" smtClean="0"/>
              <a:t>Co-operative Reflection on Practice</a:t>
            </a:r>
            <a:endParaRPr lang="en-CA" dirty="0" smtClean="0"/>
          </a:p>
        </p:txBody>
      </p:sp>
    </p:spTree>
    <p:extLst>
      <p:ext uri="{BB962C8B-B14F-4D97-AF65-F5344CB8AC3E}">
        <p14:creationId xmlns:p14="http://schemas.microsoft.com/office/powerpoint/2010/main" val="20975861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282" y="1"/>
            <a:ext cx="9556834" cy="6858000"/>
          </a:xfrm>
          <a:prstGeom prst="rect">
            <a:avLst/>
          </a:prstGeom>
          <a:blipFill dpi="0" rotWithShape="1">
            <a:blip r:embed="rId3">
              <a:alphaModFix amt="28000"/>
              <a:extLst>
                <a:ext uri="{BEBA8EAE-BF5A-486C-A8C5-ECC9F3942E4B}">
                  <a14:imgProps xmlns:a14="http://schemas.microsoft.com/office/drawing/2010/main">
                    <a14:imgLayer r:embed="rId4">
                      <a14:imgEffect>
                        <a14:sharpenSoften amount="63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467544" y="548680"/>
            <a:ext cx="8229600" cy="1143000"/>
          </a:xfrm>
        </p:spPr>
        <p:txBody>
          <a:bodyPr/>
          <a:lstStyle/>
          <a:p>
            <a:r>
              <a:rPr lang="en-CA" dirty="0" smtClean="0">
                <a:solidFill>
                  <a:srgbClr val="8C1602"/>
                </a:solidFill>
              </a:rPr>
              <a:t>Resource Guide</a:t>
            </a:r>
            <a:endParaRPr lang="en-CA" dirty="0">
              <a:solidFill>
                <a:srgbClr val="8C1602"/>
              </a:solidFill>
            </a:endParaRPr>
          </a:p>
        </p:txBody>
      </p:sp>
      <p:sp>
        <p:nvSpPr>
          <p:cNvPr id="3" name="Content Placeholder 2"/>
          <p:cNvSpPr>
            <a:spLocks noGrp="1"/>
          </p:cNvSpPr>
          <p:nvPr>
            <p:ph idx="1"/>
          </p:nvPr>
        </p:nvSpPr>
        <p:spPr>
          <a:xfrm>
            <a:off x="755576" y="1711349"/>
            <a:ext cx="7632848" cy="4525963"/>
          </a:xfrm>
        </p:spPr>
        <p:txBody>
          <a:bodyPr>
            <a:normAutofit/>
          </a:bodyPr>
          <a:lstStyle/>
          <a:p>
            <a:pPr lvl="0"/>
            <a:r>
              <a:rPr lang="en-CA" dirty="0" smtClean="0"/>
              <a:t>Embracing </a:t>
            </a:r>
            <a:r>
              <a:rPr lang="en-CA" dirty="0"/>
              <a:t>the mindset “If not here, where?”</a:t>
            </a:r>
          </a:p>
          <a:p>
            <a:pPr lvl="0"/>
            <a:r>
              <a:rPr lang="en-US" dirty="0" smtClean="0"/>
              <a:t>Created </a:t>
            </a:r>
            <a:r>
              <a:rPr lang="en-US" dirty="0"/>
              <a:t>to build upon regional dialogue and share findings with </a:t>
            </a:r>
            <a:r>
              <a:rPr lang="en-US" dirty="0" smtClean="0"/>
              <a:t>educators  </a:t>
            </a:r>
          </a:p>
          <a:p>
            <a:pPr lvl="0"/>
            <a:r>
              <a:rPr lang="en-US" dirty="0" smtClean="0"/>
              <a:t>This project </a:t>
            </a:r>
            <a:r>
              <a:rPr lang="en-US" dirty="0"/>
              <a:t>seeks to encourage strategies and clear commitments from all educators </a:t>
            </a:r>
            <a:endParaRPr lang="en-US" dirty="0" smtClean="0"/>
          </a:p>
          <a:p>
            <a:pPr lvl="0"/>
            <a:r>
              <a:rPr lang="en-GB" dirty="0" smtClean="0"/>
              <a:t>Provides </a:t>
            </a:r>
            <a:r>
              <a:rPr lang="en-GB" dirty="0"/>
              <a:t>support for teachers to introduce the new </a:t>
            </a:r>
            <a:r>
              <a:rPr lang="en-GB" dirty="0" smtClean="0"/>
              <a:t>curriculum</a:t>
            </a:r>
            <a:endParaRPr lang="en-CA" dirty="0"/>
          </a:p>
        </p:txBody>
      </p:sp>
    </p:spTree>
    <p:extLst>
      <p:ext uri="{BB962C8B-B14F-4D97-AF65-F5344CB8AC3E}">
        <p14:creationId xmlns:p14="http://schemas.microsoft.com/office/powerpoint/2010/main" val="16098542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2176" t="14185" r="8683" b="2381"/>
          <a:stretch/>
        </p:blipFill>
        <p:spPr bwMode="auto">
          <a:xfrm>
            <a:off x="5966257" y="692696"/>
            <a:ext cx="3214255" cy="5785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539552" y="332656"/>
            <a:ext cx="8229600" cy="1143000"/>
          </a:xfrm>
        </p:spPr>
        <p:txBody>
          <a:bodyPr/>
          <a:lstStyle/>
          <a:p>
            <a:endParaRPr lang="en-CA" dirty="0">
              <a:solidFill>
                <a:srgbClr val="8C1602"/>
              </a:solidFill>
            </a:endParaRPr>
          </a:p>
        </p:txBody>
      </p:sp>
      <p:sp>
        <p:nvSpPr>
          <p:cNvPr id="5" name="Content Placeholder 4"/>
          <p:cNvSpPr>
            <a:spLocks noGrp="1"/>
          </p:cNvSpPr>
          <p:nvPr>
            <p:ph idx="1"/>
          </p:nvPr>
        </p:nvSpPr>
        <p:spPr>
          <a:xfrm>
            <a:off x="467544" y="1412776"/>
            <a:ext cx="8280920" cy="4824536"/>
          </a:xfrm>
        </p:spPr>
        <p:txBody>
          <a:bodyPr>
            <a:normAutofit/>
          </a:bodyPr>
          <a:lstStyle/>
          <a:p>
            <a:pPr marL="457200" lvl="1" indent="0">
              <a:buNone/>
            </a:pPr>
            <a:endParaRPr lang="en-CA" sz="3200" dirty="0" smtClean="0"/>
          </a:p>
          <a:p>
            <a:endParaRPr lang="en-CA" dirty="0"/>
          </a:p>
        </p:txBody>
      </p:sp>
      <p:pic>
        <p:nvPicPr>
          <p:cNvPr id="6" name="Picture 5"/>
          <p:cNvPicPr/>
          <p:nvPr/>
        </p:nvPicPr>
        <p:blipFill>
          <a:blip r:embed="rId4" cstate="print">
            <a:extLst>
              <a:ext uri="{28A0092B-C50C-407E-A947-70E740481C1C}">
                <a14:useLocalDpi xmlns:a14="http://schemas.microsoft.com/office/drawing/2010/main" val="0"/>
              </a:ext>
            </a:extLst>
          </a:blip>
          <a:stretch>
            <a:fillRect/>
          </a:stretch>
        </p:blipFill>
        <p:spPr>
          <a:xfrm>
            <a:off x="1331640" y="836712"/>
            <a:ext cx="3766934" cy="4925843"/>
          </a:xfrm>
          <a:prstGeom prst="rect">
            <a:avLst/>
          </a:prstGeom>
          <a:ln w="12700">
            <a:solidFill>
              <a:schemeClr val="bg1"/>
            </a:solidFill>
          </a:ln>
        </p:spPr>
      </p:pic>
    </p:spTree>
    <p:extLst>
      <p:ext uri="{BB962C8B-B14F-4D97-AF65-F5344CB8AC3E}">
        <p14:creationId xmlns:p14="http://schemas.microsoft.com/office/powerpoint/2010/main" val="10520968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20634"/>
            <a:ext cx="9144000" cy="6437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488" y="407788"/>
            <a:ext cx="8229600" cy="1143000"/>
          </a:xfrm>
        </p:spPr>
        <p:txBody>
          <a:bodyPr/>
          <a:lstStyle/>
          <a:p>
            <a:endParaRPr lang="en-CA" dirty="0">
              <a:solidFill>
                <a:srgbClr val="8C1602"/>
              </a:solidFill>
            </a:endParaRPr>
          </a:p>
        </p:txBody>
      </p:sp>
      <p:sp>
        <p:nvSpPr>
          <p:cNvPr id="3" name="Content Placeholder 2"/>
          <p:cNvSpPr>
            <a:spLocks noGrp="1"/>
          </p:cNvSpPr>
          <p:nvPr>
            <p:ph idx="1"/>
          </p:nvPr>
        </p:nvSpPr>
        <p:spPr>
          <a:xfrm>
            <a:off x="539552" y="1628800"/>
            <a:ext cx="8229600" cy="4525963"/>
          </a:xfrm>
        </p:spPr>
        <p:txBody>
          <a:bodyPr/>
          <a:lstStyle/>
          <a:p>
            <a:endParaRPr lang="en-CA" dirty="0"/>
          </a:p>
        </p:txBody>
      </p:sp>
      <p:sp>
        <p:nvSpPr>
          <p:cNvPr id="4" name="TextBox 3"/>
          <p:cNvSpPr txBox="1"/>
          <p:nvPr/>
        </p:nvSpPr>
        <p:spPr>
          <a:xfrm>
            <a:off x="7596336" y="220578"/>
            <a:ext cx="1152128" cy="369332"/>
          </a:xfrm>
          <a:prstGeom prst="rect">
            <a:avLst/>
          </a:prstGeom>
          <a:noFill/>
        </p:spPr>
        <p:txBody>
          <a:bodyPr wrap="square" rtlCol="0">
            <a:spAutoFit/>
          </a:bodyPr>
          <a:lstStyle/>
          <a:p>
            <a:endParaRPr lang="en-CA" dirty="0">
              <a:solidFill>
                <a:schemeClr val="tx1">
                  <a:lumMod val="50000"/>
                  <a:lumOff val="50000"/>
                </a:schemeClr>
              </a:solidFill>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550863"/>
            <a:ext cx="4402137" cy="5754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34243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1423975"/>
            <a:ext cx="9151701" cy="5434025"/>
          </a:xfrm>
          <a:prstGeom prst="rect">
            <a:avLst/>
          </a:prstGeom>
          <a:blipFill dpi="0" rotWithShape="1">
            <a:blip r:embed="rId3">
              <a:alphaModFix amt="6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457200" y="413792"/>
            <a:ext cx="8229600" cy="1143000"/>
          </a:xfrm>
        </p:spPr>
        <p:txBody>
          <a:bodyPr/>
          <a:lstStyle/>
          <a:p>
            <a:endParaRPr lang="en-CA" dirty="0">
              <a:solidFill>
                <a:srgbClr val="8C1602"/>
              </a:solidFill>
            </a:endParaRPr>
          </a:p>
        </p:txBody>
      </p:sp>
      <p:sp>
        <p:nvSpPr>
          <p:cNvPr id="7" name="Content Placeholder 2"/>
          <p:cNvSpPr>
            <a:spLocks noGrp="1"/>
          </p:cNvSpPr>
          <p:nvPr>
            <p:ph idx="1"/>
          </p:nvPr>
        </p:nvSpPr>
        <p:spPr>
          <a:xfrm>
            <a:off x="323528" y="980728"/>
            <a:ext cx="8363272" cy="5400599"/>
          </a:xfrm>
        </p:spPr>
        <p:txBody>
          <a:bodyPr>
            <a:normAutofit/>
          </a:bodyPr>
          <a:lstStyle/>
          <a:p>
            <a:pPr marL="0" indent="0">
              <a:buNone/>
            </a:pPr>
            <a:r>
              <a:rPr lang="en-CA" i="1" dirty="0"/>
              <a:t>This [the problem of education in the wake of Canada’s history of residential schooling] is not an Aboriginal problem. This is a Canadian problem. Because at the same time that Aboriginal people were being demeaned in the schools and their culture and language were being taken away from them, and they were told that they were inferior, they were pagans, that they were heathens and savages and that they were unworthy of being respected…</a:t>
            </a:r>
          </a:p>
          <a:p>
            <a:pPr>
              <a:buBlip>
                <a:blip r:embed="rId4"/>
              </a:buBlip>
            </a:pPr>
            <a:endParaRPr lang="en-CA" dirty="0" smtClean="0"/>
          </a:p>
        </p:txBody>
      </p:sp>
    </p:spTree>
    <p:extLst>
      <p:ext uri="{BB962C8B-B14F-4D97-AF65-F5344CB8AC3E}">
        <p14:creationId xmlns:p14="http://schemas.microsoft.com/office/powerpoint/2010/main" val="39950050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1423975"/>
            <a:ext cx="9151701" cy="5434025"/>
          </a:xfrm>
          <a:prstGeom prst="rect">
            <a:avLst/>
          </a:prstGeom>
          <a:blipFill dpi="0" rotWithShape="1">
            <a:blip r:embed="rId3">
              <a:alphaModFix amt="6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457200" y="413792"/>
            <a:ext cx="8229600" cy="1143000"/>
          </a:xfrm>
        </p:spPr>
        <p:txBody>
          <a:bodyPr/>
          <a:lstStyle/>
          <a:p>
            <a:endParaRPr lang="en-CA" dirty="0">
              <a:solidFill>
                <a:srgbClr val="8C1602"/>
              </a:solidFill>
            </a:endParaRPr>
          </a:p>
        </p:txBody>
      </p:sp>
      <p:sp>
        <p:nvSpPr>
          <p:cNvPr id="7" name="Content Placeholder 2"/>
          <p:cNvSpPr>
            <a:spLocks noGrp="1"/>
          </p:cNvSpPr>
          <p:nvPr>
            <p:ph idx="1"/>
          </p:nvPr>
        </p:nvSpPr>
        <p:spPr>
          <a:xfrm>
            <a:off x="323528" y="980728"/>
            <a:ext cx="8363272" cy="5400599"/>
          </a:xfrm>
        </p:spPr>
        <p:txBody>
          <a:bodyPr>
            <a:normAutofit/>
          </a:bodyPr>
          <a:lstStyle/>
          <a:p>
            <a:pPr marL="0" indent="0">
              <a:buNone/>
            </a:pPr>
            <a:r>
              <a:rPr lang="en-CA" i="1" dirty="0"/>
              <a:t>— that very same message was being given to the non-Aboriginal children in the public schools as well. As a result, many generations of non-Aboriginal Canadians have had their perceptions of Aboriginal people “tainted.” </a:t>
            </a:r>
          </a:p>
          <a:p>
            <a:pPr marL="0" indent="0">
              <a:buNone/>
            </a:pPr>
            <a:endParaRPr lang="en-CA" dirty="0"/>
          </a:p>
          <a:p>
            <a:pPr marL="0" indent="0">
              <a:buNone/>
            </a:pPr>
            <a:r>
              <a:rPr lang="en-CA" b="1" dirty="0" smtClean="0">
                <a:hlinkClick r:id="rId4"/>
              </a:rPr>
              <a:t>Justice </a:t>
            </a:r>
            <a:r>
              <a:rPr lang="en-CA" b="1" dirty="0">
                <a:hlinkClick r:id="rId4"/>
              </a:rPr>
              <a:t>Murray Sinclair</a:t>
            </a:r>
            <a:r>
              <a:rPr lang="en-CA" dirty="0"/>
              <a:t>, Chairman of the Truth and Reconciliation Commission</a:t>
            </a:r>
          </a:p>
          <a:p>
            <a:pPr>
              <a:buBlip>
                <a:blip r:embed="rId5"/>
              </a:buBlip>
            </a:pPr>
            <a:endParaRPr lang="en-CA" dirty="0" smtClean="0"/>
          </a:p>
        </p:txBody>
      </p:sp>
    </p:spTree>
    <p:extLst>
      <p:ext uri="{BB962C8B-B14F-4D97-AF65-F5344CB8AC3E}">
        <p14:creationId xmlns:p14="http://schemas.microsoft.com/office/powerpoint/2010/main" val="34657839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20634"/>
            <a:ext cx="9144000" cy="6437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323528" y="3573016"/>
            <a:ext cx="6480720" cy="2877196"/>
          </a:xfrm>
        </p:spPr>
        <p:txBody>
          <a:bodyPr>
            <a:normAutofit/>
          </a:bodyPr>
          <a:lstStyle/>
          <a:p>
            <a:r>
              <a:rPr lang="en-CA" sz="5400" b="1" dirty="0" smtClean="0">
                <a:solidFill>
                  <a:srgbClr val="8C1602"/>
                </a:solidFill>
              </a:rPr>
              <a:t>Voices from around the Province</a:t>
            </a:r>
            <a:endParaRPr lang="en-CA" sz="5400" b="1" dirty="0">
              <a:solidFill>
                <a:srgbClr val="8C1602"/>
              </a:solidFill>
            </a:endParaRPr>
          </a:p>
        </p:txBody>
      </p:sp>
      <p:sp>
        <p:nvSpPr>
          <p:cNvPr id="4" name="TextBox 3"/>
          <p:cNvSpPr txBox="1"/>
          <p:nvPr/>
        </p:nvSpPr>
        <p:spPr>
          <a:xfrm>
            <a:off x="7596336" y="220578"/>
            <a:ext cx="1152128" cy="369332"/>
          </a:xfrm>
          <a:prstGeom prst="rect">
            <a:avLst/>
          </a:prstGeom>
          <a:noFill/>
        </p:spPr>
        <p:txBody>
          <a:bodyPr wrap="square" rtlCol="0">
            <a:spAutoFit/>
          </a:bodyPr>
          <a:lstStyle/>
          <a:p>
            <a:endParaRPr lang="en-CA" dirty="0">
              <a:solidFill>
                <a:schemeClr val="tx1">
                  <a:lumMod val="50000"/>
                  <a:lumOff val="50000"/>
                </a:schemeClr>
              </a:solidFill>
            </a:endParaRPr>
          </a:p>
        </p:txBody>
      </p:sp>
      <p:sp>
        <p:nvSpPr>
          <p:cNvPr id="3" name="Content Placeholder 2"/>
          <p:cNvSpPr>
            <a:spLocks noGrp="1"/>
          </p:cNvSpPr>
          <p:nvPr>
            <p:ph idx="1"/>
          </p:nvPr>
        </p:nvSpPr>
        <p:spPr>
          <a:xfrm>
            <a:off x="-4356992" y="6021288"/>
            <a:ext cx="8229600" cy="4525963"/>
          </a:xfrm>
        </p:spPr>
        <p:txBody>
          <a:bodyPr/>
          <a:lstStyle/>
          <a:p>
            <a:endParaRPr lang="en-CA" dirty="0"/>
          </a:p>
        </p:txBody>
      </p:sp>
    </p:spTree>
    <p:extLst>
      <p:ext uri="{BB962C8B-B14F-4D97-AF65-F5344CB8AC3E}">
        <p14:creationId xmlns:p14="http://schemas.microsoft.com/office/powerpoint/2010/main" val="12406455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20634"/>
            <a:ext cx="9144000" cy="6437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488" y="407788"/>
            <a:ext cx="8229600" cy="1143000"/>
          </a:xfrm>
        </p:spPr>
        <p:txBody>
          <a:bodyPr/>
          <a:lstStyle/>
          <a:p>
            <a:r>
              <a:rPr lang="en-CA" dirty="0" smtClean="0">
                <a:solidFill>
                  <a:srgbClr val="8C1602"/>
                </a:solidFill>
              </a:rPr>
              <a:t>Opening Remarks</a:t>
            </a:r>
            <a:endParaRPr lang="en-CA" dirty="0">
              <a:solidFill>
                <a:srgbClr val="8C1602"/>
              </a:solidFill>
            </a:endParaRPr>
          </a:p>
        </p:txBody>
      </p:sp>
      <p:sp>
        <p:nvSpPr>
          <p:cNvPr id="3" name="Content Placeholder 2"/>
          <p:cNvSpPr>
            <a:spLocks noGrp="1"/>
          </p:cNvSpPr>
          <p:nvPr>
            <p:ph idx="1"/>
          </p:nvPr>
        </p:nvSpPr>
        <p:spPr>
          <a:xfrm>
            <a:off x="539552" y="1628800"/>
            <a:ext cx="8229600" cy="4525963"/>
          </a:xfrm>
        </p:spPr>
        <p:txBody>
          <a:bodyPr/>
          <a:lstStyle/>
          <a:p>
            <a:r>
              <a:rPr lang="en-CA" sz="2800" dirty="0" smtClean="0"/>
              <a:t>Community Chiefs, Elders, and members welcomed participants with traditional greetings </a:t>
            </a:r>
          </a:p>
          <a:p>
            <a:endParaRPr lang="en-CA" dirty="0"/>
          </a:p>
        </p:txBody>
      </p:sp>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8459" y="3016245"/>
            <a:ext cx="2617997" cy="34547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1840" y="3016245"/>
            <a:ext cx="2647189" cy="3444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2982882"/>
            <a:ext cx="2300548" cy="34724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596336" y="220578"/>
            <a:ext cx="1152128" cy="369332"/>
          </a:xfrm>
          <a:prstGeom prst="rect">
            <a:avLst/>
          </a:prstGeom>
          <a:noFill/>
        </p:spPr>
        <p:txBody>
          <a:bodyPr wrap="square" rtlCol="0">
            <a:spAutoFit/>
          </a:bodyPr>
          <a:lstStyle/>
          <a:p>
            <a:endParaRPr lang="en-CA" dirty="0">
              <a:solidFill>
                <a:schemeClr val="tx1">
                  <a:lumMod val="50000"/>
                  <a:lumOff val="50000"/>
                </a:schemeClr>
              </a:solidFill>
            </a:endParaRPr>
          </a:p>
        </p:txBody>
      </p:sp>
    </p:spTree>
    <p:extLst>
      <p:ext uri="{BB962C8B-B14F-4D97-AF65-F5344CB8AC3E}">
        <p14:creationId xmlns:p14="http://schemas.microsoft.com/office/powerpoint/2010/main" val="20623340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0272" t="19180" r="55032" b="9491"/>
          <a:stretch/>
        </p:blipFill>
        <p:spPr bwMode="auto">
          <a:xfrm flipH="1">
            <a:off x="6948264" y="179973"/>
            <a:ext cx="2176887" cy="6642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536985" y="260648"/>
            <a:ext cx="8229600" cy="1143000"/>
          </a:xfrm>
        </p:spPr>
        <p:txBody>
          <a:bodyPr/>
          <a:lstStyle/>
          <a:p>
            <a:r>
              <a:rPr lang="en-CA" dirty="0" smtClean="0">
                <a:solidFill>
                  <a:srgbClr val="8C1602"/>
                </a:solidFill>
              </a:rPr>
              <a:t>Process</a:t>
            </a:r>
            <a:endParaRPr lang="en-CA" dirty="0">
              <a:solidFill>
                <a:srgbClr val="8C1602"/>
              </a:solidFill>
            </a:endParaRPr>
          </a:p>
        </p:txBody>
      </p:sp>
      <p:sp>
        <p:nvSpPr>
          <p:cNvPr id="3" name="Content Placeholder 2"/>
          <p:cNvSpPr>
            <a:spLocks noGrp="1"/>
          </p:cNvSpPr>
          <p:nvPr>
            <p:ph idx="1"/>
          </p:nvPr>
        </p:nvSpPr>
        <p:spPr>
          <a:xfrm>
            <a:off x="755576" y="1412776"/>
            <a:ext cx="7488832" cy="4525963"/>
          </a:xfrm>
        </p:spPr>
        <p:txBody>
          <a:bodyPr>
            <a:normAutofit/>
          </a:bodyPr>
          <a:lstStyle/>
          <a:p>
            <a:pPr lvl="0"/>
            <a:r>
              <a:rPr lang="en-US" sz="2300" dirty="0"/>
              <a:t>Inspired by </a:t>
            </a:r>
            <a:r>
              <a:rPr lang="en-US" sz="2300" dirty="0" smtClean="0"/>
              <a:t>Scott </a:t>
            </a:r>
            <a:r>
              <a:rPr lang="en-US" sz="2300" dirty="0" err="1" smtClean="0"/>
              <a:t>Benwell</a:t>
            </a:r>
            <a:r>
              <a:rPr lang="en-US" sz="2300" dirty="0" smtClean="0"/>
              <a:t> and Kaleb Child from SD 85</a:t>
            </a:r>
          </a:p>
          <a:p>
            <a:pPr lvl="1">
              <a:buFont typeface="Arial" panose="020B0604020202020204" pitchFamily="34" charset="0"/>
              <a:buChar char="•"/>
            </a:pPr>
            <a:r>
              <a:rPr lang="en-CA" sz="2300" dirty="0" smtClean="0"/>
              <a:t>SD 85 (Vancouver Island North)</a:t>
            </a:r>
          </a:p>
          <a:p>
            <a:pPr lvl="1">
              <a:buFont typeface="Arial" panose="020B0604020202020204" pitchFamily="34" charset="0"/>
              <a:buChar char="•"/>
            </a:pPr>
            <a:r>
              <a:rPr lang="en-CA" sz="2300" dirty="0" smtClean="0"/>
              <a:t>SD </a:t>
            </a:r>
            <a:r>
              <a:rPr lang="en-CA" sz="2300" dirty="0"/>
              <a:t>41 (Burnaby) </a:t>
            </a:r>
          </a:p>
          <a:p>
            <a:pPr lvl="1">
              <a:buFont typeface="Arial" panose="020B0604020202020204" pitchFamily="34" charset="0"/>
              <a:buChar char="•"/>
            </a:pPr>
            <a:r>
              <a:rPr lang="en-CA" sz="2300" dirty="0"/>
              <a:t>SD 5 (</a:t>
            </a:r>
            <a:r>
              <a:rPr lang="en-CA" sz="2300" dirty="0" err="1"/>
              <a:t>Cranbrook</a:t>
            </a:r>
            <a:r>
              <a:rPr lang="en-CA" sz="2300" dirty="0"/>
              <a:t>)</a:t>
            </a:r>
          </a:p>
          <a:p>
            <a:pPr lvl="1">
              <a:buFont typeface="Arial" panose="020B0604020202020204" pitchFamily="34" charset="0"/>
              <a:buChar char="•"/>
            </a:pPr>
            <a:r>
              <a:rPr lang="en-CA" sz="2300" dirty="0"/>
              <a:t>SD 27 (Cariboo </a:t>
            </a:r>
            <a:r>
              <a:rPr lang="en-CA" sz="2300" dirty="0" err="1"/>
              <a:t>Chilcotin</a:t>
            </a:r>
            <a:r>
              <a:rPr lang="en-CA" sz="2300" dirty="0"/>
              <a:t>) </a:t>
            </a:r>
          </a:p>
          <a:p>
            <a:pPr lvl="1">
              <a:buFont typeface="Arial" panose="020B0604020202020204" pitchFamily="34" charset="0"/>
              <a:buChar char="•"/>
            </a:pPr>
            <a:r>
              <a:rPr lang="en-CA" sz="2300" dirty="0"/>
              <a:t>SD 23 (Kelowna</a:t>
            </a:r>
            <a:r>
              <a:rPr lang="en-CA" sz="2300" dirty="0" smtClean="0"/>
              <a:t>)</a:t>
            </a:r>
            <a:endParaRPr lang="en-US" sz="2300" dirty="0" smtClean="0"/>
          </a:p>
          <a:p>
            <a:pPr lvl="0"/>
            <a:r>
              <a:rPr lang="en-GB" sz="2300" dirty="0" smtClean="0"/>
              <a:t>First Nations, Métis and </a:t>
            </a:r>
            <a:r>
              <a:rPr lang="en-GB" sz="2300" dirty="0"/>
              <a:t>School District leaders, teachers, support staff, students, post-secondary institutes and agency partners during public </a:t>
            </a:r>
            <a:r>
              <a:rPr lang="en-GB" sz="2300" dirty="0" smtClean="0"/>
              <a:t>gatherings</a:t>
            </a:r>
          </a:p>
        </p:txBody>
      </p:sp>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5593035"/>
            <a:ext cx="1314450" cy="107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8013" y="5589240"/>
            <a:ext cx="1285875" cy="105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80312" y="5589240"/>
            <a:ext cx="1000125" cy="100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8" name="Picture 4" descr="https://encrypted-tbn0.gstatic.com/images?q=tbn:ANd9GcSbc_xSBmBNww-xGSGV4v2ltJzrffrChmnpiNldVHnc01o-nq22pw"/>
          <p:cNvPicPr>
            <a:picLocks noChangeAspect="1" noChangeArrowheads="1"/>
          </p:cNvPicPr>
          <p:nvPr/>
        </p:nvPicPr>
        <p:blipFill rotWithShape="1">
          <a:blip r:embed="rId7">
            <a:extLst>
              <a:ext uri="{28A0092B-C50C-407E-A947-70E740481C1C}">
                <a14:useLocalDpi xmlns:a14="http://schemas.microsoft.com/office/drawing/2010/main" val="0"/>
              </a:ext>
            </a:extLst>
          </a:blip>
          <a:srcRect l="17797" t="8572" r="11260" b="13197"/>
          <a:stretch/>
        </p:blipFill>
        <p:spPr bwMode="auto">
          <a:xfrm>
            <a:off x="5759030" y="5558187"/>
            <a:ext cx="1261242" cy="1138429"/>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descr="banner.png"/>
          <p:cNvPicPr>
            <a:picLocks noChangeAspect="1" noChangeArrowheads="1"/>
          </p:cNvPicPr>
          <p:nvPr/>
        </p:nvPicPr>
        <p:blipFill rotWithShape="1">
          <a:blip r:embed="rId8">
            <a:extLst>
              <a:ext uri="{28A0092B-C50C-407E-A947-70E740481C1C}">
                <a14:useLocalDpi xmlns:a14="http://schemas.microsoft.com/office/drawing/2010/main" val="0"/>
              </a:ext>
            </a:extLst>
          </a:blip>
          <a:srcRect r="74454"/>
          <a:stretch/>
        </p:blipFill>
        <p:spPr bwMode="auto">
          <a:xfrm>
            <a:off x="3974672" y="5441602"/>
            <a:ext cx="1389416" cy="1352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4543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20634"/>
            <a:ext cx="9144000" cy="6437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488" y="407788"/>
            <a:ext cx="8229600" cy="1143000"/>
          </a:xfrm>
        </p:spPr>
        <p:txBody>
          <a:bodyPr>
            <a:normAutofit fontScale="90000"/>
          </a:bodyPr>
          <a:lstStyle/>
          <a:p>
            <a:r>
              <a:rPr lang="en-CA" dirty="0" err="1" smtClean="0">
                <a:solidFill>
                  <a:srgbClr val="8C1602"/>
                </a:solidFill>
              </a:rPr>
              <a:t>Tsaxis</a:t>
            </a:r>
            <a:r>
              <a:rPr lang="en-CA" dirty="0" smtClean="0">
                <a:solidFill>
                  <a:srgbClr val="8C1602"/>
                </a:solidFill>
              </a:rPr>
              <a:t/>
            </a:r>
            <a:br>
              <a:rPr lang="en-CA" dirty="0" smtClean="0">
                <a:solidFill>
                  <a:srgbClr val="8C1602"/>
                </a:solidFill>
              </a:rPr>
            </a:br>
            <a:r>
              <a:rPr lang="en-CA" dirty="0" smtClean="0">
                <a:solidFill>
                  <a:srgbClr val="8C1602"/>
                </a:solidFill>
              </a:rPr>
              <a:t>Vancouver Island North</a:t>
            </a:r>
            <a:endParaRPr lang="en-CA" dirty="0">
              <a:solidFill>
                <a:srgbClr val="8C1602"/>
              </a:solidFill>
            </a:endParaRPr>
          </a:p>
        </p:txBody>
      </p:sp>
      <p:sp>
        <p:nvSpPr>
          <p:cNvPr id="4" name="TextBox 3"/>
          <p:cNvSpPr txBox="1"/>
          <p:nvPr/>
        </p:nvSpPr>
        <p:spPr>
          <a:xfrm>
            <a:off x="7596336" y="220578"/>
            <a:ext cx="1152128" cy="369332"/>
          </a:xfrm>
          <a:prstGeom prst="rect">
            <a:avLst/>
          </a:prstGeom>
          <a:noFill/>
        </p:spPr>
        <p:txBody>
          <a:bodyPr wrap="square" rtlCol="0">
            <a:spAutoFit/>
          </a:bodyPr>
          <a:lstStyle/>
          <a:p>
            <a:endParaRPr lang="en-CA" dirty="0">
              <a:solidFill>
                <a:schemeClr val="tx1">
                  <a:lumMod val="50000"/>
                  <a:lumOff val="50000"/>
                </a:schemeClr>
              </a:solidFill>
            </a:endParaRPr>
          </a:p>
        </p:txBody>
      </p:sp>
      <p:pic>
        <p:nvPicPr>
          <p:cNvPr id="9" name="Content Placeholder 8"/>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371698" y="1711349"/>
            <a:ext cx="3408214" cy="4525963"/>
          </a:xfrm>
          <a:prstGeom prst="rect">
            <a:avLst/>
          </a:prstGeom>
        </p:spPr>
      </p:pic>
      <p:pic>
        <p:nvPicPr>
          <p:cNvPr id="81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7126" y="2298390"/>
            <a:ext cx="4711338"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5734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2176" t="14185" r="8683" b="2381"/>
          <a:stretch/>
        </p:blipFill>
        <p:spPr bwMode="auto">
          <a:xfrm>
            <a:off x="5966257" y="692696"/>
            <a:ext cx="3214255" cy="5785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539552" y="332656"/>
            <a:ext cx="8229600" cy="1143000"/>
          </a:xfrm>
        </p:spPr>
        <p:txBody>
          <a:bodyPr/>
          <a:lstStyle/>
          <a:p>
            <a:endParaRPr lang="en-CA" dirty="0">
              <a:solidFill>
                <a:srgbClr val="8C1602"/>
              </a:solidFill>
            </a:endParaRPr>
          </a:p>
        </p:txBody>
      </p:sp>
      <p:sp>
        <p:nvSpPr>
          <p:cNvPr id="5" name="Content Placeholder 4"/>
          <p:cNvSpPr>
            <a:spLocks noGrp="1"/>
          </p:cNvSpPr>
          <p:nvPr>
            <p:ph idx="1"/>
          </p:nvPr>
        </p:nvSpPr>
        <p:spPr>
          <a:xfrm>
            <a:off x="467544" y="1412776"/>
            <a:ext cx="8280920" cy="4824536"/>
          </a:xfrm>
        </p:spPr>
        <p:txBody>
          <a:bodyPr>
            <a:normAutofit/>
          </a:bodyPr>
          <a:lstStyle/>
          <a:p>
            <a:pPr marL="457200" lvl="1" indent="0">
              <a:buNone/>
            </a:pPr>
            <a:endParaRPr lang="en-CA" sz="3200" dirty="0" smtClean="0"/>
          </a:p>
          <a:p>
            <a:endParaRPr lang="en-CA" dirty="0"/>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1688" y="1124744"/>
            <a:ext cx="6206536" cy="465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12505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0272" t="19180" r="55032" b="9491"/>
          <a:stretch/>
        </p:blipFill>
        <p:spPr bwMode="auto">
          <a:xfrm flipH="1">
            <a:off x="6948264" y="179973"/>
            <a:ext cx="2176887" cy="6642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536985" y="260648"/>
            <a:ext cx="8229600" cy="1143000"/>
          </a:xfrm>
        </p:spPr>
        <p:txBody>
          <a:bodyPr/>
          <a:lstStyle/>
          <a:p>
            <a:endParaRPr lang="en-CA" dirty="0">
              <a:solidFill>
                <a:srgbClr val="8C1602"/>
              </a:solidFill>
            </a:endParaRPr>
          </a:p>
        </p:txBody>
      </p:sp>
      <p:pic>
        <p:nvPicPr>
          <p:cNvPr id="6146"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07504" y="1762996"/>
            <a:ext cx="4482867" cy="3097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1762996"/>
            <a:ext cx="4499992" cy="3107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58303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pic>
        <p:nvPicPr>
          <p:cNvPr id="4" name="Picture 3" descr="C:\Users\kchild\Desktop\Coreen and family stuff\Natalya Kiara dancing salmon high res.jpg"/>
          <p:cNvPicPr>
            <a:picLocks noChangeAspect="1" noChangeArrowheads="1"/>
          </p:cNvPicPr>
          <p:nvPr/>
        </p:nvPicPr>
        <p:blipFill>
          <a:blip r:embed="rId3" cstate="print"/>
          <a:srcRect/>
          <a:stretch>
            <a:fillRect/>
          </a:stretch>
        </p:blipFill>
        <p:spPr bwMode="auto">
          <a:xfrm>
            <a:off x="-324544" y="-27384"/>
            <a:ext cx="10536724" cy="6885384"/>
          </a:xfrm>
          <a:prstGeom prst="rect">
            <a:avLst/>
          </a:prstGeom>
          <a:noFill/>
          <a:ln w="9525">
            <a:noFill/>
            <a:miter lim="800000"/>
            <a:headEnd/>
            <a:tailEnd/>
          </a:ln>
        </p:spPr>
      </p:pic>
    </p:spTree>
    <p:extLst>
      <p:ext uri="{BB962C8B-B14F-4D97-AF65-F5344CB8AC3E}">
        <p14:creationId xmlns:p14="http://schemas.microsoft.com/office/powerpoint/2010/main" val="10867218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0" y="447261"/>
            <a:ext cx="9144000" cy="6858001"/>
          </a:xfrm>
        </p:spPr>
      </p:pic>
    </p:spTree>
    <p:extLst>
      <p:ext uri="{BB962C8B-B14F-4D97-AF65-F5344CB8AC3E}">
        <p14:creationId xmlns:p14="http://schemas.microsoft.com/office/powerpoint/2010/main" val="10932556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2176" t="14185" r="8683" b="2381"/>
          <a:stretch/>
        </p:blipFill>
        <p:spPr bwMode="auto">
          <a:xfrm>
            <a:off x="5966257" y="692696"/>
            <a:ext cx="3214255" cy="5785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539552" y="332656"/>
            <a:ext cx="8229600" cy="1143000"/>
          </a:xfrm>
        </p:spPr>
        <p:txBody>
          <a:bodyPr/>
          <a:lstStyle/>
          <a:p>
            <a:endParaRPr lang="en-CA" dirty="0">
              <a:solidFill>
                <a:srgbClr val="8C1602"/>
              </a:solidFill>
            </a:endParaRPr>
          </a:p>
        </p:txBody>
      </p:sp>
      <p:sp>
        <p:nvSpPr>
          <p:cNvPr id="5" name="Content Placeholder 4"/>
          <p:cNvSpPr>
            <a:spLocks noGrp="1"/>
          </p:cNvSpPr>
          <p:nvPr>
            <p:ph idx="1"/>
          </p:nvPr>
        </p:nvSpPr>
        <p:spPr>
          <a:xfrm>
            <a:off x="467544" y="1412776"/>
            <a:ext cx="8280920" cy="4824536"/>
          </a:xfrm>
        </p:spPr>
        <p:txBody>
          <a:bodyPr>
            <a:normAutofit/>
          </a:bodyPr>
          <a:lstStyle/>
          <a:p>
            <a:pPr marL="457200" lvl="1" indent="0">
              <a:buNone/>
            </a:pPr>
            <a:endParaRPr lang="en-CA" sz="3200" dirty="0" smtClean="0"/>
          </a:p>
          <a:p>
            <a:endParaRPr lang="en-CA"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1196752"/>
            <a:ext cx="7210711" cy="4481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94937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857250"/>
            <a:ext cx="9135639" cy="6851730"/>
          </a:xfrm>
        </p:spPr>
      </p:pic>
      <p:sp>
        <p:nvSpPr>
          <p:cNvPr id="2" name="Title 1"/>
          <p:cNvSpPr>
            <a:spLocks noGrp="1"/>
          </p:cNvSpPr>
          <p:nvPr>
            <p:ph type="title"/>
          </p:nvPr>
        </p:nvSpPr>
        <p:spPr>
          <a:xfrm>
            <a:off x="0" y="857251"/>
            <a:ext cx="9135639" cy="1314449"/>
          </a:xfrm>
        </p:spPr>
        <p:txBody>
          <a:bodyPr>
            <a:normAutofit/>
          </a:bodyPr>
          <a:lstStyle/>
          <a:p>
            <a:endParaRPr lang="en-CA" dirty="0"/>
          </a:p>
        </p:txBody>
      </p:sp>
    </p:spTree>
    <p:extLst>
      <p:ext uri="{BB962C8B-B14F-4D97-AF65-F5344CB8AC3E}">
        <p14:creationId xmlns:p14="http://schemas.microsoft.com/office/powerpoint/2010/main" val="12788778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523" y="0"/>
            <a:ext cx="9276523" cy="6957392"/>
          </a:xfrm>
          <a:prstGeom prst="rect">
            <a:avLst/>
          </a:prstGeom>
        </p:spPr>
      </p:pic>
      <p:sp>
        <p:nvSpPr>
          <p:cNvPr id="2" name="Title 1"/>
          <p:cNvSpPr>
            <a:spLocks noGrp="1"/>
          </p:cNvSpPr>
          <p:nvPr>
            <p:ph type="title"/>
          </p:nvPr>
        </p:nvSpPr>
        <p:spPr>
          <a:xfrm>
            <a:off x="675084" y="857251"/>
            <a:ext cx="7514035" cy="1314449"/>
          </a:xfrm>
        </p:spPr>
        <p:txBody>
          <a:bodyPr/>
          <a:lstStyle/>
          <a:p>
            <a:endParaRPr lang="en-CA" dirty="0"/>
          </a:p>
        </p:txBody>
      </p:sp>
    </p:spTree>
    <p:extLst>
      <p:ext uri="{BB962C8B-B14F-4D97-AF65-F5344CB8AC3E}">
        <p14:creationId xmlns:p14="http://schemas.microsoft.com/office/powerpoint/2010/main" val="15968027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0272" t="19180" r="55032" b="9491"/>
          <a:stretch/>
        </p:blipFill>
        <p:spPr bwMode="auto">
          <a:xfrm flipH="1">
            <a:off x="6925344" y="215704"/>
            <a:ext cx="2176887" cy="6642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536985" y="260648"/>
            <a:ext cx="8229600" cy="1143000"/>
          </a:xfrm>
        </p:spPr>
        <p:txBody>
          <a:bodyPr/>
          <a:lstStyle/>
          <a:p>
            <a:r>
              <a:rPr lang="en-CA" dirty="0" smtClean="0">
                <a:solidFill>
                  <a:srgbClr val="8C1602"/>
                </a:solidFill>
              </a:rPr>
              <a:t>Participation</a:t>
            </a:r>
            <a:endParaRPr lang="en-CA" dirty="0">
              <a:solidFill>
                <a:srgbClr val="8C1602"/>
              </a:solidFill>
            </a:endParaRPr>
          </a:p>
        </p:txBody>
      </p:sp>
      <p:sp>
        <p:nvSpPr>
          <p:cNvPr id="3" name="Content Placeholder 2"/>
          <p:cNvSpPr>
            <a:spLocks noGrp="1"/>
          </p:cNvSpPr>
          <p:nvPr>
            <p:ph idx="1"/>
          </p:nvPr>
        </p:nvSpPr>
        <p:spPr>
          <a:xfrm>
            <a:off x="755576" y="1196752"/>
            <a:ext cx="7488832" cy="5445224"/>
          </a:xfrm>
        </p:spPr>
        <p:txBody>
          <a:bodyPr>
            <a:normAutofit/>
          </a:bodyPr>
          <a:lstStyle/>
          <a:p>
            <a:pPr lvl="0"/>
            <a:r>
              <a:rPr lang="en-CA" dirty="0" smtClean="0"/>
              <a:t>Commitment </a:t>
            </a:r>
            <a:r>
              <a:rPr lang="en-CA" dirty="0"/>
              <a:t>to respectful </a:t>
            </a:r>
            <a:r>
              <a:rPr lang="en-CA" dirty="0" smtClean="0"/>
              <a:t>participation – there is a time </a:t>
            </a:r>
            <a:r>
              <a:rPr lang="en-CA" dirty="0"/>
              <a:t>to talk and time to listen </a:t>
            </a:r>
          </a:p>
          <a:p>
            <a:pPr lvl="0"/>
            <a:r>
              <a:rPr lang="en-CA" dirty="0" smtClean="0"/>
              <a:t>How does this align with your current work?</a:t>
            </a:r>
            <a:endParaRPr lang="en-CA" dirty="0"/>
          </a:p>
          <a:p>
            <a:pPr lvl="0"/>
            <a:r>
              <a:rPr lang="en-CA" dirty="0" smtClean="0"/>
              <a:t>Think </a:t>
            </a:r>
            <a:r>
              <a:rPr lang="en-CA" dirty="0"/>
              <a:t>next </a:t>
            </a:r>
            <a:r>
              <a:rPr lang="en-CA" dirty="0" smtClean="0"/>
              <a:t>steps and new possibilities</a:t>
            </a:r>
          </a:p>
          <a:p>
            <a:pPr lvl="0"/>
            <a:r>
              <a:rPr lang="en-CA" dirty="0" smtClean="0"/>
              <a:t>Think </a:t>
            </a:r>
            <a:r>
              <a:rPr lang="en-CA" dirty="0"/>
              <a:t>big, set the bar high, </a:t>
            </a:r>
            <a:r>
              <a:rPr lang="en-CA" dirty="0" smtClean="0"/>
              <a:t>focus on forward thinking </a:t>
            </a:r>
            <a:endParaRPr lang="en-CA" dirty="0"/>
          </a:p>
          <a:p>
            <a:pPr lvl="0"/>
            <a:r>
              <a:rPr lang="en-CA" dirty="0"/>
              <a:t>Lead with your </a:t>
            </a:r>
            <a:r>
              <a:rPr lang="en-CA" dirty="0" smtClean="0"/>
              <a:t>hearts and open </a:t>
            </a:r>
            <a:r>
              <a:rPr lang="en-CA" dirty="0"/>
              <a:t>minds </a:t>
            </a:r>
          </a:p>
          <a:p>
            <a:pPr lvl="0"/>
            <a:endParaRPr lang="en-CA" sz="2300" dirty="0"/>
          </a:p>
          <a:p>
            <a:pPr marL="0" lvl="0" indent="0">
              <a:buNone/>
            </a:pPr>
            <a:endParaRPr lang="en-GB" sz="2300" dirty="0" smtClean="0"/>
          </a:p>
        </p:txBody>
      </p:sp>
    </p:spTree>
    <p:extLst>
      <p:ext uri="{BB962C8B-B14F-4D97-AF65-F5344CB8AC3E}">
        <p14:creationId xmlns:p14="http://schemas.microsoft.com/office/powerpoint/2010/main" val="14720519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2176" t="14185" r="8683" b="2381"/>
          <a:stretch/>
        </p:blipFill>
        <p:spPr bwMode="auto">
          <a:xfrm>
            <a:off x="5966257" y="692696"/>
            <a:ext cx="3214255" cy="5785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539552" y="332656"/>
            <a:ext cx="8229600" cy="1143000"/>
          </a:xfrm>
        </p:spPr>
        <p:txBody>
          <a:bodyPr/>
          <a:lstStyle/>
          <a:p>
            <a:r>
              <a:rPr lang="en-CA" dirty="0" smtClean="0">
                <a:solidFill>
                  <a:srgbClr val="8C1602"/>
                </a:solidFill>
              </a:rPr>
              <a:t>Working Sessions</a:t>
            </a:r>
            <a:endParaRPr lang="en-CA" dirty="0">
              <a:solidFill>
                <a:srgbClr val="8C1602"/>
              </a:solidFill>
            </a:endParaRPr>
          </a:p>
        </p:txBody>
      </p:sp>
      <p:sp>
        <p:nvSpPr>
          <p:cNvPr id="5" name="Content Placeholder 4"/>
          <p:cNvSpPr>
            <a:spLocks noGrp="1"/>
          </p:cNvSpPr>
          <p:nvPr>
            <p:ph idx="1"/>
          </p:nvPr>
        </p:nvSpPr>
        <p:spPr>
          <a:xfrm>
            <a:off x="827584" y="1412776"/>
            <a:ext cx="7704856" cy="2388646"/>
          </a:xfrm>
        </p:spPr>
        <p:txBody>
          <a:bodyPr>
            <a:normAutofit/>
          </a:bodyPr>
          <a:lstStyle/>
          <a:p>
            <a:pPr lvl="0"/>
            <a:r>
              <a:rPr lang="en-US" dirty="0" smtClean="0"/>
              <a:t>Discussion occurred in three sessions guided by a particular set of focus questions </a:t>
            </a:r>
          </a:p>
        </p:txBody>
      </p:sp>
      <p:pic>
        <p:nvPicPr>
          <p:cNvPr id="1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435" y="3514741"/>
            <a:ext cx="4668126" cy="2697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2926" y="3514741"/>
            <a:ext cx="3645538" cy="26717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71350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419301"/>
            <a:ext cx="9252520" cy="7256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endParaRPr lang="en-CA" dirty="0">
              <a:solidFill>
                <a:srgbClr val="8C1602"/>
              </a:solidFill>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9769" y="-220191"/>
            <a:ext cx="4794231"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108520" y="3377790"/>
            <a:ext cx="5461002" cy="3493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73739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419301"/>
            <a:ext cx="9252520" cy="7256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CA" dirty="0" smtClean="0">
                <a:solidFill>
                  <a:srgbClr val="8C1602"/>
                </a:solidFill>
              </a:rPr>
              <a:t>Gathering Information</a:t>
            </a:r>
            <a:endParaRPr lang="en-CA" dirty="0">
              <a:solidFill>
                <a:srgbClr val="8C1602"/>
              </a:solidFill>
            </a:endParaRPr>
          </a:p>
        </p:txBody>
      </p:sp>
      <p:sp>
        <p:nvSpPr>
          <p:cNvPr id="10" name="Content Placeholder 2"/>
          <p:cNvSpPr>
            <a:spLocks noGrp="1"/>
          </p:cNvSpPr>
          <p:nvPr>
            <p:ph idx="1"/>
          </p:nvPr>
        </p:nvSpPr>
        <p:spPr>
          <a:xfrm>
            <a:off x="457200" y="1412776"/>
            <a:ext cx="8229600" cy="4525963"/>
          </a:xfrm>
        </p:spPr>
        <p:txBody>
          <a:bodyPr>
            <a:normAutofit/>
          </a:bodyPr>
          <a:lstStyle/>
          <a:p>
            <a:pPr lvl="0"/>
            <a:r>
              <a:rPr lang="en-US" sz="2800" dirty="0" smtClean="0"/>
              <a:t>Conversations were transcribed and then compiled into a resource booklet</a:t>
            </a:r>
          </a:p>
          <a:p>
            <a:pPr lvl="0"/>
            <a:r>
              <a:rPr lang="en-US" sz="2800" dirty="0" smtClean="0"/>
              <a:t>Share your thoughts on Twitter using the tag </a:t>
            </a:r>
            <a:r>
              <a:rPr lang="en-US" sz="2800" b="1" dirty="0" smtClean="0"/>
              <a:t>#</a:t>
            </a:r>
            <a:r>
              <a:rPr lang="en-US" sz="2800" b="1" dirty="0" err="1" smtClean="0"/>
              <a:t>BCAbTalks</a:t>
            </a:r>
            <a:endParaRPr lang="en-US" sz="2800" b="1" dirty="0" smtClean="0"/>
          </a:p>
        </p:txBody>
      </p:sp>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3509786"/>
            <a:ext cx="3690289" cy="2950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69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7786" t="36481" r="13750" b="2007"/>
          <a:stretch/>
        </p:blipFill>
        <p:spPr bwMode="auto">
          <a:xfrm>
            <a:off x="323528" y="3400775"/>
            <a:ext cx="4608512" cy="31689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84021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16023"/>
            <a:ext cx="9144000" cy="67413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1115616" y="1844824"/>
            <a:ext cx="6912768" cy="3240360"/>
          </a:xfrm>
          <a:solidFill>
            <a:schemeClr val="bg1">
              <a:alpha val="49000"/>
            </a:schemeClr>
          </a:solidFill>
          <a:ln>
            <a:solidFill>
              <a:schemeClr val="bg1">
                <a:lumMod val="50000"/>
              </a:schemeClr>
            </a:solidFill>
          </a:ln>
        </p:spPr>
        <p:txBody>
          <a:bodyPr anchor="ctr">
            <a:normAutofit/>
          </a:bodyPr>
          <a:lstStyle/>
          <a:p>
            <a:pPr marL="0" indent="0" algn="ctr">
              <a:buNone/>
            </a:pPr>
            <a:r>
              <a:rPr lang="en-CA" sz="4000" dirty="0">
                <a:solidFill>
                  <a:schemeClr val="tx1">
                    <a:lumMod val="85000"/>
                    <a:lumOff val="15000"/>
                  </a:schemeClr>
                </a:solidFill>
              </a:rPr>
              <a:t>“</a:t>
            </a:r>
            <a:r>
              <a:rPr lang="en-CA" sz="4000" i="1" dirty="0">
                <a:solidFill>
                  <a:schemeClr val="tx1">
                    <a:lumMod val="85000"/>
                    <a:lumOff val="15000"/>
                  </a:schemeClr>
                </a:solidFill>
              </a:rPr>
              <a:t>A teacher who believes the students are capable of </a:t>
            </a:r>
            <a:r>
              <a:rPr lang="en-CA" sz="4000" i="1" dirty="0" smtClean="0">
                <a:solidFill>
                  <a:schemeClr val="tx1">
                    <a:lumMod val="85000"/>
                    <a:lumOff val="15000"/>
                  </a:schemeClr>
                </a:solidFill>
              </a:rPr>
              <a:t>excellence, </a:t>
            </a:r>
            <a:r>
              <a:rPr lang="en-CA" sz="4000" i="1" dirty="0">
                <a:solidFill>
                  <a:schemeClr val="tx1">
                    <a:lumMod val="85000"/>
                    <a:lumOff val="15000"/>
                  </a:schemeClr>
                </a:solidFill>
              </a:rPr>
              <a:t>and can achieve it if properly </a:t>
            </a:r>
            <a:r>
              <a:rPr lang="en-CA" sz="4000" i="1" dirty="0" smtClean="0">
                <a:solidFill>
                  <a:schemeClr val="tx1">
                    <a:lumMod val="85000"/>
                    <a:lumOff val="15000"/>
                  </a:schemeClr>
                </a:solidFill>
              </a:rPr>
              <a:t>engaged, </a:t>
            </a:r>
            <a:r>
              <a:rPr lang="en-CA" sz="4000" i="1" dirty="0">
                <a:solidFill>
                  <a:schemeClr val="tx1">
                    <a:lumMod val="85000"/>
                    <a:lumOff val="15000"/>
                  </a:schemeClr>
                </a:solidFill>
              </a:rPr>
              <a:t>will work </a:t>
            </a:r>
            <a:r>
              <a:rPr lang="en-CA" sz="4000" i="1" dirty="0" smtClean="0">
                <a:solidFill>
                  <a:schemeClr val="tx1">
                    <a:lumMod val="85000"/>
                    <a:lumOff val="15000"/>
                  </a:schemeClr>
                </a:solidFill>
              </a:rPr>
              <a:t>wonders.</a:t>
            </a:r>
            <a:r>
              <a:rPr lang="en-CA" sz="4000" dirty="0" smtClean="0">
                <a:solidFill>
                  <a:schemeClr val="tx1">
                    <a:lumMod val="85000"/>
                    <a:lumOff val="15000"/>
                  </a:schemeClr>
                </a:solidFill>
              </a:rPr>
              <a:t>” </a:t>
            </a:r>
            <a:endParaRPr lang="en-CA" dirty="0">
              <a:solidFill>
                <a:schemeClr val="tx1">
                  <a:lumMod val="85000"/>
                  <a:lumOff val="15000"/>
                </a:schemeClr>
              </a:solidFill>
            </a:endParaRPr>
          </a:p>
        </p:txBody>
      </p:sp>
    </p:spTree>
    <p:extLst>
      <p:ext uri="{BB962C8B-B14F-4D97-AF65-F5344CB8AC3E}">
        <p14:creationId xmlns:p14="http://schemas.microsoft.com/office/powerpoint/2010/main" val="16444047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2176" t="14185" r="8683" b="2381"/>
          <a:stretch/>
        </p:blipFill>
        <p:spPr bwMode="auto">
          <a:xfrm>
            <a:off x="5966257" y="692696"/>
            <a:ext cx="3214255" cy="5785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35496" y="1340768"/>
            <a:ext cx="9001000" cy="4752528"/>
          </a:xfrm>
        </p:spPr>
        <p:txBody>
          <a:bodyPr>
            <a:normAutofit fontScale="90000"/>
          </a:bodyPr>
          <a:lstStyle/>
          <a:p>
            <a:r>
              <a:rPr lang="en-CA" dirty="0" smtClean="0">
                <a:solidFill>
                  <a:srgbClr val="8C1602"/>
                </a:solidFill>
              </a:rPr>
              <a:t/>
            </a:r>
            <a:br>
              <a:rPr lang="en-CA" dirty="0" smtClean="0">
                <a:solidFill>
                  <a:srgbClr val="8C1602"/>
                </a:solidFill>
              </a:rPr>
            </a:br>
            <a:r>
              <a:rPr lang="en-CA" dirty="0">
                <a:solidFill>
                  <a:srgbClr val="8C1602"/>
                </a:solidFill>
              </a:rPr>
              <a:t/>
            </a:r>
            <a:br>
              <a:rPr lang="en-CA" dirty="0">
                <a:solidFill>
                  <a:srgbClr val="8C1602"/>
                </a:solidFill>
              </a:rPr>
            </a:br>
            <a:r>
              <a:rPr lang="en-CA" dirty="0" smtClean="0">
                <a:solidFill>
                  <a:srgbClr val="8C1602"/>
                </a:solidFill>
              </a:rPr>
              <a:t>Aboriginal </a:t>
            </a:r>
            <a:r>
              <a:rPr lang="en-CA" dirty="0">
                <a:solidFill>
                  <a:srgbClr val="8C1602"/>
                </a:solidFill>
              </a:rPr>
              <a:t>education is </a:t>
            </a:r>
            <a:r>
              <a:rPr lang="en-CA" dirty="0" smtClean="0">
                <a:solidFill>
                  <a:srgbClr val="8C1602"/>
                </a:solidFill>
              </a:rPr>
              <a:t>for everyone.</a:t>
            </a:r>
            <a:br>
              <a:rPr lang="en-CA" dirty="0" smtClean="0">
                <a:solidFill>
                  <a:srgbClr val="8C1602"/>
                </a:solidFill>
              </a:rPr>
            </a:br>
            <a:r>
              <a:rPr lang="en-CA" dirty="0">
                <a:solidFill>
                  <a:srgbClr val="8C1602"/>
                </a:solidFill>
              </a:rPr>
              <a:t/>
            </a:r>
            <a:br>
              <a:rPr lang="en-CA" dirty="0">
                <a:solidFill>
                  <a:srgbClr val="8C1602"/>
                </a:solidFill>
              </a:rPr>
            </a:br>
            <a:r>
              <a:rPr lang="en-CA" dirty="0" smtClean="0">
                <a:solidFill>
                  <a:srgbClr val="8C1602"/>
                </a:solidFill>
              </a:rPr>
              <a:t/>
            </a:r>
            <a:br>
              <a:rPr lang="en-CA" dirty="0" smtClean="0">
                <a:solidFill>
                  <a:srgbClr val="8C1602"/>
                </a:solidFill>
              </a:rPr>
            </a:br>
            <a:r>
              <a:rPr lang="en-CA" dirty="0">
                <a:solidFill>
                  <a:srgbClr val="8C1602"/>
                </a:solidFill>
              </a:rPr>
              <a:t/>
            </a:r>
            <a:br>
              <a:rPr lang="en-CA" dirty="0">
                <a:solidFill>
                  <a:srgbClr val="8C1602"/>
                </a:solidFill>
              </a:rPr>
            </a:br>
            <a:r>
              <a:rPr lang="en-CA" dirty="0" smtClean="0">
                <a:solidFill>
                  <a:srgbClr val="8C1602"/>
                </a:solidFill>
              </a:rPr>
              <a:t/>
            </a:r>
            <a:br>
              <a:rPr lang="en-CA" dirty="0" smtClean="0">
                <a:solidFill>
                  <a:srgbClr val="8C1602"/>
                </a:solidFill>
              </a:rPr>
            </a:br>
            <a:r>
              <a:rPr lang="en-CA" dirty="0">
                <a:solidFill>
                  <a:srgbClr val="8C1602"/>
                </a:solidFill>
              </a:rPr>
              <a:t/>
            </a:r>
            <a:br>
              <a:rPr lang="en-CA" dirty="0">
                <a:solidFill>
                  <a:srgbClr val="8C1602"/>
                </a:solidFill>
              </a:rPr>
            </a:br>
            <a:r>
              <a:rPr lang="en-CA" dirty="0" smtClean="0">
                <a:solidFill>
                  <a:srgbClr val="8C1602"/>
                </a:solidFill>
              </a:rPr>
              <a:t/>
            </a:r>
            <a:br>
              <a:rPr lang="en-CA" dirty="0" smtClean="0">
                <a:solidFill>
                  <a:srgbClr val="8C1602"/>
                </a:solidFill>
              </a:rPr>
            </a:br>
            <a:r>
              <a:rPr lang="en-CA" dirty="0">
                <a:solidFill>
                  <a:srgbClr val="8C1602"/>
                </a:solidFill>
              </a:rPr>
              <a:t/>
            </a:r>
            <a:br>
              <a:rPr lang="en-CA" dirty="0">
                <a:solidFill>
                  <a:srgbClr val="8C1602"/>
                </a:solidFill>
              </a:rPr>
            </a:br>
            <a:r>
              <a:rPr lang="en-CA" dirty="0" smtClean="0">
                <a:solidFill>
                  <a:srgbClr val="8C1602"/>
                </a:solidFill>
              </a:rPr>
              <a:t>Collective role, not the </a:t>
            </a:r>
            <a:r>
              <a:rPr lang="en-CA" dirty="0">
                <a:solidFill>
                  <a:srgbClr val="8C1602"/>
                </a:solidFill>
              </a:rPr>
              <a:t>role of one </a:t>
            </a:r>
            <a:r>
              <a:rPr lang="en-CA" dirty="0" smtClean="0">
                <a:solidFill>
                  <a:srgbClr val="8C1602"/>
                </a:solidFill>
              </a:rPr>
              <a:t>person.</a:t>
            </a:r>
            <a:br>
              <a:rPr lang="en-CA" dirty="0" smtClean="0">
                <a:solidFill>
                  <a:srgbClr val="8C1602"/>
                </a:solidFill>
              </a:rPr>
            </a:br>
            <a:r>
              <a:rPr lang="en-CA" dirty="0">
                <a:solidFill>
                  <a:srgbClr val="8C1602"/>
                </a:solidFill>
              </a:rPr>
              <a:t/>
            </a:r>
            <a:br>
              <a:rPr lang="en-CA" dirty="0">
                <a:solidFill>
                  <a:srgbClr val="8C1602"/>
                </a:solidFill>
              </a:rPr>
            </a:br>
            <a:r>
              <a:rPr lang="en-CA" dirty="0">
                <a:solidFill>
                  <a:srgbClr val="8C1602"/>
                </a:solidFill>
              </a:rPr>
              <a:t/>
            </a:r>
            <a:br>
              <a:rPr lang="en-CA" dirty="0">
                <a:solidFill>
                  <a:srgbClr val="8C1602"/>
                </a:solidFill>
              </a:rPr>
            </a:br>
            <a:endParaRPr lang="en-CA" dirty="0">
              <a:solidFill>
                <a:srgbClr val="8C1602"/>
              </a:solidFill>
            </a:endParaRPr>
          </a:p>
        </p:txBody>
      </p:sp>
      <p:sp>
        <p:nvSpPr>
          <p:cNvPr id="5" name="Content Placeholder 4"/>
          <p:cNvSpPr>
            <a:spLocks noGrp="1"/>
          </p:cNvSpPr>
          <p:nvPr>
            <p:ph idx="1"/>
          </p:nvPr>
        </p:nvSpPr>
        <p:spPr>
          <a:xfrm>
            <a:off x="5436096" y="1484784"/>
            <a:ext cx="6408712" cy="4824536"/>
          </a:xfrm>
        </p:spPr>
        <p:txBody>
          <a:bodyPr>
            <a:normAutofit/>
          </a:bodyPr>
          <a:lstStyle/>
          <a:p>
            <a:pPr marL="457200" lvl="1" indent="0">
              <a:buNone/>
            </a:pPr>
            <a:r>
              <a:rPr lang="en-CA" sz="3200" dirty="0" smtClean="0"/>
              <a:t>.</a:t>
            </a:r>
          </a:p>
        </p:txBody>
      </p:sp>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645" y="1700808"/>
            <a:ext cx="5827547" cy="3198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26343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62" y="-398220"/>
            <a:ext cx="9252520" cy="7256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02940" y="548680"/>
            <a:ext cx="8229600" cy="1143000"/>
          </a:xfrm>
        </p:spPr>
        <p:txBody>
          <a:bodyPr>
            <a:normAutofit fontScale="90000"/>
          </a:bodyPr>
          <a:lstStyle/>
          <a:p>
            <a:r>
              <a:rPr lang="en-CA" dirty="0">
                <a:solidFill>
                  <a:srgbClr val="8C1602"/>
                </a:solidFill>
              </a:rPr>
              <a:t>Working Session 1 - A Focus on Aboriginal Perspectives and Worldviews</a:t>
            </a:r>
          </a:p>
        </p:txBody>
      </p:sp>
      <p:sp>
        <p:nvSpPr>
          <p:cNvPr id="10" name="Content Placeholder 2"/>
          <p:cNvSpPr>
            <a:spLocks noGrp="1"/>
          </p:cNvSpPr>
          <p:nvPr>
            <p:ph idx="1"/>
          </p:nvPr>
        </p:nvSpPr>
        <p:spPr>
          <a:xfrm>
            <a:off x="402940" y="2132856"/>
            <a:ext cx="5393196" cy="4525963"/>
          </a:xfrm>
        </p:spPr>
        <p:txBody>
          <a:bodyPr>
            <a:normAutofit/>
          </a:bodyPr>
          <a:lstStyle/>
          <a:p>
            <a:pPr lvl="0"/>
            <a:r>
              <a:rPr lang="en-CA" sz="3400" dirty="0"/>
              <a:t>What do we mean when we say, “Aboriginal perspectives and worldviews” in learning</a:t>
            </a:r>
            <a:r>
              <a:rPr lang="en-CA" sz="3400" dirty="0" smtClean="0"/>
              <a:t>?</a:t>
            </a:r>
            <a:endParaRPr lang="en-CA" sz="3400" dirty="0"/>
          </a:p>
          <a:p>
            <a:pPr lvl="0"/>
            <a:r>
              <a:rPr lang="en-CA" sz="3400" dirty="0"/>
              <a:t>What are the characteristics of Aboriginal perspectives and worldviews?</a:t>
            </a:r>
          </a:p>
          <a:p>
            <a:pPr lvl="0"/>
            <a:endParaRPr lang="en-US" sz="2800" dirty="0" smtClean="0"/>
          </a:p>
        </p:txBody>
      </p:sp>
      <p:pic>
        <p:nvPicPr>
          <p:cNvPr id="921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2160" y="1871728"/>
            <a:ext cx="2990741" cy="4509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72786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l="62176" t="14185" r="8683" b="2381"/>
          <a:stretch/>
        </p:blipFill>
        <p:spPr bwMode="auto">
          <a:xfrm flipH="1">
            <a:off x="-36512" y="635381"/>
            <a:ext cx="3672408" cy="66100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827584" y="332656"/>
            <a:ext cx="7632848" cy="1143000"/>
          </a:xfrm>
        </p:spPr>
        <p:txBody>
          <a:bodyPr>
            <a:normAutofit fontScale="90000"/>
          </a:bodyPr>
          <a:lstStyle/>
          <a:p>
            <a:r>
              <a:rPr lang="en-CA" dirty="0">
                <a:solidFill>
                  <a:srgbClr val="8C1602"/>
                </a:solidFill>
              </a:rPr>
              <a:t>Working Session 2 - Content and the Classroom</a:t>
            </a:r>
          </a:p>
        </p:txBody>
      </p:sp>
      <p:sp>
        <p:nvSpPr>
          <p:cNvPr id="3" name="Content Placeholder 2"/>
          <p:cNvSpPr>
            <a:spLocks noGrp="1"/>
          </p:cNvSpPr>
          <p:nvPr>
            <p:ph idx="1"/>
          </p:nvPr>
        </p:nvSpPr>
        <p:spPr>
          <a:xfrm>
            <a:off x="611560" y="1988840"/>
            <a:ext cx="8229600" cy="4525963"/>
          </a:xfrm>
        </p:spPr>
        <p:txBody>
          <a:bodyPr>
            <a:normAutofit fontScale="85000" lnSpcReduction="20000"/>
          </a:bodyPr>
          <a:lstStyle/>
          <a:p>
            <a:r>
              <a:rPr lang="en-CA" dirty="0"/>
              <a:t>How do we ensure that Aboriginal Perspectives and worldviews are embedded into practice and into every classroom? What are specific examples?</a:t>
            </a:r>
          </a:p>
          <a:p>
            <a:endParaRPr lang="en-CA" dirty="0"/>
          </a:p>
          <a:p>
            <a:r>
              <a:rPr lang="en-CA" dirty="0"/>
              <a:t>How do we engage and inspire Aboriginal learners?  </a:t>
            </a:r>
          </a:p>
          <a:p>
            <a:endParaRPr lang="en-CA" dirty="0"/>
          </a:p>
          <a:p>
            <a:r>
              <a:rPr lang="en-CA" dirty="0"/>
              <a:t>How do we ensure we make space for Aboriginal voice? What conditions or spaces give rise to Aboriginal voice?</a:t>
            </a:r>
          </a:p>
          <a:p>
            <a:endParaRPr lang="en-CA" dirty="0"/>
          </a:p>
          <a:p>
            <a:r>
              <a:rPr lang="en-CA" dirty="0"/>
              <a:t>Are there regional examples of excellence to point to?</a:t>
            </a:r>
          </a:p>
          <a:p>
            <a:endParaRPr lang="en-CA" dirty="0"/>
          </a:p>
        </p:txBody>
      </p:sp>
    </p:spTree>
    <p:extLst>
      <p:ext uri="{BB962C8B-B14F-4D97-AF65-F5344CB8AC3E}">
        <p14:creationId xmlns:p14="http://schemas.microsoft.com/office/powerpoint/2010/main" val="7663037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008111"/>
            <a:ext cx="9144000" cy="60932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332656"/>
            <a:ext cx="8229600" cy="1143000"/>
          </a:xfrm>
        </p:spPr>
        <p:txBody>
          <a:bodyPr>
            <a:normAutofit fontScale="90000"/>
          </a:bodyPr>
          <a:lstStyle/>
          <a:p>
            <a:r>
              <a:rPr lang="en-CA" dirty="0">
                <a:solidFill>
                  <a:schemeClr val="accent2">
                    <a:lumMod val="75000"/>
                  </a:schemeClr>
                </a:solidFill>
              </a:rPr>
              <a:t>Working Session 3 - Evidence of Success</a:t>
            </a:r>
          </a:p>
        </p:txBody>
      </p:sp>
      <p:sp>
        <p:nvSpPr>
          <p:cNvPr id="3" name="Content Placeholder 2"/>
          <p:cNvSpPr>
            <a:spLocks noGrp="1"/>
          </p:cNvSpPr>
          <p:nvPr>
            <p:ph idx="1"/>
          </p:nvPr>
        </p:nvSpPr>
        <p:spPr>
          <a:xfrm>
            <a:off x="457200" y="1639341"/>
            <a:ext cx="8229600" cy="4525963"/>
          </a:xfrm>
        </p:spPr>
        <p:txBody>
          <a:bodyPr>
            <a:normAutofit fontScale="92500" lnSpcReduction="20000"/>
          </a:bodyPr>
          <a:lstStyle/>
          <a:p>
            <a:r>
              <a:rPr lang="en-CA" dirty="0"/>
              <a:t>How will we know we are meeting the needs of all Aboriginal learners? What is the evidence? How does it look and feel?</a:t>
            </a:r>
          </a:p>
          <a:p>
            <a:endParaRPr lang="en-CA" dirty="0"/>
          </a:p>
          <a:p>
            <a:r>
              <a:rPr lang="en-CA" dirty="0"/>
              <a:t>What can we do to ensure we are successful?</a:t>
            </a:r>
          </a:p>
          <a:p>
            <a:endParaRPr lang="en-CA" dirty="0"/>
          </a:p>
          <a:p>
            <a:r>
              <a:rPr lang="en-CA" dirty="0"/>
              <a:t>Do you have advice for other educators, administrators, agency partners, and community members about how to work together on these initiatives?</a:t>
            </a:r>
          </a:p>
          <a:p>
            <a:pPr marL="0" indent="0" algn="ctr">
              <a:buNone/>
            </a:pPr>
            <a:endParaRPr lang="en-CA" i="1" dirty="0" smtClean="0"/>
          </a:p>
        </p:txBody>
      </p:sp>
    </p:spTree>
    <p:extLst>
      <p:ext uri="{BB962C8B-B14F-4D97-AF65-F5344CB8AC3E}">
        <p14:creationId xmlns:p14="http://schemas.microsoft.com/office/powerpoint/2010/main" val="13255130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2176" t="14185" r="8683" b="2381"/>
          <a:stretch/>
        </p:blipFill>
        <p:spPr bwMode="auto">
          <a:xfrm>
            <a:off x="5966257" y="692696"/>
            <a:ext cx="3214255" cy="5785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539552" y="332656"/>
            <a:ext cx="8229600" cy="1143000"/>
          </a:xfrm>
        </p:spPr>
        <p:txBody>
          <a:bodyPr/>
          <a:lstStyle/>
          <a:p>
            <a:r>
              <a:rPr lang="en-CA" b="1" dirty="0" smtClean="0">
                <a:solidFill>
                  <a:srgbClr val="8C1602"/>
                </a:solidFill>
              </a:rPr>
              <a:t>Characteristics of Worldview</a:t>
            </a:r>
            <a:endParaRPr lang="en-CA" b="1" dirty="0">
              <a:solidFill>
                <a:srgbClr val="8C1602"/>
              </a:solidFill>
            </a:endParaRPr>
          </a:p>
        </p:txBody>
      </p:sp>
      <p:sp>
        <p:nvSpPr>
          <p:cNvPr id="5" name="Content Placeholder 4"/>
          <p:cNvSpPr>
            <a:spLocks noGrp="1"/>
          </p:cNvSpPr>
          <p:nvPr>
            <p:ph idx="1"/>
          </p:nvPr>
        </p:nvSpPr>
        <p:spPr>
          <a:xfrm>
            <a:off x="467544" y="1412776"/>
            <a:ext cx="8280920" cy="4824536"/>
          </a:xfrm>
        </p:spPr>
        <p:txBody>
          <a:bodyPr>
            <a:normAutofit/>
          </a:bodyPr>
          <a:lstStyle/>
          <a:p>
            <a:pPr marL="457200" lvl="1" indent="0">
              <a:buNone/>
            </a:pPr>
            <a:endParaRPr lang="en-CA" sz="3200" dirty="0" smtClean="0"/>
          </a:p>
          <a:p>
            <a:endParaRPr lang="en-CA" dirty="0"/>
          </a:p>
        </p:txBody>
      </p:sp>
      <p:sp>
        <p:nvSpPr>
          <p:cNvPr id="19" name="TextBox 18"/>
          <p:cNvSpPr txBox="1"/>
          <p:nvPr/>
        </p:nvSpPr>
        <p:spPr>
          <a:xfrm>
            <a:off x="7929076" y="220578"/>
            <a:ext cx="1152128" cy="369332"/>
          </a:xfrm>
          <a:prstGeom prst="rect">
            <a:avLst/>
          </a:prstGeom>
          <a:noFill/>
        </p:spPr>
        <p:txBody>
          <a:bodyPr wrap="square" rtlCol="0">
            <a:spAutoFit/>
          </a:bodyPr>
          <a:lstStyle/>
          <a:p>
            <a:endParaRPr lang="en-CA" dirty="0">
              <a:solidFill>
                <a:schemeClr val="tx1">
                  <a:lumMod val="50000"/>
                  <a:lumOff val="50000"/>
                </a:schemeClr>
              </a:solidFill>
            </a:endParaRPr>
          </a:p>
        </p:txBody>
      </p:sp>
      <p:pic>
        <p:nvPicPr>
          <p:cNvPr id="6" name="Picture 5"/>
          <p:cNvPicPr/>
          <p:nvPr/>
        </p:nvPicPr>
        <p:blipFill>
          <a:blip r:embed="rId4">
            <a:extLst>
              <a:ext uri="{28A0092B-C50C-407E-A947-70E740481C1C}">
                <a14:useLocalDpi xmlns:a14="http://schemas.microsoft.com/office/drawing/2010/main" val="0"/>
              </a:ext>
            </a:extLst>
          </a:blip>
          <a:stretch>
            <a:fillRect/>
          </a:stretch>
        </p:blipFill>
        <p:spPr>
          <a:xfrm>
            <a:off x="395536" y="1916832"/>
            <a:ext cx="7485196" cy="3625309"/>
          </a:xfrm>
          <a:prstGeom prst="rect">
            <a:avLst/>
          </a:prstGeom>
          <a:ln>
            <a:solidFill>
              <a:schemeClr val="tx1"/>
            </a:solidFill>
          </a:ln>
        </p:spPr>
      </p:pic>
    </p:spTree>
    <p:extLst>
      <p:ext uri="{BB962C8B-B14F-4D97-AF65-F5344CB8AC3E}">
        <p14:creationId xmlns:p14="http://schemas.microsoft.com/office/powerpoint/2010/main" val="1293085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l="62176" t="14185" r="8683" b="2381"/>
          <a:stretch/>
        </p:blipFill>
        <p:spPr bwMode="auto">
          <a:xfrm flipH="1">
            <a:off x="-36512" y="635381"/>
            <a:ext cx="3672408" cy="66100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Content Placeholder 3"/>
          <p:cNvPicPr>
            <a:picLocks noGrp="1" noChangeAspect="1"/>
          </p:cNvPicPr>
          <p:nvPr>
            <p:ph idx="1"/>
          </p:nvPr>
        </p:nvPicPr>
        <p:blipFill rotWithShape="1">
          <a:blip r:embed="rId5">
            <a:extLst>
              <a:ext uri="{28A0092B-C50C-407E-A947-70E740481C1C}">
                <a14:useLocalDpi xmlns:a14="http://schemas.microsoft.com/office/drawing/2010/main" val="0"/>
              </a:ext>
            </a:extLst>
          </a:blip>
          <a:srcRect l="1045" r="1"/>
          <a:stretch/>
        </p:blipFill>
        <p:spPr>
          <a:xfrm>
            <a:off x="3101114" y="316929"/>
            <a:ext cx="5791366" cy="6352431"/>
          </a:xfrm>
        </p:spPr>
      </p:pic>
      <p:sp>
        <p:nvSpPr>
          <p:cNvPr id="2" name="Title 1"/>
          <p:cNvSpPr>
            <a:spLocks noGrp="1"/>
          </p:cNvSpPr>
          <p:nvPr>
            <p:ph type="title"/>
          </p:nvPr>
        </p:nvSpPr>
        <p:spPr>
          <a:xfrm>
            <a:off x="-612576" y="485800"/>
            <a:ext cx="4618856" cy="1143000"/>
          </a:xfrm>
        </p:spPr>
        <p:txBody>
          <a:bodyPr/>
          <a:lstStyle/>
          <a:p>
            <a:r>
              <a:rPr lang="en-CA" dirty="0" smtClean="0">
                <a:solidFill>
                  <a:srgbClr val="8C1602"/>
                </a:solidFill>
              </a:rPr>
              <a:t>Themes</a:t>
            </a:r>
            <a:endParaRPr lang="en-CA" dirty="0">
              <a:solidFill>
                <a:srgbClr val="8C1602"/>
              </a:solidFill>
            </a:endParaRPr>
          </a:p>
        </p:txBody>
      </p:sp>
    </p:spTree>
    <p:extLst>
      <p:ext uri="{BB962C8B-B14F-4D97-AF65-F5344CB8AC3E}">
        <p14:creationId xmlns:p14="http://schemas.microsoft.com/office/powerpoint/2010/main" val="842011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1045" r="1" b="45445"/>
          <a:stretch/>
        </p:blipFill>
        <p:spPr>
          <a:xfrm>
            <a:off x="754618" y="1340768"/>
            <a:ext cx="7993846" cy="4783576"/>
          </a:xfrm>
        </p:spPr>
      </p:pic>
      <p:sp>
        <p:nvSpPr>
          <p:cNvPr id="2" name="Title 1"/>
          <p:cNvSpPr>
            <a:spLocks noGrp="1"/>
          </p:cNvSpPr>
          <p:nvPr>
            <p:ph type="title"/>
          </p:nvPr>
        </p:nvSpPr>
        <p:spPr>
          <a:xfrm>
            <a:off x="2411760" y="377242"/>
            <a:ext cx="4618856" cy="1143000"/>
          </a:xfrm>
        </p:spPr>
        <p:txBody>
          <a:bodyPr/>
          <a:lstStyle/>
          <a:p>
            <a:r>
              <a:rPr lang="en-CA" dirty="0" smtClean="0">
                <a:solidFill>
                  <a:srgbClr val="8C1602"/>
                </a:solidFill>
              </a:rPr>
              <a:t>Themes</a:t>
            </a:r>
            <a:endParaRPr lang="en-CA" dirty="0">
              <a:solidFill>
                <a:srgbClr val="8C1602"/>
              </a:solidFill>
            </a:endParaRPr>
          </a:p>
        </p:txBody>
      </p:sp>
    </p:spTree>
    <p:extLst>
      <p:ext uri="{BB962C8B-B14F-4D97-AF65-F5344CB8AC3E}">
        <p14:creationId xmlns:p14="http://schemas.microsoft.com/office/powerpoint/2010/main" val="25499376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1045" t="54513" r="1"/>
          <a:stretch/>
        </p:blipFill>
        <p:spPr>
          <a:xfrm>
            <a:off x="792258" y="1979630"/>
            <a:ext cx="7956206" cy="3969650"/>
          </a:xfrm>
        </p:spPr>
      </p:pic>
      <p:sp>
        <p:nvSpPr>
          <p:cNvPr id="2" name="Title 1"/>
          <p:cNvSpPr>
            <a:spLocks noGrp="1"/>
          </p:cNvSpPr>
          <p:nvPr>
            <p:ph type="title"/>
          </p:nvPr>
        </p:nvSpPr>
        <p:spPr>
          <a:xfrm>
            <a:off x="-612576" y="485800"/>
            <a:ext cx="4618856" cy="1143000"/>
          </a:xfrm>
        </p:spPr>
        <p:txBody>
          <a:bodyPr/>
          <a:lstStyle/>
          <a:p>
            <a:r>
              <a:rPr lang="en-CA" dirty="0" smtClean="0">
                <a:solidFill>
                  <a:srgbClr val="8C1602"/>
                </a:solidFill>
              </a:rPr>
              <a:t>Themes</a:t>
            </a:r>
            <a:endParaRPr lang="en-CA" dirty="0">
              <a:solidFill>
                <a:srgbClr val="8C1602"/>
              </a:solidFill>
            </a:endParaRPr>
          </a:p>
        </p:txBody>
      </p:sp>
    </p:spTree>
    <p:extLst>
      <p:ext uri="{BB962C8B-B14F-4D97-AF65-F5344CB8AC3E}">
        <p14:creationId xmlns:p14="http://schemas.microsoft.com/office/powerpoint/2010/main" val="17879266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pPr eaLnBrk="1" hangingPunct="1"/>
            <a:r>
              <a:rPr lang="en-US" sz="3200" b="1" dirty="0" smtClean="0"/>
              <a:t>Engagement with Land, Nature and the Outdoors</a:t>
            </a:r>
            <a:r>
              <a:rPr lang="en-US" sz="3200" dirty="0" smtClean="0"/>
              <a:t/>
            </a:r>
            <a:br>
              <a:rPr lang="en-US" sz="3200" dirty="0" smtClean="0"/>
            </a:br>
            <a:r>
              <a:rPr lang="en-US" sz="3200" dirty="0" err="1" smtClean="0"/>
              <a:t>Kwak’wala</a:t>
            </a:r>
            <a:r>
              <a:rPr lang="en-US" sz="3200" dirty="0" smtClean="0"/>
              <a:t> Language Learning Highlight</a:t>
            </a:r>
          </a:p>
        </p:txBody>
      </p:sp>
      <p:pic>
        <p:nvPicPr>
          <p:cNvPr id="13315" name="Picture 5" descr=" "/>
          <p:cNvPicPr>
            <a:picLocks noChangeAspect="1" noChangeArrowheads="1"/>
          </p:cNvPicPr>
          <p:nvPr/>
        </p:nvPicPr>
        <p:blipFill>
          <a:blip r:embed="rId3" cstate="print"/>
          <a:srcRect/>
          <a:stretch>
            <a:fillRect/>
          </a:stretch>
        </p:blipFill>
        <p:spPr bwMode="auto">
          <a:xfrm>
            <a:off x="133350" y="1447800"/>
            <a:ext cx="8901113" cy="4038600"/>
          </a:xfrm>
          <a:prstGeom prst="rect">
            <a:avLst/>
          </a:prstGeom>
          <a:noFill/>
          <a:ln w="9525">
            <a:noFill/>
            <a:miter lim="800000"/>
            <a:headEnd/>
            <a:tailEnd/>
          </a:ln>
        </p:spPr>
      </p:pic>
      <p:sp>
        <p:nvSpPr>
          <p:cNvPr id="13316" name="TextBox 1"/>
          <p:cNvSpPr txBox="1">
            <a:spLocks noChangeArrowheads="1"/>
          </p:cNvSpPr>
          <p:nvPr/>
        </p:nvSpPr>
        <p:spPr bwMode="auto">
          <a:xfrm>
            <a:off x="457200" y="5791200"/>
            <a:ext cx="8229600" cy="461963"/>
          </a:xfrm>
          <a:prstGeom prst="rect">
            <a:avLst/>
          </a:prstGeom>
          <a:noFill/>
          <a:ln w="9525">
            <a:noFill/>
            <a:miter lim="800000"/>
            <a:headEnd/>
            <a:tailEnd/>
          </a:ln>
        </p:spPr>
        <p:txBody>
          <a:bodyPr>
            <a:spAutoFit/>
          </a:bodyPr>
          <a:lstStyle/>
          <a:p>
            <a:r>
              <a:rPr lang="en-CA" sz="2400" dirty="0"/>
              <a:t>NISS students visit </a:t>
            </a:r>
            <a:r>
              <a:rPr lang="en-CA" sz="2400" dirty="0" err="1"/>
              <a:t>Mimkw</a:t>
            </a:r>
            <a:r>
              <a:rPr lang="en-CA" sz="2400" u="sng" dirty="0" err="1"/>
              <a:t>a</a:t>
            </a:r>
            <a:r>
              <a:rPr lang="en-CA" sz="2400" dirty="0" err="1"/>
              <a:t>mlis</a:t>
            </a:r>
            <a:r>
              <a:rPr lang="en-CA" sz="2400" dirty="0"/>
              <a:t> – </a:t>
            </a:r>
            <a:r>
              <a:rPr lang="en-CA" sz="2400" dirty="0" err="1"/>
              <a:t>Mamalilak</a:t>
            </a:r>
            <a:r>
              <a:rPr lang="en-CA" sz="2400" u="sng" dirty="0" err="1"/>
              <a:t>a</a:t>
            </a:r>
            <a:r>
              <a:rPr lang="en-CA" sz="2400" dirty="0" err="1"/>
              <a:t>la</a:t>
            </a:r>
            <a:r>
              <a:rPr lang="en-CA" sz="2400" dirty="0"/>
              <a:t> Village</a:t>
            </a:r>
          </a:p>
        </p:txBody>
      </p:sp>
    </p:spTree>
    <p:extLst>
      <p:ext uri="{BB962C8B-B14F-4D97-AF65-F5344CB8AC3E}">
        <p14:creationId xmlns:p14="http://schemas.microsoft.com/office/powerpoint/2010/main" val="4079559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body" idx="1"/>
          </p:nvPr>
        </p:nvSpPr>
        <p:spPr/>
        <p:txBody>
          <a:bodyPr/>
          <a:lstStyle/>
          <a:p>
            <a:pPr eaLnBrk="1" hangingPunct="1"/>
            <a:endParaRPr lang="en-US" sz="2800" smtClean="0"/>
          </a:p>
        </p:txBody>
      </p:sp>
      <p:pic>
        <p:nvPicPr>
          <p:cNvPr id="16387" name="Picture 2" descr="C:\Users\kchild\Desktop\iphone pics oct 2012\2012-10-13\644.JPG"/>
          <p:cNvPicPr>
            <a:picLocks noChangeAspect="1" noChangeArrowheads="1"/>
          </p:cNvPicPr>
          <p:nvPr/>
        </p:nvPicPr>
        <p:blipFill>
          <a:blip r:embed="rId3" cstate="print"/>
          <a:srcRect/>
          <a:stretch>
            <a:fillRect/>
          </a:stretch>
        </p:blipFill>
        <p:spPr bwMode="auto">
          <a:xfrm>
            <a:off x="4059237" y="-27384"/>
            <a:ext cx="5121275" cy="6858000"/>
          </a:xfrm>
          <a:prstGeom prst="rect">
            <a:avLst/>
          </a:prstGeom>
          <a:noFill/>
          <a:ln w="9525">
            <a:noFill/>
            <a:miter lim="800000"/>
            <a:headEnd/>
            <a:tailEnd/>
          </a:ln>
        </p:spPr>
      </p:pic>
      <p:pic>
        <p:nvPicPr>
          <p:cNvPr id="16388" name="Picture 2" descr="C:\Users\kchild\Desktop\iphone pics oct 2012\2012-10-13\1544.JPG"/>
          <p:cNvPicPr>
            <a:picLocks noChangeAspect="1" noChangeArrowheads="1"/>
          </p:cNvPicPr>
          <p:nvPr/>
        </p:nvPicPr>
        <p:blipFill>
          <a:blip r:embed="rId4" cstate="print"/>
          <a:srcRect/>
          <a:stretch>
            <a:fillRect/>
          </a:stretch>
        </p:blipFill>
        <p:spPr bwMode="auto">
          <a:xfrm>
            <a:off x="0" y="-171400"/>
            <a:ext cx="6156176" cy="9082883"/>
          </a:xfrm>
          <a:prstGeom prst="rect">
            <a:avLst/>
          </a:prstGeom>
          <a:noFill/>
          <a:ln w="9525">
            <a:noFill/>
            <a:miter lim="800000"/>
            <a:headEnd/>
            <a:tailEnd/>
          </a:ln>
        </p:spPr>
      </p:pic>
    </p:spTree>
    <p:extLst>
      <p:ext uri="{BB962C8B-B14F-4D97-AF65-F5344CB8AC3E}">
        <p14:creationId xmlns:p14="http://schemas.microsoft.com/office/powerpoint/2010/main" val="40824419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64704"/>
            <a:ext cx="9144000" cy="60932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557808"/>
            <a:ext cx="8229600" cy="1143000"/>
          </a:xfrm>
        </p:spPr>
        <p:txBody>
          <a:bodyPr/>
          <a:lstStyle/>
          <a:p>
            <a:r>
              <a:rPr lang="en-CA" dirty="0" smtClean="0">
                <a:solidFill>
                  <a:srgbClr val="8C1602"/>
                </a:solidFill>
              </a:rPr>
              <a:t>Local Focus</a:t>
            </a:r>
            <a:endParaRPr lang="en-CA" dirty="0"/>
          </a:p>
        </p:txBody>
      </p:sp>
      <p:sp>
        <p:nvSpPr>
          <p:cNvPr id="3" name="Content Placeholder 2"/>
          <p:cNvSpPr>
            <a:spLocks noGrp="1"/>
          </p:cNvSpPr>
          <p:nvPr>
            <p:ph idx="1"/>
          </p:nvPr>
        </p:nvSpPr>
        <p:spPr>
          <a:xfrm>
            <a:off x="457200" y="1639341"/>
            <a:ext cx="8229600" cy="4525963"/>
          </a:xfrm>
        </p:spPr>
        <p:txBody>
          <a:bodyPr>
            <a:normAutofit/>
          </a:bodyPr>
          <a:lstStyle/>
          <a:p>
            <a:pPr marL="0" indent="0" algn="ctr">
              <a:buNone/>
            </a:pPr>
            <a:r>
              <a:rPr lang="en-CA" sz="4400" i="1" dirty="0" smtClean="0"/>
              <a:t>“Look for opportunities to incorporate place-based learning into your practice (a focus on local Aboriginal history, experience stories, imagery, ecology).”</a:t>
            </a:r>
          </a:p>
        </p:txBody>
      </p:sp>
    </p:spTree>
    <p:extLst>
      <p:ext uri="{BB962C8B-B14F-4D97-AF65-F5344CB8AC3E}">
        <p14:creationId xmlns:p14="http://schemas.microsoft.com/office/powerpoint/2010/main" val="38030040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676" y="4725144"/>
            <a:ext cx="8229600" cy="1143000"/>
          </a:xfrm>
        </p:spPr>
        <p:txBody>
          <a:bodyPr/>
          <a:lstStyle/>
          <a:p>
            <a:r>
              <a:rPr lang="en-CA" dirty="0" smtClean="0"/>
              <a:t>Language &amp; Culture</a:t>
            </a:r>
            <a:endParaRPr lang="en-CA" dirty="0"/>
          </a:p>
        </p:txBody>
      </p:sp>
      <p:pic>
        <p:nvPicPr>
          <p:cNvPr id="4" name="Content Placeholder 3"/>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251520" y="1600200"/>
            <a:ext cx="3583452" cy="4525963"/>
          </a:xfrm>
          <a:prstGeom prst="rect">
            <a:avLst/>
          </a:prstGeom>
        </p:spPr>
      </p:pic>
      <p:pic>
        <p:nvPicPr>
          <p:cNvPr id="1026" name="Picture 2" descr="C:\Users\scormode\AppData\Local\Microsoft\Windows\Temporary Internet Files\Content.Outlook\10HKNCL1\IMG_265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95936" y="476672"/>
            <a:ext cx="4711080" cy="3533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74189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1"/>
          </p:nvPr>
        </p:nvSpPr>
        <p:spPr/>
        <p:txBody>
          <a:bodyPr/>
          <a:lstStyle/>
          <a:p>
            <a:pPr eaLnBrk="1" hangingPunct="1"/>
            <a:endParaRPr lang="en-US" sz="2800" smtClean="0"/>
          </a:p>
        </p:txBody>
      </p:sp>
      <p:pic>
        <p:nvPicPr>
          <p:cNvPr id="17411" name="Picture 2" descr="C:\Users\kchild\Desktop\Pictures\kalebspicsjan2011\kalebpicsJan2011 088.jpg"/>
          <p:cNvPicPr>
            <a:picLocks noChangeAspect="1" noChangeArrowheads="1"/>
          </p:cNvPicPr>
          <p:nvPr/>
        </p:nvPicPr>
        <p:blipFill>
          <a:blip r:embed="rId3" cstate="print"/>
          <a:srcRect/>
          <a:stretch>
            <a:fillRect/>
          </a:stretch>
        </p:blipFill>
        <p:spPr bwMode="auto">
          <a:xfrm>
            <a:off x="3532188" y="2667000"/>
            <a:ext cx="5588000" cy="4191000"/>
          </a:xfrm>
          <a:prstGeom prst="rect">
            <a:avLst/>
          </a:prstGeom>
          <a:noFill/>
          <a:ln w="9525">
            <a:noFill/>
            <a:miter lim="800000"/>
            <a:headEnd/>
            <a:tailEnd/>
          </a:ln>
        </p:spPr>
      </p:pic>
      <p:pic>
        <p:nvPicPr>
          <p:cNvPr id="17412" name="Picture 2" descr="C:\Users\kchild\Desktop\Pictures\kaleb's pics feb march 2011\P2080192.JPG"/>
          <p:cNvPicPr>
            <a:picLocks noChangeAspect="1" noChangeArrowheads="1"/>
          </p:cNvPicPr>
          <p:nvPr/>
        </p:nvPicPr>
        <p:blipFill>
          <a:blip r:embed="rId4" cstate="print"/>
          <a:srcRect/>
          <a:stretch>
            <a:fillRect/>
          </a:stretch>
        </p:blipFill>
        <p:spPr bwMode="auto">
          <a:xfrm>
            <a:off x="0" y="19050"/>
            <a:ext cx="4724400" cy="3543300"/>
          </a:xfrm>
          <a:prstGeom prst="rect">
            <a:avLst/>
          </a:prstGeom>
          <a:noFill/>
          <a:ln w="9525">
            <a:noFill/>
            <a:miter lim="800000"/>
            <a:headEnd/>
            <a:tailEnd/>
          </a:ln>
        </p:spPr>
      </p:pic>
      <p:pic>
        <p:nvPicPr>
          <p:cNvPr id="17413" name="Picture 2" descr="http://sd85fnprograms.edublogs.org/files/2013/03/Kwakwala-Alphabet-22zk0hj.gif"/>
          <p:cNvPicPr>
            <a:picLocks noChangeAspect="1" noChangeArrowheads="1"/>
          </p:cNvPicPr>
          <p:nvPr/>
        </p:nvPicPr>
        <p:blipFill>
          <a:blip r:embed="rId5" cstate="print"/>
          <a:srcRect/>
          <a:stretch>
            <a:fillRect/>
          </a:stretch>
        </p:blipFill>
        <p:spPr bwMode="auto">
          <a:xfrm>
            <a:off x="304800" y="3379788"/>
            <a:ext cx="2971800" cy="4037012"/>
          </a:xfrm>
          <a:prstGeom prst="rect">
            <a:avLst/>
          </a:prstGeom>
          <a:noFill/>
          <a:ln w="9525">
            <a:noFill/>
            <a:miter lim="800000"/>
            <a:headEnd/>
            <a:tailEnd/>
          </a:ln>
        </p:spPr>
      </p:pic>
      <p:pic>
        <p:nvPicPr>
          <p:cNvPr id="17414" name="Picture 2" descr="C:\Users\kchild\Desktop\iphone pics oct 2012\2013-06-03\345.JPG"/>
          <p:cNvPicPr>
            <a:picLocks noChangeAspect="1" noChangeArrowheads="1"/>
          </p:cNvPicPr>
          <p:nvPr/>
        </p:nvPicPr>
        <p:blipFill>
          <a:blip r:embed="rId6" cstate="print"/>
          <a:srcRect/>
          <a:stretch>
            <a:fillRect/>
          </a:stretch>
        </p:blipFill>
        <p:spPr bwMode="auto">
          <a:xfrm>
            <a:off x="4732338" y="19050"/>
            <a:ext cx="4387850" cy="2827338"/>
          </a:xfrm>
          <a:prstGeom prst="rect">
            <a:avLst/>
          </a:prstGeom>
          <a:noFill/>
          <a:ln w="9525">
            <a:noFill/>
            <a:miter lim="800000"/>
            <a:headEnd/>
            <a:tailEnd/>
          </a:ln>
        </p:spPr>
      </p:pic>
    </p:spTree>
    <p:extLst>
      <p:ext uri="{BB962C8B-B14F-4D97-AF65-F5344CB8AC3E}">
        <p14:creationId xmlns:p14="http://schemas.microsoft.com/office/powerpoint/2010/main" val="1009230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616932" y="908720"/>
            <a:ext cx="2520172" cy="55573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557808"/>
            <a:ext cx="8229600" cy="1143000"/>
          </a:xfrm>
        </p:spPr>
        <p:txBody>
          <a:bodyPr/>
          <a:lstStyle/>
          <a:p>
            <a:r>
              <a:rPr lang="en-CA" dirty="0" smtClean="0">
                <a:solidFill>
                  <a:srgbClr val="8C1602"/>
                </a:solidFill>
              </a:rPr>
              <a:t>Emphasis on Identity</a:t>
            </a:r>
            <a:endParaRPr lang="en-CA" dirty="0"/>
          </a:p>
        </p:txBody>
      </p:sp>
      <p:sp>
        <p:nvSpPr>
          <p:cNvPr id="3" name="Content Placeholder 2"/>
          <p:cNvSpPr>
            <a:spLocks noGrp="1"/>
          </p:cNvSpPr>
          <p:nvPr>
            <p:ph idx="1"/>
          </p:nvPr>
        </p:nvSpPr>
        <p:spPr>
          <a:xfrm>
            <a:off x="457200" y="1711349"/>
            <a:ext cx="8229600" cy="4525963"/>
          </a:xfrm>
        </p:spPr>
        <p:txBody>
          <a:bodyPr>
            <a:normAutofit/>
          </a:bodyPr>
          <a:lstStyle/>
          <a:p>
            <a:pPr marL="0" indent="0" algn="ctr">
              <a:buNone/>
            </a:pPr>
            <a:r>
              <a:rPr lang="en-CA" i="1" dirty="0" smtClean="0"/>
              <a:t>“Encourage </a:t>
            </a:r>
            <a:r>
              <a:rPr lang="en-CA" i="1" dirty="0"/>
              <a:t>student self-awareness grounded in knowledge of family origins, cultural background, place of </a:t>
            </a:r>
            <a:r>
              <a:rPr lang="en-CA" i="1" dirty="0" smtClean="0"/>
              <a:t>origin, </a:t>
            </a:r>
            <a:r>
              <a:rPr lang="en-CA" i="1" dirty="0"/>
              <a:t>and other identity </a:t>
            </a:r>
            <a:r>
              <a:rPr lang="en-CA" i="1" dirty="0" smtClean="0"/>
              <a:t>‘markers.’  </a:t>
            </a:r>
            <a:r>
              <a:rPr lang="en-CA" i="1" dirty="0"/>
              <a:t>Student self-expression </a:t>
            </a:r>
            <a:r>
              <a:rPr lang="en-CA" i="1" dirty="0" smtClean="0"/>
              <a:t>is </a:t>
            </a:r>
            <a:r>
              <a:rPr lang="en-CA" i="1" dirty="0"/>
              <a:t>an opportunity to address and revisit this theme at various stages during their K-12 schooling</a:t>
            </a:r>
            <a:r>
              <a:rPr lang="en-CA" i="1" dirty="0" smtClean="0"/>
              <a:t>.”</a:t>
            </a:r>
            <a:endParaRPr lang="en-CA" i="1" dirty="0"/>
          </a:p>
          <a:p>
            <a:endParaRPr lang="en-CA" dirty="0"/>
          </a:p>
        </p:txBody>
      </p:sp>
    </p:spTree>
    <p:extLst>
      <p:ext uri="{BB962C8B-B14F-4D97-AF65-F5344CB8AC3E}">
        <p14:creationId xmlns:p14="http://schemas.microsoft.com/office/powerpoint/2010/main" val="25865716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272" t="19180" r="55032" b="9491"/>
          <a:stretch/>
        </p:blipFill>
        <p:spPr bwMode="auto">
          <a:xfrm>
            <a:off x="-35237" y="1484784"/>
            <a:ext cx="1760970" cy="5373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557808"/>
            <a:ext cx="8229600" cy="1143000"/>
          </a:xfrm>
        </p:spPr>
        <p:txBody>
          <a:bodyPr>
            <a:normAutofit/>
          </a:bodyPr>
          <a:lstStyle/>
          <a:p>
            <a:r>
              <a:rPr lang="en-CA" sz="5400" dirty="0" smtClean="0">
                <a:solidFill>
                  <a:srgbClr val="8C1602"/>
                </a:solidFill>
              </a:rPr>
              <a:t>The Role of the Teacher</a:t>
            </a:r>
            <a:endParaRPr lang="en-CA" sz="5400" dirty="0"/>
          </a:p>
        </p:txBody>
      </p:sp>
      <p:sp>
        <p:nvSpPr>
          <p:cNvPr id="3" name="Content Placeholder 2"/>
          <p:cNvSpPr>
            <a:spLocks noGrp="1"/>
          </p:cNvSpPr>
          <p:nvPr>
            <p:ph idx="1"/>
          </p:nvPr>
        </p:nvSpPr>
        <p:spPr>
          <a:xfrm>
            <a:off x="457200" y="2287413"/>
            <a:ext cx="8229600" cy="4525963"/>
          </a:xfrm>
        </p:spPr>
        <p:txBody>
          <a:bodyPr>
            <a:normAutofit/>
          </a:bodyPr>
          <a:lstStyle/>
          <a:p>
            <a:pPr marL="0" indent="0" algn="ctr">
              <a:buNone/>
            </a:pPr>
            <a:r>
              <a:rPr lang="en-CA" sz="4800" i="1" dirty="0" smtClean="0"/>
              <a:t>“The teacher has an important role in contributing to truth, reconciliation, and healing.”</a:t>
            </a:r>
          </a:p>
          <a:p>
            <a:pPr marL="0" indent="0">
              <a:buNone/>
            </a:pPr>
            <a:endParaRPr lang="en-CA" dirty="0"/>
          </a:p>
        </p:txBody>
      </p:sp>
    </p:spTree>
    <p:extLst>
      <p:ext uri="{BB962C8B-B14F-4D97-AF65-F5344CB8AC3E}">
        <p14:creationId xmlns:p14="http://schemas.microsoft.com/office/powerpoint/2010/main" val="15867392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0272" t="19180" r="55032" b="9491"/>
          <a:stretch/>
        </p:blipFill>
        <p:spPr bwMode="auto">
          <a:xfrm>
            <a:off x="-35237" y="1484784"/>
            <a:ext cx="1760970" cy="5373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557808"/>
            <a:ext cx="8229600" cy="1143000"/>
          </a:xfrm>
        </p:spPr>
        <p:txBody>
          <a:bodyPr/>
          <a:lstStyle/>
          <a:p>
            <a:r>
              <a:rPr lang="en-CA" dirty="0" smtClean="0">
                <a:solidFill>
                  <a:srgbClr val="8C1602"/>
                </a:solidFill>
              </a:rPr>
              <a:t>The Role of the Teacher</a:t>
            </a:r>
            <a:endParaRPr lang="en-CA" dirty="0"/>
          </a:p>
        </p:txBody>
      </p:sp>
      <p:sp>
        <p:nvSpPr>
          <p:cNvPr id="3" name="Content Placeholder 2"/>
          <p:cNvSpPr>
            <a:spLocks noGrp="1"/>
          </p:cNvSpPr>
          <p:nvPr>
            <p:ph idx="1"/>
          </p:nvPr>
        </p:nvSpPr>
        <p:spPr>
          <a:xfrm>
            <a:off x="683568" y="1700808"/>
            <a:ext cx="7992888" cy="4525963"/>
          </a:xfrm>
        </p:spPr>
        <p:txBody>
          <a:bodyPr>
            <a:normAutofit/>
          </a:bodyPr>
          <a:lstStyle/>
          <a:p>
            <a:pPr marL="0" indent="0" algn="ctr">
              <a:buNone/>
            </a:pPr>
            <a:r>
              <a:rPr lang="en-CA" dirty="0" smtClean="0"/>
              <a:t>“</a:t>
            </a:r>
            <a:r>
              <a:rPr lang="en-CA" i="1" dirty="0"/>
              <a:t>Racism is a major challenge. Overcome this by being courageous and relentless in addressing it, identifying it when we see it, and teaching our children well. Model a better way to behave, take individual responsibility to improve self and the area around you. Address racism through cultural </a:t>
            </a:r>
            <a:r>
              <a:rPr lang="en-CA" i="1" dirty="0" smtClean="0"/>
              <a:t>teachings </a:t>
            </a:r>
            <a:r>
              <a:rPr lang="en-CA" i="1" dirty="0"/>
              <a:t>of respect, patience, and </a:t>
            </a:r>
            <a:r>
              <a:rPr lang="en-CA" i="1" dirty="0" smtClean="0"/>
              <a:t>self-regulation.</a:t>
            </a:r>
            <a:r>
              <a:rPr lang="en-CA" dirty="0" smtClean="0"/>
              <a:t>” </a:t>
            </a:r>
            <a:endParaRPr lang="en-CA" dirty="0"/>
          </a:p>
          <a:p>
            <a:endParaRPr lang="en-CA" dirty="0"/>
          </a:p>
        </p:txBody>
      </p:sp>
    </p:spTree>
    <p:extLst>
      <p:ext uri="{BB962C8B-B14F-4D97-AF65-F5344CB8AC3E}">
        <p14:creationId xmlns:p14="http://schemas.microsoft.com/office/powerpoint/2010/main" val="41970125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2176" t="14185" r="8683" b="2381"/>
          <a:stretch/>
        </p:blipFill>
        <p:spPr bwMode="auto">
          <a:xfrm>
            <a:off x="5966257" y="667932"/>
            <a:ext cx="3214255" cy="5785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557808"/>
            <a:ext cx="8229600" cy="1143000"/>
          </a:xfrm>
        </p:spPr>
        <p:txBody>
          <a:bodyPr>
            <a:normAutofit/>
          </a:bodyPr>
          <a:lstStyle/>
          <a:p>
            <a:r>
              <a:rPr lang="en-CA" sz="5400" dirty="0" smtClean="0">
                <a:solidFill>
                  <a:srgbClr val="8C1602"/>
                </a:solidFill>
              </a:rPr>
              <a:t>Teacher Preparation</a:t>
            </a:r>
            <a:endParaRPr lang="en-CA" sz="5400" dirty="0"/>
          </a:p>
        </p:txBody>
      </p:sp>
      <p:sp>
        <p:nvSpPr>
          <p:cNvPr id="3" name="Content Placeholder 2"/>
          <p:cNvSpPr>
            <a:spLocks noGrp="1"/>
          </p:cNvSpPr>
          <p:nvPr>
            <p:ph idx="1"/>
          </p:nvPr>
        </p:nvSpPr>
        <p:spPr>
          <a:xfrm>
            <a:off x="467544" y="2310705"/>
            <a:ext cx="8229600" cy="4525963"/>
          </a:xfrm>
        </p:spPr>
        <p:txBody>
          <a:bodyPr>
            <a:normAutofit/>
          </a:bodyPr>
          <a:lstStyle/>
          <a:p>
            <a:r>
              <a:rPr lang="en-CA" sz="4000" i="1" dirty="0"/>
              <a:t>Teachers require relevant and reliable information about Aboriginal education in order to confidently engage with Aboriginal worldviews and </a:t>
            </a:r>
            <a:r>
              <a:rPr lang="en-CA" sz="4000" i="1" dirty="0" smtClean="0"/>
              <a:t>perspectives.</a:t>
            </a:r>
          </a:p>
          <a:p>
            <a:pPr marL="0" indent="0">
              <a:buNone/>
            </a:pPr>
            <a:endParaRPr lang="en-CA" dirty="0"/>
          </a:p>
          <a:p>
            <a:endParaRPr lang="en-CA" dirty="0"/>
          </a:p>
        </p:txBody>
      </p:sp>
    </p:spTree>
    <p:extLst>
      <p:ext uri="{BB962C8B-B14F-4D97-AF65-F5344CB8AC3E}">
        <p14:creationId xmlns:p14="http://schemas.microsoft.com/office/powerpoint/2010/main" val="15086827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2176" t="14185" r="8683" b="2381"/>
          <a:stretch/>
        </p:blipFill>
        <p:spPr bwMode="auto">
          <a:xfrm>
            <a:off x="5966257" y="667932"/>
            <a:ext cx="3214255" cy="5785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557808"/>
            <a:ext cx="8229600" cy="1143000"/>
          </a:xfrm>
        </p:spPr>
        <p:txBody>
          <a:bodyPr/>
          <a:lstStyle/>
          <a:p>
            <a:r>
              <a:rPr lang="en-CA" dirty="0" smtClean="0">
                <a:solidFill>
                  <a:srgbClr val="8C1602"/>
                </a:solidFill>
              </a:rPr>
              <a:t>Teacher Preparation</a:t>
            </a:r>
            <a:endParaRPr lang="en-CA" dirty="0"/>
          </a:p>
        </p:txBody>
      </p:sp>
      <p:sp>
        <p:nvSpPr>
          <p:cNvPr id="3" name="Content Placeholder 2"/>
          <p:cNvSpPr>
            <a:spLocks noGrp="1"/>
          </p:cNvSpPr>
          <p:nvPr>
            <p:ph idx="1"/>
          </p:nvPr>
        </p:nvSpPr>
        <p:spPr>
          <a:xfrm>
            <a:off x="457200" y="1340768"/>
            <a:ext cx="8229600" cy="4525963"/>
          </a:xfrm>
        </p:spPr>
        <p:txBody>
          <a:bodyPr>
            <a:normAutofit fontScale="70000" lnSpcReduction="20000"/>
          </a:bodyPr>
          <a:lstStyle/>
          <a:p>
            <a:pPr marL="0" indent="0" algn="ctr">
              <a:buNone/>
            </a:pPr>
            <a:endParaRPr lang="en-CA" sz="4800" dirty="0"/>
          </a:p>
          <a:p>
            <a:pPr marL="0" indent="0" algn="ctr">
              <a:buNone/>
            </a:pPr>
            <a:r>
              <a:rPr lang="en-CA" sz="4800" dirty="0" smtClean="0"/>
              <a:t>“</a:t>
            </a:r>
            <a:r>
              <a:rPr lang="en-CA" sz="4800" i="1" dirty="0" smtClean="0"/>
              <a:t>As [teachers] begin </a:t>
            </a:r>
            <a:r>
              <a:rPr lang="en-CA" sz="4800" i="1" dirty="0"/>
              <a:t>incorporating Aboriginal perspectives and characteristics into their knowledge base and their practice, it will allow them to feel more comfortable and confident in their abilities to engage with </a:t>
            </a:r>
            <a:r>
              <a:rPr lang="en-CA" sz="4800" i="1" dirty="0" smtClean="0"/>
              <a:t>Aboriginal </a:t>
            </a:r>
            <a:r>
              <a:rPr lang="en-CA" sz="4800" i="1" dirty="0"/>
              <a:t>perspectives</a:t>
            </a:r>
            <a:r>
              <a:rPr lang="en-CA" sz="4800" b="1" i="1" dirty="0"/>
              <a:t>, get past the fear of making mistakes, consult </a:t>
            </a:r>
            <a:r>
              <a:rPr lang="en-CA" sz="4800" b="1" i="1" dirty="0" smtClean="0"/>
              <a:t>with others </a:t>
            </a:r>
            <a:r>
              <a:rPr lang="en-CA" sz="4800" b="1" i="1" dirty="0"/>
              <a:t>to become increasingly knowledgeable, and ask </a:t>
            </a:r>
            <a:r>
              <a:rPr lang="en-CA" sz="4800" b="1" i="1" dirty="0" smtClean="0"/>
              <a:t>questions</a:t>
            </a:r>
            <a:r>
              <a:rPr lang="en-CA" sz="4800" dirty="0" smtClean="0"/>
              <a:t>.” </a:t>
            </a:r>
            <a:endParaRPr lang="en-CA" sz="4800" dirty="0"/>
          </a:p>
          <a:p>
            <a:endParaRPr lang="en-CA" dirty="0"/>
          </a:p>
          <a:p>
            <a:endParaRPr lang="en-CA" dirty="0"/>
          </a:p>
        </p:txBody>
      </p:sp>
    </p:spTree>
    <p:extLst>
      <p:ext uri="{BB962C8B-B14F-4D97-AF65-F5344CB8AC3E}">
        <p14:creationId xmlns:p14="http://schemas.microsoft.com/office/powerpoint/2010/main" val="29577529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836712"/>
            <a:ext cx="9144000" cy="602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485800"/>
            <a:ext cx="8229600" cy="1143000"/>
          </a:xfrm>
        </p:spPr>
        <p:txBody>
          <a:bodyPr/>
          <a:lstStyle/>
          <a:p>
            <a:r>
              <a:rPr lang="en-CA" dirty="0" smtClean="0">
                <a:solidFill>
                  <a:srgbClr val="8C1602"/>
                </a:solidFill>
              </a:rPr>
              <a:t>Leadership and Staffing</a:t>
            </a:r>
            <a:endParaRPr lang="en-CA" dirty="0"/>
          </a:p>
        </p:txBody>
      </p:sp>
      <p:sp>
        <p:nvSpPr>
          <p:cNvPr id="3" name="Content Placeholder 2"/>
          <p:cNvSpPr>
            <a:spLocks noGrp="1"/>
          </p:cNvSpPr>
          <p:nvPr>
            <p:ph idx="1"/>
          </p:nvPr>
        </p:nvSpPr>
        <p:spPr>
          <a:xfrm>
            <a:off x="457200" y="1639341"/>
            <a:ext cx="8229600" cy="4525963"/>
          </a:xfrm>
        </p:spPr>
        <p:txBody>
          <a:bodyPr>
            <a:normAutofit/>
          </a:bodyPr>
          <a:lstStyle/>
          <a:p>
            <a:pPr marL="0" indent="0">
              <a:buNone/>
            </a:pPr>
            <a:r>
              <a:rPr lang="en-CA" dirty="0" smtClean="0"/>
              <a:t>The leadership role includes:</a:t>
            </a:r>
          </a:p>
          <a:p>
            <a:pPr lvl="1">
              <a:buFont typeface="Arial" panose="020B0604020202020204" pitchFamily="34" charset="0"/>
              <a:buChar char="•"/>
            </a:pPr>
            <a:r>
              <a:rPr lang="en-CA" sz="3200" dirty="0" smtClean="0"/>
              <a:t>Raising the level of attention paid to Aboriginal Education</a:t>
            </a:r>
          </a:p>
          <a:p>
            <a:pPr lvl="1">
              <a:buFont typeface="Arial" panose="020B0604020202020204" pitchFamily="34" charset="0"/>
              <a:buChar char="•"/>
            </a:pPr>
            <a:r>
              <a:rPr lang="en-CA" sz="3200" dirty="0" smtClean="0"/>
              <a:t>Recognizing the role and potential associated with Aboriginal support workers and engaging them more deliberately in the delivery of education</a:t>
            </a:r>
            <a:endParaRPr lang="en-CA" dirty="0" smtClean="0"/>
          </a:p>
          <a:p>
            <a:endParaRPr lang="en-CA" dirty="0" smtClean="0"/>
          </a:p>
        </p:txBody>
      </p:sp>
    </p:spTree>
    <p:extLst>
      <p:ext uri="{BB962C8B-B14F-4D97-AF65-F5344CB8AC3E}">
        <p14:creationId xmlns:p14="http://schemas.microsoft.com/office/powerpoint/2010/main" val="299859443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836712"/>
            <a:ext cx="9144000" cy="602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485800"/>
            <a:ext cx="8229600" cy="1143000"/>
          </a:xfrm>
        </p:spPr>
        <p:txBody>
          <a:bodyPr/>
          <a:lstStyle/>
          <a:p>
            <a:r>
              <a:rPr lang="en-CA" dirty="0" smtClean="0">
                <a:solidFill>
                  <a:srgbClr val="8C1602"/>
                </a:solidFill>
              </a:rPr>
              <a:t>Leadership and Staffing</a:t>
            </a:r>
            <a:endParaRPr lang="en-CA" dirty="0"/>
          </a:p>
        </p:txBody>
      </p:sp>
      <p:sp>
        <p:nvSpPr>
          <p:cNvPr id="3" name="Content Placeholder 2"/>
          <p:cNvSpPr>
            <a:spLocks noGrp="1"/>
          </p:cNvSpPr>
          <p:nvPr>
            <p:ph idx="1"/>
          </p:nvPr>
        </p:nvSpPr>
        <p:spPr>
          <a:xfrm>
            <a:off x="457200" y="1639341"/>
            <a:ext cx="8229600" cy="4525963"/>
          </a:xfrm>
        </p:spPr>
        <p:txBody>
          <a:bodyPr>
            <a:normAutofit/>
          </a:bodyPr>
          <a:lstStyle/>
          <a:p>
            <a:pPr marL="0" indent="0" algn="ctr">
              <a:buNone/>
            </a:pPr>
            <a:r>
              <a:rPr lang="en-CA" sz="3600" dirty="0" smtClean="0"/>
              <a:t>“</a:t>
            </a:r>
            <a:r>
              <a:rPr lang="en-CA" sz="3600" i="1" dirty="0"/>
              <a:t>Leadership is needed to move educators away from the </a:t>
            </a:r>
            <a:r>
              <a:rPr lang="en-CA" sz="3600" i="1" dirty="0" smtClean="0"/>
              <a:t>fear </a:t>
            </a:r>
            <a:r>
              <a:rPr lang="en-CA" sz="3600" i="1" dirty="0"/>
              <a:t>of making a mistake – saying something </a:t>
            </a:r>
            <a:r>
              <a:rPr lang="en-CA" sz="3600" i="1" dirty="0" smtClean="0"/>
              <a:t>offensive </a:t>
            </a:r>
            <a:r>
              <a:rPr lang="en-CA" sz="3600" i="1" dirty="0"/>
              <a:t>or getting involved in discussing things you do not understand.  If we want our students to be risk-takers, we need to be risk </a:t>
            </a:r>
            <a:r>
              <a:rPr lang="en-CA" sz="3600" i="1" dirty="0" smtClean="0"/>
              <a:t>takers too.” </a:t>
            </a:r>
            <a:endParaRPr lang="en-CA" sz="3600" dirty="0"/>
          </a:p>
          <a:p>
            <a:pPr marL="0" indent="0">
              <a:buNone/>
            </a:pPr>
            <a:endParaRPr lang="en-CA" dirty="0"/>
          </a:p>
        </p:txBody>
      </p:sp>
    </p:spTree>
    <p:extLst>
      <p:ext uri="{BB962C8B-B14F-4D97-AF65-F5344CB8AC3E}">
        <p14:creationId xmlns:p14="http://schemas.microsoft.com/office/powerpoint/2010/main" val="18158295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8C1602"/>
                </a:solidFill>
              </a:rPr>
              <a:t>Indicators of Success</a:t>
            </a:r>
            <a:endParaRPr lang="en-CA" dirty="0">
              <a:solidFill>
                <a:srgbClr val="8C1602"/>
              </a:solidFill>
            </a:endParaRPr>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0272" t="19180" r="55032" b="9491"/>
          <a:stretch/>
        </p:blipFill>
        <p:spPr bwMode="auto">
          <a:xfrm>
            <a:off x="-50332" y="476672"/>
            <a:ext cx="2102052" cy="6413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467544" y="1334798"/>
            <a:ext cx="8229600" cy="4525963"/>
          </a:xfrm>
        </p:spPr>
        <p:txBody>
          <a:bodyPr>
            <a:normAutofit lnSpcReduction="10000"/>
          </a:bodyPr>
          <a:lstStyle/>
          <a:p>
            <a:pPr lvl="0"/>
            <a:r>
              <a:rPr lang="en-US" dirty="0" smtClean="0"/>
              <a:t>We’ll know we’re successful when:</a:t>
            </a:r>
          </a:p>
          <a:p>
            <a:pPr lvl="1">
              <a:buFont typeface="Arial" panose="020B0604020202020204" pitchFamily="34" charset="0"/>
              <a:buChar char="•"/>
            </a:pPr>
            <a:r>
              <a:rPr lang="en-US" dirty="0" smtClean="0"/>
              <a:t>We see increased numbers of non-Indigenous people taking direct personal responsibility for their own decolonization and reconciliation</a:t>
            </a:r>
          </a:p>
          <a:p>
            <a:pPr lvl="1">
              <a:buFont typeface="Arial" panose="020B0604020202020204" pitchFamily="34" charset="0"/>
              <a:buChar char="•"/>
            </a:pPr>
            <a:r>
              <a:rPr lang="en-US" dirty="0"/>
              <a:t>W</a:t>
            </a:r>
            <a:r>
              <a:rPr lang="en-US" dirty="0" smtClean="0"/>
              <a:t>hen any Indigenous person who has an education doesn’t feel obligated to fight for the rights of Indigenous people</a:t>
            </a:r>
          </a:p>
          <a:p>
            <a:pPr lvl="1">
              <a:buFont typeface="Arial" panose="020B0604020202020204" pitchFamily="34" charset="0"/>
              <a:buChar char="•"/>
            </a:pPr>
            <a:r>
              <a:rPr lang="en-US" dirty="0" smtClean="0"/>
              <a:t>When </a:t>
            </a:r>
            <a:r>
              <a:rPr lang="en-US" dirty="0"/>
              <a:t>teachers see the relevance of Aboriginal </a:t>
            </a:r>
            <a:r>
              <a:rPr lang="en-US" dirty="0" smtClean="0"/>
              <a:t>knowledge, </a:t>
            </a:r>
            <a:r>
              <a:rPr lang="en-US" dirty="0"/>
              <a:t>and when kids believe in themselves and are confident </a:t>
            </a:r>
            <a:r>
              <a:rPr lang="en-US" dirty="0" smtClean="0"/>
              <a:t>learners</a:t>
            </a:r>
            <a:endParaRPr lang="en-CA" dirty="0"/>
          </a:p>
        </p:txBody>
      </p:sp>
    </p:spTree>
    <p:extLst>
      <p:ext uri="{BB962C8B-B14F-4D97-AF65-F5344CB8AC3E}">
        <p14:creationId xmlns:p14="http://schemas.microsoft.com/office/powerpoint/2010/main" val="24604897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2176" t="14185" r="8683" b="2381"/>
          <a:stretch/>
        </p:blipFill>
        <p:spPr bwMode="auto">
          <a:xfrm>
            <a:off x="7298822" y="1772816"/>
            <a:ext cx="1880291"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CA" dirty="0" smtClean="0">
                <a:solidFill>
                  <a:srgbClr val="8C1602"/>
                </a:solidFill>
              </a:rPr>
              <a:t>Indicators of Success</a:t>
            </a:r>
            <a:endParaRPr lang="en-CA" dirty="0">
              <a:solidFill>
                <a:srgbClr val="8C1602"/>
              </a:solidFill>
            </a:endParaRPr>
          </a:p>
        </p:txBody>
      </p:sp>
      <p:pic>
        <p:nvPicPr>
          <p:cNvPr id="409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0272" t="19180" r="55032" b="9491"/>
          <a:stretch/>
        </p:blipFill>
        <p:spPr bwMode="auto">
          <a:xfrm>
            <a:off x="-50332" y="476672"/>
            <a:ext cx="2102052" cy="6413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467544" y="1334798"/>
            <a:ext cx="8229600" cy="4525963"/>
          </a:xfrm>
        </p:spPr>
        <p:txBody>
          <a:bodyPr>
            <a:normAutofit fontScale="92500"/>
          </a:bodyPr>
          <a:lstStyle/>
          <a:p>
            <a:pPr lvl="0"/>
            <a:r>
              <a:rPr lang="en-US" dirty="0" smtClean="0"/>
              <a:t>The voice of youth (including Aboriginal youth) is present and heard as part of district educational decision making</a:t>
            </a:r>
          </a:p>
          <a:p>
            <a:pPr lvl="0"/>
            <a:r>
              <a:rPr lang="en-US" dirty="0" smtClean="0"/>
              <a:t>We see decision makers in community and in school districts recognizing that they have a role in reconciliation and making decisions with this as a fundamental consideration</a:t>
            </a:r>
          </a:p>
          <a:p>
            <a:pPr lvl="0"/>
            <a:r>
              <a:rPr lang="en-US" dirty="0" smtClean="0"/>
              <a:t>We no longer have “Aboriginal curriculum” and other curriculum – we just have curriculum </a:t>
            </a:r>
          </a:p>
          <a:p>
            <a:pPr lvl="0"/>
            <a:endParaRPr lang="en-US" dirty="0" smtClean="0"/>
          </a:p>
        </p:txBody>
      </p:sp>
    </p:spTree>
    <p:extLst>
      <p:ext uri="{BB962C8B-B14F-4D97-AF65-F5344CB8AC3E}">
        <p14:creationId xmlns:p14="http://schemas.microsoft.com/office/powerpoint/2010/main" val="206675735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8C1602"/>
                </a:solidFill>
              </a:rPr>
              <a:t>Indicators of Success</a:t>
            </a:r>
            <a:endParaRPr lang="en-CA" dirty="0">
              <a:solidFill>
                <a:srgbClr val="8C1602"/>
              </a:solidFill>
            </a:endParaRPr>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0272" t="19180" r="55032" b="9491"/>
          <a:stretch/>
        </p:blipFill>
        <p:spPr bwMode="auto">
          <a:xfrm>
            <a:off x="-50332" y="476672"/>
            <a:ext cx="2102052" cy="6413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467544" y="1334798"/>
            <a:ext cx="8229600" cy="4525963"/>
          </a:xfrm>
        </p:spPr>
        <p:txBody>
          <a:bodyPr>
            <a:normAutofit fontScale="92500" lnSpcReduction="20000"/>
          </a:bodyPr>
          <a:lstStyle/>
          <a:p>
            <a:pPr lvl="0"/>
            <a:r>
              <a:rPr lang="en-US" dirty="0" smtClean="0"/>
              <a:t>Indigenous languages are heard on school announcements and at celebrations, and seen on newsletters and the school website</a:t>
            </a:r>
          </a:p>
          <a:p>
            <a:pPr lvl="0"/>
            <a:r>
              <a:rPr lang="en-US" dirty="0" smtClean="0"/>
              <a:t>The values underlined in district Enhancement Agreements guide educators’ work with all students</a:t>
            </a:r>
          </a:p>
          <a:p>
            <a:pPr lvl="0"/>
            <a:r>
              <a:rPr lang="en-US" dirty="0" smtClean="0"/>
              <a:t>Teachers regularly ask for and receive professional development and support in Aboriginal education </a:t>
            </a:r>
          </a:p>
          <a:p>
            <a:pPr lvl="0"/>
            <a:r>
              <a:rPr lang="en-US" dirty="0" smtClean="0"/>
              <a:t>Students’ own ideas of success are taken into account</a:t>
            </a:r>
          </a:p>
        </p:txBody>
      </p:sp>
    </p:spTree>
    <p:extLst>
      <p:ext uri="{BB962C8B-B14F-4D97-AF65-F5344CB8AC3E}">
        <p14:creationId xmlns:p14="http://schemas.microsoft.com/office/powerpoint/2010/main" val="160168207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419301"/>
            <a:ext cx="9252520" cy="7256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CA" dirty="0" smtClean="0">
                <a:solidFill>
                  <a:srgbClr val="8C1602"/>
                </a:solidFill>
              </a:rPr>
              <a:t>Working sessions</a:t>
            </a:r>
            <a:endParaRPr lang="en-CA" dirty="0">
              <a:solidFill>
                <a:srgbClr val="8C1602"/>
              </a:solidFill>
            </a:endParaRPr>
          </a:p>
        </p:txBody>
      </p:sp>
      <p:sp>
        <p:nvSpPr>
          <p:cNvPr id="10" name="Content Placeholder 2"/>
          <p:cNvSpPr>
            <a:spLocks noGrp="1"/>
          </p:cNvSpPr>
          <p:nvPr>
            <p:ph idx="1"/>
          </p:nvPr>
        </p:nvSpPr>
        <p:spPr>
          <a:xfrm>
            <a:off x="457200" y="1412776"/>
            <a:ext cx="8229600" cy="4525963"/>
          </a:xfrm>
        </p:spPr>
        <p:txBody>
          <a:bodyPr>
            <a:normAutofit lnSpcReduction="10000"/>
          </a:bodyPr>
          <a:lstStyle/>
          <a:p>
            <a:pPr marL="514350" lvl="0" indent="-514350">
              <a:buFont typeface="+mj-lt"/>
              <a:buAutoNum type="arabicPeriod"/>
            </a:pPr>
            <a:r>
              <a:rPr lang="en-US" sz="4000" dirty="0" smtClean="0"/>
              <a:t>Explore specific section of the report.</a:t>
            </a:r>
            <a:endParaRPr lang="en-US" sz="4000" dirty="0"/>
          </a:p>
          <a:p>
            <a:pPr marL="514350" lvl="0" indent="-514350">
              <a:buFont typeface="+mj-lt"/>
              <a:buAutoNum type="arabicPeriod"/>
            </a:pPr>
            <a:r>
              <a:rPr lang="en-US" sz="4000" dirty="0" smtClean="0"/>
              <a:t>Discuss in teams how this theme applies or could apply to your work?</a:t>
            </a:r>
          </a:p>
          <a:p>
            <a:pPr marL="514350" lvl="0" indent="-514350">
              <a:buFont typeface="+mj-lt"/>
              <a:buAutoNum type="arabicPeriod"/>
            </a:pPr>
            <a:r>
              <a:rPr lang="en-US" sz="4000" dirty="0" smtClean="0"/>
              <a:t>How can we work collaboratively towards addressing this theme?</a:t>
            </a:r>
          </a:p>
          <a:p>
            <a:pPr marL="514350" lvl="0" indent="-514350">
              <a:buFont typeface="+mj-lt"/>
              <a:buAutoNum type="arabicPeriod"/>
            </a:pPr>
            <a:r>
              <a:rPr lang="en-US" sz="4000" smtClean="0"/>
              <a:t>Report out. </a:t>
            </a:r>
            <a:endParaRPr lang="en-US" sz="4000" dirty="0" smtClean="0"/>
          </a:p>
        </p:txBody>
      </p:sp>
    </p:spTree>
    <p:extLst>
      <p:ext uri="{BB962C8B-B14F-4D97-AF65-F5344CB8AC3E}">
        <p14:creationId xmlns:p14="http://schemas.microsoft.com/office/powerpoint/2010/main" val="286487507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0272" t="19180" r="55032" b="9491"/>
          <a:stretch/>
        </p:blipFill>
        <p:spPr bwMode="auto">
          <a:xfrm flipH="1">
            <a:off x="6948264" y="179973"/>
            <a:ext cx="2176887" cy="6642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2810056"/>
            <a:ext cx="1835695" cy="4047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557808"/>
            <a:ext cx="8229600" cy="1143000"/>
          </a:xfrm>
        </p:spPr>
        <p:txBody>
          <a:bodyPr/>
          <a:lstStyle/>
          <a:p>
            <a:r>
              <a:rPr lang="en-CA" dirty="0" smtClean="0">
                <a:solidFill>
                  <a:srgbClr val="8C1602"/>
                </a:solidFill>
              </a:rPr>
              <a:t>Co-operative Reflection on Practice</a:t>
            </a:r>
            <a:endParaRPr lang="en-CA" dirty="0">
              <a:solidFill>
                <a:srgbClr val="8C1602"/>
              </a:solidFill>
            </a:endParaRPr>
          </a:p>
        </p:txBody>
      </p:sp>
      <p:sp>
        <p:nvSpPr>
          <p:cNvPr id="3" name="Content Placeholder 2"/>
          <p:cNvSpPr>
            <a:spLocks noGrp="1"/>
          </p:cNvSpPr>
          <p:nvPr>
            <p:ph idx="1"/>
          </p:nvPr>
        </p:nvSpPr>
        <p:spPr>
          <a:xfrm>
            <a:off x="457200" y="1772816"/>
            <a:ext cx="8229600" cy="4525963"/>
          </a:xfrm>
        </p:spPr>
        <p:txBody>
          <a:bodyPr>
            <a:normAutofit/>
          </a:bodyPr>
          <a:lstStyle/>
          <a:p>
            <a:r>
              <a:rPr lang="en-CA" sz="3600" dirty="0" smtClean="0"/>
              <a:t>On-going professional development</a:t>
            </a:r>
          </a:p>
          <a:p>
            <a:r>
              <a:rPr lang="en-CA" sz="3600" dirty="0" smtClean="0"/>
              <a:t>Bring </a:t>
            </a:r>
            <a:r>
              <a:rPr lang="en-CA" sz="3600" dirty="0"/>
              <a:t>together colleagues </a:t>
            </a:r>
            <a:r>
              <a:rPr lang="en-CA" sz="3600" dirty="0" smtClean="0"/>
              <a:t>to ponder collective action through staff </a:t>
            </a:r>
            <a:r>
              <a:rPr lang="en-CA" sz="3600" dirty="0"/>
              <a:t>meetings and/or </a:t>
            </a:r>
            <a:r>
              <a:rPr lang="en-CA" sz="3600" dirty="0" smtClean="0"/>
              <a:t>special-purpose “mini-gatherings</a:t>
            </a:r>
            <a:r>
              <a:rPr lang="en-CA" sz="3600" dirty="0"/>
              <a:t>” </a:t>
            </a:r>
            <a:endParaRPr lang="en-CA" sz="3600" dirty="0" smtClean="0"/>
          </a:p>
          <a:p>
            <a:r>
              <a:rPr lang="en-CA" sz="3600" dirty="0" smtClean="0"/>
              <a:t>Primary and secondary questions </a:t>
            </a:r>
          </a:p>
          <a:p>
            <a:pPr marL="0" indent="0">
              <a:buNone/>
            </a:pPr>
            <a:r>
              <a:rPr lang="en-CA" sz="3600" dirty="0"/>
              <a:t> </a:t>
            </a:r>
            <a:r>
              <a:rPr lang="en-CA" sz="3600" dirty="0" smtClean="0"/>
              <a:t>   (pages 76-77)</a:t>
            </a:r>
          </a:p>
        </p:txBody>
      </p:sp>
    </p:spTree>
    <p:extLst>
      <p:ext uri="{BB962C8B-B14F-4D97-AF65-F5344CB8AC3E}">
        <p14:creationId xmlns:p14="http://schemas.microsoft.com/office/powerpoint/2010/main" val="303775215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flipH="1">
            <a:off x="-16282" y="1"/>
            <a:ext cx="9556834" cy="6858000"/>
          </a:xfrm>
          <a:prstGeom prst="rect">
            <a:avLst/>
          </a:prstGeom>
          <a:blipFill dpi="0" rotWithShape="1">
            <a:blip r:embed="rId3">
              <a:alphaModFix amt="28000"/>
              <a:extLst>
                <a:ext uri="{BEBA8EAE-BF5A-486C-A8C5-ECC9F3942E4B}">
                  <a14:imgProps xmlns:a14="http://schemas.microsoft.com/office/drawing/2010/main">
                    <a14:imgLayer r:embed="rId4">
                      <a14:imgEffect>
                        <a14:sharpenSoften amount="63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Content Placeholder 2"/>
          <p:cNvSpPr txBox="1">
            <a:spLocks/>
          </p:cNvSpPr>
          <p:nvPr/>
        </p:nvSpPr>
        <p:spPr>
          <a:xfrm>
            <a:off x="1133144" y="1196752"/>
            <a:ext cx="6912768" cy="2060848"/>
          </a:xfrm>
          <a:prstGeom prst="rect">
            <a:avLst/>
          </a:prstGeom>
          <a:solidFill>
            <a:schemeClr val="bg1">
              <a:alpha val="49000"/>
            </a:schemeClr>
          </a:solidFill>
          <a:ln>
            <a:solidFill>
              <a:schemeClr val="bg1">
                <a:lumMod val="50000"/>
              </a:schemeClr>
            </a:solid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ctr">
              <a:buNone/>
            </a:pPr>
            <a:r>
              <a:rPr lang="en-US" sz="4000" dirty="0"/>
              <a:t>Every learner graduates with dignity, purpose, and options of what they are going to do </a:t>
            </a:r>
            <a:r>
              <a:rPr lang="en-US" sz="4000" dirty="0" smtClean="0"/>
              <a:t>next.</a:t>
            </a:r>
            <a:endParaRPr lang="en-US" sz="4000" dirty="0"/>
          </a:p>
        </p:txBody>
      </p:sp>
      <p:sp>
        <p:nvSpPr>
          <p:cNvPr id="8" name="Content Placeholder 2"/>
          <p:cNvSpPr txBox="1">
            <a:spLocks/>
          </p:cNvSpPr>
          <p:nvPr/>
        </p:nvSpPr>
        <p:spPr>
          <a:xfrm>
            <a:off x="1133144" y="3789040"/>
            <a:ext cx="6912768" cy="1469861"/>
          </a:xfrm>
          <a:prstGeom prst="rect">
            <a:avLst/>
          </a:prstGeom>
          <a:solidFill>
            <a:schemeClr val="bg1">
              <a:alpha val="49000"/>
            </a:schemeClr>
          </a:solidFill>
          <a:ln>
            <a:solidFill>
              <a:schemeClr val="bg1">
                <a:lumMod val="50000"/>
              </a:schemeClr>
            </a:solid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4000" dirty="0"/>
              <a:t>Aboriginal students all take visible pride in their </a:t>
            </a:r>
            <a:r>
              <a:rPr lang="en-US" sz="4000" dirty="0" smtClean="0"/>
              <a:t>culture.</a:t>
            </a:r>
            <a:endParaRPr lang="en-US" sz="4000" dirty="0"/>
          </a:p>
        </p:txBody>
      </p:sp>
    </p:spTree>
    <p:extLst>
      <p:ext uri="{BB962C8B-B14F-4D97-AF65-F5344CB8AC3E}">
        <p14:creationId xmlns:p14="http://schemas.microsoft.com/office/powerpoint/2010/main" val="28295350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2" y="27096"/>
            <a:ext cx="9150091" cy="6830904"/>
          </a:xfrm>
          <a:prstGeom prst="rect">
            <a:avLst/>
          </a:prstGeom>
          <a:blipFill dpi="0" rotWithShape="1">
            <a:blip r:embed="rId2">
              <a:alphaModFix amt="44000"/>
              <a:extLst>
                <a:ext uri="{BEBA8EAE-BF5A-486C-A8C5-ECC9F3942E4B}">
                  <a14:imgProps xmlns:a14="http://schemas.microsoft.com/office/drawing/2010/main">
                    <a14:imgLayer r:embed="rId3">
                      <a14:imgEffect>
                        <a14:sharpenSoften amount="10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454153" y="-18256"/>
            <a:ext cx="8229600" cy="1143000"/>
          </a:xfrm>
        </p:spPr>
        <p:txBody>
          <a:bodyPr/>
          <a:lstStyle/>
          <a:p>
            <a:r>
              <a:rPr lang="en-CA" dirty="0" smtClean="0">
                <a:solidFill>
                  <a:srgbClr val="8C1602"/>
                </a:solidFill>
              </a:rPr>
              <a:t>Resources</a:t>
            </a:r>
            <a:endParaRPr lang="en-CA" dirty="0">
              <a:solidFill>
                <a:srgbClr val="8C1602"/>
              </a:solidFill>
            </a:endParaRPr>
          </a:p>
        </p:txBody>
      </p:sp>
      <p:sp>
        <p:nvSpPr>
          <p:cNvPr id="3" name="Content Placeholder 2"/>
          <p:cNvSpPr>
            <a:spLocks noGrp="1"/>
          </p:cNvSpPr>
          <p:nvPr>
            <p:ph idx="1"/>
          </p:nvPr>
        </p:nvSpPr>
        <p:spPr>
          <a:xfrm>
            <a:off x="493805" y="980728"/>
            <a:ext cx="8150296" cy="6048672"/>
          </a:xfrm>
        </p:spPr>
        <p:txBody>
          <a:bodyPr>
            <a:normAutofit/>
          </a:bodyPr>
          <a:lstStyle/>
          <a:p>
            <a:r>
              <a:rPr lang="en-CA" dirty="0" smtClean="0"/>
              <a:t>Access this resource booklet</a:t>
            </a:r>
          </a:p>
          <a:p>
            <a:pPr lvl="1">
              <a:buFont typeface="Wingdings" panose="05000000000000000000" pitchFamily="2" charset="2"/>
              <a:buChar char="Ø"/>
            </a:pPr>
            <a:r>
              <a:rPr lang="en-CA" sz="3200" u="sng" dirty="0">
                <a:hlinkClick r:id="rId4"/>
              </a:rPr>
              <a:t>https://</a:t>
            </a:r>
            <a:r>
              <a:rPr lang="en-CA" sz="3200" u="sng" dirty="0" smtClean="0">
                <a:hlinkClick r:id="rId4"/>
              </a:rPr>
              <a:t>www.bced.gov.bc.ca/abed/awp_moving_forward.pdf</a:t>
            </a:r>
            <a:endParaRPr lang="en-CA" sz="3200" dirty="0" smtClean="0"/>
          </a:p>
          <a:p>
            <a:r>
              <a:rPr lang="en-CA" dirty="0" smtClean="0"/>
              <a:t>Ministry-produced learning resources and curriculum materials</a:t>
            </a:r>
          </a:p>
          <a:p>
            <a:pPr marL="742950" lvl="2" indent="-342900">
              <a:buFont typeface="Wingdings" panose="05000000000000000000" pitchFamily="2" charset="2"/>
              <a:buChar char="Ø"/>
            </a:pPr>
            <a:r>
              <a:rPr lang="en-CA" sz="3200" dirty="0" smtClean="0">
                <a:hlinkClick r:id="rId5"/>
              </a:rPr>
              <a:t>www.bced.gov.bc.ca/abed/documents.htm</a:t>
            </a:r>
            <a:endParaRPr lang="en-CA" sz="3200" dirty="0" smtClean="0"/>
          </a:p>
          <a:p>
            <a:r>
              <a:rPr lang="en-CA" dirty="0" smtClean="0"/>
              <a:t>FNESC documents and videos</a:t>
            </a:r>
          </a:p>
          <a:p>
            <a:pPr lvl="1">
              <a:buFont typeface="Wingdings" panose="05000000000000000000" pitchFamily="2" charset="2"/>
              <a:buChar char="Ø"/>
            </a:pPr>
            <a:r>
              <a:rPr lang="en-CA" sz="3200" dirty="0" smtClean="0">
                <a:hlinkClick r:id="rId6"/>
              </a:rPr>
              <a:t>www.fnesc.ca/resources</a:t>
            </a:r>
            <a:r>
              <a:rPr lang="en-CA" sz="3200" dirty="0" smtClean="0"/>
              <a:t> </a:t>
            </a:r>
          </a:p>
        </p:txBody>
      </p:sp>
    </p:spTree>
    <p:extLst>
      <p:ext uri="{BB962C8B-B14F-4D97-AF65-F5344CB8AC3E}">
        <p14:creationId xmlns:p14="http://schemas.microsoft.com/office/powerpoint/2010/main" val="264189465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2" y="27096"/>
            <a:ext cx="9150091" cy="6830904"/>
          </a:xfrm>
          <a:prstGeom prst="rect">
            <a:avLst/>
          </a:prstGeom>
          <a:blipFill dpi="0" rotWithShape="1">
            <a:blip r:embed="rId2">
              <a:alphaModFix amt="44000"/>
              <a:extLst>
                <a:ext uri="{BEBA8EAE-BF5A-486C-A8C5-ECC9F3942E4B}">
                  <a14:imgProps xmlns:a14="http://schemas.microsoft.com/office/drawing/2010/main">
                    <a14:imgLayer r:embed="rId3">
                      <a14:imgEffect>
                        <a14:sharpenSoften amount="10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454153" y="-18256"/>
            <a:ext cx="8229600" cy="1143000"/>
          </a:xfrm>
        </p:spPr>
        <p:txBody>
          <a:bodyPr/>
          <a:lstStyle/>
          <a:p>
            <a:r>
              <a:rPr lang="en-CA" dirty="0" smtClean="0">
                <a:solidFill>
                  <a:srgbClr val="8C1602"/>
                </a:solidFill>
              </a:rPr>
              <a:t>Resources</a:t>
            </a:r>
            <a:endParaRPr lang="en-CA" dirty="0">
              <a:solidFill>
                <a:srgbClr val="8C1602"/>
              </a:solidFill>
            </a:endParaRPr>
          </a:p>
        </p:txBody>
      </p:sp>
      <p:sp>
        <p:nvSpPr>
          <p:cNvPr id="3" name="Content Placeholder 2"/>
          <p:cNvSpPr>
            <a:spLocks noGrp="1"/>
          </p:cNvSpPr>
          <p:nvPr>
            <p:ph idx="1"/>
          </p:nvPr>
        </p:nvSpPr>
        <p:spPr>
          <a:xfrm>
            <a:off x="493805" y="980728"/>
            <a:ext cx="8150296" cy="6048672"/>
          </a:xfrm>
        </p:spPr>
        <p:txBody>
          <a:bodyPr>
            <a:normAutofit/>
          </a:bodyPr>
          <a:lstStyle/>
          <a:p>
            <a:r>
              <a:rPr lang="en-CA" dirty="0" smtClean="0"/>
              <a:t>First Peoples Principles of Learning blog (Jo Chrona)</a:t>
            </a:r>
          </a:p>
          <a:p>
            <a:pPr lvl="1">
              <a:buFont typeface="Wingdings" panose="05000000000000000000" pitchFamily="2" charset="2"/>
              <a:buChar char="Ø"/>
            </a:pPr>
            <a:r>
              <a:rPr lang="en-CA" sz="3200" dirty="0">
                <a:hlinkClick r:id="rId4"/>
              </a:rPr>
              <a:t>https://firstpeoplesprinciplesoflearning.wordpress.com</a:t>
            </a:r>
            <a:r>
              <a:rPr lang="en-CA" sz="3200" dirty="0" smtClean="0">
                <a:hlinkClick r:id="rId4"/>
              </a:rPr>
              <a:t>/</a:t>
            </a:r>
            <a:endParaRPr lang="en-CA" sz="3200" dirty="0" smtClean="0"/>
          </a:p>
          <a:p>
            <a:r>
              <a:rPr lang="en-CA" dirty="0" smtClean="0"/>
              <a:t>Aboriginal Enhancement Schools Network</a:t>
            </a:r>
          </a:p>
          <a:p>
            <a:pPr lvl="1">
              <a:buFont typeface="Wingdings" panose="05000000000000000000" pitchFamily="2" charset="2"/>
              <a:buChar char="Ø"/>
            </a:pPr>
            <a:r>
              <a:rPr lang="en-CA" sz="3200" dirty="0" smtClean="0">
                <a:hlinkClick r:id="rId5"/>
              </a:rPr>
              <a:t>http://noii.ca/aesn/</a:t>
            </a:r>
            <a:r>
              <a:rPr lang="en-CA" sz="3200" dirty="0" smtClean="0"/>
              <a:t> and </a:t>
            </a:r>
            <a:r>
              <a:rPr lang="en-CA" sz="3200" dirty="0" smtClean="0">
                <a:hlinkClick r:id="rId6"/>
              </a:rPr>
              <a:t>http://noii.ca/spiral-of-inquiry/</a:t>
            </a:r>
            <a:r>
              <a:rPr lang="en-CA" sz="3200" dirty="0" smtClean="0"/>
              <a:t> </a:t>
            </a:r>
          </a:p>
          <a:p>
            <a:r>
              <a:rPr lang="en-CA" dirty="0" smtClean="0"/>
              <a:t>Innovation Inventory</a:t>
            </a:r>
          </a:p>
          <a:p>
            <a:pPr lvl="1">
              <a:buFont typeface="Wingdings" panose="05000000000000000000" pitchFamily="2" charset="2"/>
              <a:buChar char="Ø"/>
            </a:pPr>
            <a:r>
              <a:rPr lang="en-CA" sz="3200" dirty="0" smtClean="0">
                <a:hlinkClick r:id="rId7"/>
              </a:rPr>
              <a:t>www.k12innovation.ca</a:t>
            </a:r>
            <a:r>
              <a:rPr lang="en-CA" sz="3200" dirty="0" smtClean="0"/>
              <a:t> </a:t>
            </a:r>
          </a:p>
        </p:txBody>
      </p:sp>
    </p:spTree>
    <p:extLst>
      <p:ext uri="{BB962C8B-B14F-4D97-AF65-F5344CB8AC3E}">
        <p14:creationId xmlns:p14="http://schemas.microsoft.com/office/powerpoint/2010/main" val="59755372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53" y="-171400"/>
            <a:ext cx="9144000" cy="7256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557808"/>
            <a:ext cx="8229600" cy="1143000"/>
          </a:xfrm>
        </p:spPr>
        <p:txBody>
          <a:bodyPr>
            <a:normAutofit/>
          </a:bodyPr>
          <a:lstStyle/>
          <a:p>
            <a:endParaRPr lang="en-CA" dirty="0"/>
          </a:p>
        </p:txBody>
      </p:sp>
      <p:sp>
        <p:nvSpPr>
          <p:cNvPr id="3" name="Content Placeholder 2"/>
          <p:cNvSpPr>
            <a:spLocks noGrp="1"/>
          </p:cNvSpPr>
          <p:nvPr>
            <p:ph idx="1"/>
          </p:nvPr>
        </p:nvSpPr>
        <p:spPr>
          <a:xfrm>
            <a:off x="899592" y="1711349"/>
            <a:ext cx="7560840" cy="4525963"/>
          </a:xfrm>
        </p:spPr>
        <p:txBody>
          <a:bodyPr>
            <a:normAutofit/>
          </a:bodyPr>
          <a:lstStyle/>
          <a:p>
            <a:pPr marL="0" indent="0">
              <a:buNone/>
            </a:pPr>
            <a:endParaRPr lang="en-CA" dirty="0"/>
          </a:p>
        </p:txBody>
      </p:sp>
      <p:pic>
        <p:nvPicPr>
          <p:cNvPr id="7" name="Picture 6"/>
          <p:cNvPicPr/>
          <p:nvPr/>
        </p:nvPicPr>
        <p:blipFill>
          <a:blip r:embed="rId4" cstate="print">
            <a:extLst>
              <a:ext uri="{28A0092B-C50C-407E-A947-70E740481C1C}">
                <a14:useLocalDpi xmlns:a14="http://schemas.microsoft.com/office/drawing/2010/main" val="0"/>
              </a:ext>
            </a:extLst>
          </a:blip>
          <a:stretch>
            <a:fillRect/>
          </a:stretch>
        </p:blipFill>
        <p:spPr>
          <a:xfrm>
            <a:off x="1892163" y="692696"/>
            <a:ext cx="5653136" cy="5768121"/>
          </a:xfrm>
          <a:prstGeom prst="rect">
            <a:avLst/>
          </a:prstGeom>
        </p:spPr>
      </p:pic>
    </p:spTree>
    <p:extLst>
      <p:ext uri="{BB962C8B-B14F-4D97-AF65-F5344CB8AC3E}">
        <p14:creationId xmlns:p14="http://schemas.microsoft.com/office/powerpoint/2010/main" val="289815016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315416"/>
            <a:ext cx="9144000" cy="7173416"/>
          </a:xfrm>
          <a:prstGeom prst="rect">
            <a:avLst/>
          </a:prstGeom>
          <a:blipFill dpi="0" rotWithShape="1">
            <a:blip r:embed="rId3">
              <a:alphaModFix amt="39000"/>
              <a:extLst>
                <a:ext uri="{BEBA8EAE-BF5A-486C-A8C5-ECC9F3942E4B}">
                  <a14:imgProps xmlns:a14="http://schemas.microsoft.com/office/drawing/2010/main">
                    <a14:imgLayer r:embed="rId4">
                      <a14:imgEffect>
                        <a14:sharpenSoften amount="10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467544" y="4158208"/>
            <a:ext cx="8229600" cy="1143000"/>
          </a:xfrm>
        </p:spPr>
        <p:txBody>
          <a:bodyPr>
            <a:normAutofit/>
          </a:bodyPr>
          <a:lstStyle/>
          <a:p>
            <a:r>
              <a:rPr lang="en-CA" dirty="0" smtClean="0">
                <a:solidFill>
                  <a:srgbClr val="8C1602"/>
                </a:solidFill>
              </a:rPr>
              <a:t>Thank You</a:t>
            </a:r>
            <a:endParaRPr lang="en-CA" dirty="0"/>
          </a:p>
        </p:txBody>
      </p:sp>
      <p:sp>
        <p:nvSpPr>
          <p:cNvPr id="3" name="Content Placeholder 2"/>
          <p:cNvSpPr>
            <a:spLocks noGrp="1"/>
          </p:cNvSpPr>
          <p:nvPr>
            <p:ph idx="1"/>
          </p:nvPr>
        </p:nvSpPr>
        <p:spPr>
          <a:xfrm>
            <a:off x="984745" y="1484784"/>
            <a:ext cx="7557081" cy="5301208"/>
          </a:xfrm>
          <a:solidFill>
            <a:schemeClr val="bg1">
              <a:alpha val="44000"/>
            </a:schemeClr>
          </a:solidFill>
        </p:spPr>
        <p:txBody>
          <a:bodyPr>
            <a:normAutofit/>
          </a:bodyPr>
          <a:lstStyle/>
          <a:p>
            <a:pPr marL="0" indent="0" algn="ctr">
              <a:buNone/>
            </a:pPr>
            <a:endParaRPr lang="en-CA" sz="3000" dirty="0" smtClean="0"/>
          </a:p>
          <a:p>
            <a:pPr marL="0" indent="0" algn="ctr">
              <a:buNone/>
            </a:pPr>
            <a:endParaRPr lang="en-CA" sz="3000" dirty="0"/>
          </a:p>
        </p:txBody>
      </p:sp>
      <p:pic>
        <p:nvPicPr>
          <p:cNvPr id="6" name="Picture 5"/>
          <p:cNvPicPr>
            <a:picLocks noChangeAspect="1"/>
          </p:cNvPicPr>
          <p:nvPr/>
        </p:nvPicPr>
        <p:blipFill>
          <a:blip r:embed="rId5">
            <a:extLst>
              <a:ext uri="{BEBA8EAE-BF5A-486C-A8C5-ECC9F3942E4B}">
                <a14:imgProps xmlns:a14="http://schemas.microsoft.com/office/drawing/2010/main">
                  <a14:imgLayer r:embed="rId6">
                    <a14:imgEffect>
                      <a14:backgroundRemoval t="0" b="97475" l="0" r="100000"/>
                    </a14:imgEffect>
                  </a14:imgLayer>
                </a14:imgProps>
              </a:ext>
              <a:ext uri="{28A0092B-C50C-407E-A947-70E740481C1C}">
                <a14:useLocalDpi xmlns:a14="http://schemas.microsoft.com/office/drawing/2010/main" val="0"/>
              </a:ext>
            </a:extLst>
          </a:blip>
          <a:stretch>
            <a:fillRect/>
          </a:stretch>
        </p:blipFill>
        <p:spPr>
          <a:xfrm>
            <a:off x="467544" y="5661248"/>
            <a:ext cx="1092485" cy="1081560"/>
          </a:xfrm>
          <a:prstGeom prst="rect">
            <a:avLst/>
          </a:prstGeom>
        </p:spPr>
      </p:pic>
      <p:pic>
        <p:nvPicPr>
          <p:cNvPr id="7" name="Picture 4" descr="http://vicedu.ca/wp-content/uploads/2015/04/bc-logo.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08304" y="5301208"/>
            <a:ext cx="1676733" cy="1588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392653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4584" y="-2027889"/>
            <a:ext cx="11089232" cy="8893479"/>
          </a:xfrm>
          <a:prstGeom prst="rect">
            <a:avLst/>
          </a:prstGeom>
        </p:spPr>
      </p:pic>
      <p:sp>
        <p:nvSpPr>
          <p:cNvPr id="2" name="Title 1"/>
          <p:cNvSpPr>
            <a:spLocks noGrp="1"/>
          </p:cNvSpPr>
          <p:nvPr>
            <p:ph type="title"/>
          </p:nvPr>
        </p:nvSpPr>
        <p:spPr>
          <a:xfrm>
            <a:off x="-518761" y="692696"/>
            <a:ext cx="10325538" cy="1293028"/>
          </a:xfrm>
        </p:spPr>
        <p:txBody>
          <a:bodyPr>
            <a:noAutofit/>
          </a:bodyPr>
          <a:lstStyle/>
          <a:p>
            <a:pPr algn="l"/>
            <a:endParaRPr lang="en-CA" b="1" dirty="0"/>
          </a:p>
        </p:txBody>
      </p:sp>
    </p:spTree>
    <p:extLst>
      <p:ext uri="{BB962C8B-B14F-4D97-AF65-F5344CB8AC3E}">
        <p14:creationId xmlns:p14="http://schemas.microsoft.com/office/powerpoint/2010/main" val="24294832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17267</TotalTime>
  <Words>3012</Words>
  <Application>Microsoft Office PowerPoint</Application>
  <PresentationFormat>On-screen Show (4:3)</PresentationFormat>
  <Paragraphs>304</Paragraphs>
  <Slides>55</Slides>
  <Notes>50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Aboriginal Worldviews and Perspectives in the Classroom</vt:lpstr>
      <vt:lpstr>Acknowledgement of Territory</vt:lpstr>
      <vt:lpstr>Overview</vt:lpstr>
      <vt:lpstr>Resource Guide</vt:lpstr>
      <vt:lpstr>PowerPoint Presentation</vt:lpstr>
      <vt:lpstr>PowerPoint Presentation</vt:lpstr>
      <vt:lpstr>PowerPoint Presentation</vt:lpstr>
      <vt:lpstr>PowerPoint Presentation</vt:lpstr>
      <vt:lpstr>Voices from around the Province</vt:lpstr>
      <vt:lpstr>Opening Remarks</vt:lpstr>
      <vt:lpstr>Process</vt:lpstr>
      <vt:lpstr>Tsaxis Vancouver Island North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Participation</vt:lpstr>
      <vt:lpstr>Working Sessions</vt:lpstr>
      <vt:lpstr>PowerPoint Presentation</vt:lpstr>
      <vt:lpstr>Gathering Information</vt:lpstr>
      <vt:lpstr>PowerPoint Presentation</vt:lpstr>
      <vt:lpstr>  Aboriginal education is for everyone.        Collective role, not the role of one person.   </vt:lpstr>
      <vt:lpstr>Working Session 1 - A Focus on Aboriginal Perspectives and Worldviews</vt:lpstr>
      <vt:lpstr>Working Session 2 - Content and the Classroom</vt:lpstr>
      <vt:lpstr>Working Session 3 - Evidence of Success</vt:lpstr>
      <vt:lpstr>Characteristics of Worldview</vt:lpstr>
      <vt:lpstr>Themes</vt:lpstr>
      <vt:lpstr>Themes</vt:lpstr>
      <vt:lpstr>Themes</vt:lpstr>
      <vt:lpstr>Engagement with Land, Nature and the Outdoors Kwak’wala Language Learning Highlight</vt:lpstr>
      <vt:lpstr>PowerPoint Presentation</vt:lpstr>
      <vt:lpstr>Local Focus</vt:lpstr>
      <vt:lpstr>Language &amp; Culture</vt:lpstr>
      <vt:lpstr>PowerPoint Presentation</vt:lpstr>
      <vt:lpstr>Emphasis on Identity</vt:lpstr>
      <vt:lpstr>The Role of the Teacher</vt:lpstr>
      <vt:lpstr>The Role of the Teacher</vt:lpstr>
      <vt:lpstr>Teacher Preparation</vt:lpstr>
      <vt:lpstr>Teacher Preparation</vt:lpstr>
      <vt:lpstr>Leadership and Staffing</vt:lpstr>
      <vt:lpstr>Leadership and Staffing</vt:lpstr>
      <vt:lpstr>Indicators of Success</vt:lpstr>
      <vt:lpstr>Indicators of Success</vt:lpstr>
      <vt:lpstr>Indicators of Success</vt:lpstr>
      <vt:lpstr>Working sessions</vt:lpstr>
      <vt:lpstr>Co-operative Reflection on Practice</vt:lpstr>
      <vt:lpstr>PowerPoint Presentation</vt:lpstr>
      <vt:lpstr>Resources</vt:lpstr>
      <vt:lpstr>Resources</vt:lpstr>
      <vt:lpstr>PowerPoint Presentation</vt:lpstr>
      <vt:lpstr>Thank You</vt:lpstr>
      <vt:lpstr>PowerPoint Presentation</vt:lpstr>
    </vt:vector>
  </TitlesOfParts>
  <Company>Province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Eagle, Elanna EDUC:EX</dc:creator>
  <cp:lastModifiedBy>Jennifer Lane</cp:lastModifiedBy>
  <cp:revision>226</cp:revision>
  <dcterms:created xsi:type="dcterms:W3CDTF">2015-09-02T17:14:37Z</dcterms:created>
  <dcterms:modified xsi:type="dcterms:W3CDTF">2017-08-14T17:05:35Z</dcterms:modified>
</cp:coreProperties>
</file>