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handoutMasterIdLst>
    <p:handoutMasterId r:id="rId40"/>
  </p:handoutMasterIdLst>
  <p:sldIdLst>
    <p:sldId id="256" r:id="rId2"/>
    <p:sldId id="273" r:id="rId3"/>
    <p:sldId id="318" r:id="rId4"/>
    <p:sldId id="314" r:id="rId5"/>
    <p:sldId id="315" r:id="rId6"/>
    <p:sldId id="316" r:id="rId7"/>
    <p:sldId id="317" r:id="rId8"/>
    <p:sldId id="323" r:id="rId9"/>
    <p:sldId id="274" r:id="rId10"/>
    <p:sldId id="275" r:id="rId11"/>
    <p:sldId id="259" r:id="rId12"/>
    <p:sldId id="258" r:id="rId13"/>
    <p:sldId id="278" r:id="rId14"/>
    <p:sldId id="284" r:id="rId15"/>
    <p:sldId id="279" r:id="rId16"/>
    <p:sldId id="321" r:id="rId17"/>
    <p:sldId id="312" r:id="rId18"/>
    <p:sldId id="271" r:id="rId19"/>
    <p:sldId id="285" r:id="rId20"/>
    <p:sldId id="286" r:id="rId21"/>
    <p:sldId id="292" r:id="rId22"/>
    <p:sldId id="290" r:id="rId23"/>
    <p:sldId id="291" r:id="rId24"/>
    <p:sldId id="293" r:id="rId25"/>
    <p:sldId id="287" r:id="rId26"/>
    <p:sldId id="288" r:id="rId27"/>
    <p:sldId id="319" r:id="rId28"/>
    <p:sldId id="270" r:id="rId29"/>
    <p:sldId id="294" r:id="rId30"/>
    <p:sldId id="295" r:id="rId31"/>
    <p:sldId id="313" r:id="rId32"/>
    <p:sldId id="297" r:id="rId33"/>
    <p:sldId id="298" r:id="rId34"/>
    <p:sldId id="301" r:id="rId35"/>
    <p:sldId id="310" r:id="rId36"/>
    <p:sldId id="311" r:id="rId37"/>
    <p:sldId id="322" r:id="rId38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ain Fish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1172" autoAdjust="0"/>
  </p:normalViewPr>
  <p:slideViewPr>
    <p:cSldViewPr snapToGrid="0" snapToObjects="1">
      <p:cViewPr>
        <p:scale>
          <a:sx n="74" d="100"/>
          <a:sy n="74" d="100"/>
        </p:scale>
        <p:origin x="-12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6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1-28T14:24:37.329" idx="1">
    <p:pos x="6000" y="0"/>
    <p:text>Hi all. It's not so easy to put video into google slides - for me anyway -so I made a ppt slide of our beloved Jeevan. whhch I can add later when wea re done editing. Hope this makes sense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smtClean="0"/>
              <a:t>Core Competencies Presentation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2F7158-5C0F-43E9-A39B-7DFB4D4EC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0238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Core Competencies Presentation</a:t>
            </a:r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4402498"/>
      </p:ext>
    </p:extLst>
  </p:cSld>
  <p:clrMap bg1="lt1" tx1="dk1" bg2="dk2" tx2="lt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endParaRPr dirty="0"/>
          </a:p>
        </p:txBody>
      </p:sp>
      <p:sp>
        <p:nvSpPr>
          <p:cNvPr id="220" name="Shape 220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Conference Board of Canada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9237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endParaRPr dirty="0"/>
          </a:p>
        </p:txBody>
      </p:sp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9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9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Header Placeholder 1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27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40" cy="464820"/>
          </a:xfrm>
          <a:prstGeom prst="rect">
            <a:avLst/>
          </a:prstGeom>
        </p:spPr>
        <p:txBody>
          <a:bodyPr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11</a:t>
            </a:fld>
            <a:endParaRPr lang="en-US"/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4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lang="en-US" dirty="0"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Header Placeholder 1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/>
              <a:t>2. Incorporating Core Competencies into teaching</a:t>
            </a:r>
          </a:p>
          <a:p>
            <a:pPr>
              <a:buSzPct val="25000"/>
            </a:pPr>
            <a:r>
              <a:rPr lang="en-US" dirty="0"/>
              <a:t>(Pat </a:t>
            </a:r>
            <a:r>
              <a:rPr lang="en-US" dirty="0" err="1"/>
              <a:t>Horstead</a:t>
            </a:r>
            <a:r>
              <a:rPr lang="en-US" dirty="0"/>
              <a:t> note: These stems are from the curricular competencies – these examples were taken from Grade 9 – math, science, ELA, SS. Note how these connect to the core – if curricular are where we see evidence of learning (the doing), how will </a:t>
            </a:r>
            <a:r>
              <a:rPr lang="en-US" dirty="0" err="1"/>
              <a:t>asessment</a:t>
            </a:r>
            <a:r>
              <a:rPr lang="en-US" dirty="0"/>
              <a:t> be impacted? Hard to assess with a “test” – some will have to be observed, student interviewed and asked questions and sometimes a  product/performance assessed.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12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 marL="174708" indent="-174708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Use the language – “thinking like a scientist”, communicating in math, working collaboratively”, caring for  your community”</a:t>
            </a:r>
          </a:p>
          <a:p>
            <a:pPr marL="174708" indent="-174708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Build reflective language with kids – increase the opportunities for self assessment and peer assessment</a:t>
            </a:r>
          </a:p>
          <a:p>
            <a:pPr marL="174708" indent="-174708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Get familiar with the aspects of the core competencies and the profiles </a:t>
            </a:r>
          </a:p>
        </p:txBody>
      </p:sp>
      <p:sp>
        <p:nvSpPr>
          <p:cNvPr id="308" name="Shape 308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1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/>
              <a:t>2. How to incorporate into teaching</a:t>
            </a:r>
          </a:p>
          <a:p>
            <a:pPr>
              <a:buSzPct val="25000"/>
            </a:pPr>
            <a:r>
              <a:rPr lang="en-US" dirty="0"/>
              <a:t>(Pat </a:t>
            </a:r>
            <a:r>
              <a:rPr lang="en-US" dirty="0" err="1"/>
              <a:t>Horstead</a:t>
            </a:r>
            <a:r>
              <a:rPr lang="en-US" dirty="0"/>
              <a:t> note: Identify as you are planning and using the curricular competencies the connection to the core competencies. Think about how the core competencies take expression in the different disciplines – what does communication look like in math, communication in language arts, thinking in science </a:t>
            </a:r>
            <a:r>
              <a:rPr lang="en-US" dirty="0" err="1"/>
              <a:t>vs</a:t>
            </a:r>
            <a:r>
              <a:rPr lang="en-US" dirty="0"/>
              <a:t> social studies.  How do the curricular competencies capture this? Are there some core competencies that you might see outside of the curriculum; such as in the classroom interactions, playground, contributions to the school and class community</a:t>
            </a:r>
            <a:r>
              <a:rPr lang="en-US" dirty="0" smtClean="0"/>
              <a:t>, playground</a:t>
            </a:r>
            <a:r>
              <a:rPr lang="en-US" dirty="0"/>
              <a:t>, ways students are contributing to the school and class community?)</a:t>
            </a:r>
          </a:p>
        </p:txBody>
      </p:sp>
      <p:sp>
        <p:nvSpPr>
          <p:cNvPr id="270" name="Shape 270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97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How to incorporate into teaching: Grade ¾ class at West Heights measuring the distance their team-created toboggan travels…Courage bear is taking a tumble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05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40" cy="464820"/>
          </a:xfrm>
          <a:prstGeom prst="rect">
            <a:avLst/>
          </a:prstGeom>
        </p:spPr>
        <p:txBody>
          <a:bodyPr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18</a:t>
            </a:fld>
            <a:endParaRPr lang="en-US"/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7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endParaRPr lang="en-US" dirty="0"/>
          </a:p>
        </p:txBody>
      </p:sp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19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9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 smtClean="0"/>
              <a:t>(</a:t>
            </a:r>
            <a:r>
              <a:rPr lang="en-US" dirty="0"/>
              <a:t>Pat </a:t>
            </a:r>
            <a:r>
              <a:rPr lang="en-US" dirty="0" err="1"/>
              <a:t>Horstead</a:t>
            </a:r>
            <a:r>
              <a:rPr lang="en-US" dirty="0"/>
              <a:t> note: Competencies not </a:t>
            </a:r>
            <a:r>
              <a:rPr lang="en-US" dirty="0" err="1"/>
              <a:t>incompetencies</a:t>
            </a:r>
            <a:r>
              <a:rPr lang="en-US" dirty="0"/>
              <a:t>)</a:t>
            </a:r>
          </a:p>
        </p:txBody>
      </p:sp>
      <p:sp>
        <p:nvSpPr>
          <p:cNvPr id="323" name="Shape 323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20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76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Clr>
                <a:schemeClr val="dk1"/>
              </a:buClr>
              <a:buSzPct val="100000"/>
            </a:pPr>
            <a:r>
              <a:rPr lang="en-US" dirty="0"/>
              <a:t>3. How do I prepare students to self assess?</a:t>
            </a:r>
          </a:p>
          <a:p>
            <a:pPr>
              <a:buClr>
                <a:schemeClr val="dk1"/>
              </a:buClr>
              <a:buSzPct val="100000"/>
            </a:pPr>
            <a:r>
              <a:rPr lang="en-US" dirty="0"/>
              <a:t>Pat </a:t>
            </a:r>
            <a:r>
              <a:rPr lang="en-US" dirty="0" err="1"/>
              <a:t>Horstead</a:t>
            </a:r>
            <a:r>
              <a:rPr lang="en-US" dirty="0"/>
              <a:t> notes:</a:t>
            </a:r>
          </a:p>
          <a:p>
            <a:pPr>
              <a:buClr>
                <a:schemeClr val="dk1"/>
              </a:buClr>
              <a:buSzPct val="100000"/>
            </a:pPr>
            <a:r>
              <a:rPr lang="en-US" dirty="0"/>
              <a:t>-Core Competencies are foundational in this curriculum – give us our overall purpose of schooling, align with the Educated Citizen and are agreed upon skills that the world of work, business etc. suggests are needed for success</a:t>
            </a:r>
            <a:endParaRPr dirty="0"/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(thinking like a scientist, historian, communicating like an author a mathematician)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what makes a good thinker, the difference between critical and creative thinking, aspects of good communication, what it means to have a positive personal identity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Can they describe their personal development of the core competencies</a:t>
            </a:r>
            <a:r>
              <a:rPr lang="en-US" dirty="0" smtClean="0"/>
              <a:t>?</a:t>
            </a:r>
            <a:endParaRPr dirty="0"/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Core competencies are embedded in the curricular competencies, however, we do also need to pay attention to them and ensure that they come alive in our classrooms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Start by noticing them, naming them and nurturing them 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 smtClean="0"/>
              <a:t>There </a:t>
            </a:r>
            <a:r>
              <a:rPr lang="en-US" dirty="0"/>
              <a:t>is a uniqueness about their expression in different disciplines – use the language, talk about how historians think, authors communicate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Make them explicit with kids, talk about the aspects, go into the profiles</a:t>
            </a:r>
          </a:p>
          <a:p>
            <a:pPr marL="174708" indent="-174708">
              <a:buClr>
                <a:schemeClr val="dk1"/>
              </a:buClr>
              <a:buSzPct val="100000"/>
              <a:buFont typeface="Calibri"/>
              <a:buChar char="-"/>
            </a:pPr>
            <a:r>
              <a:rPr lang="en-US" dirty="0"/>
              <a:t>Incorporate the core competencies in your self-assessment work with kids</a:t>
            </a:r>
          </a:p>
        </p:txBody>
      </p:sp>
      <p:sp>
        <p:nvSpPr>
          <p:cNvPr id="373" name="Shape 373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2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/>
              <a:t>4. How will I document it?</a:t>
            </a:r>
          </a:p>
          <a:p>
            <a:pPr>
              <a:buSzPct val="25000"/>
            </a:pPr>
            <a:endParaRPr lang="en-US" dirty="0"/>
          </a:p>
          <a:p>
            <a:pPr>
              <a:buSzPct val="25000"/>
            </a:pPr>
            <a:r>
              <a:rPr lang="en-US" dirty="0"/>
              <a:t>(Pat </a:t>
            </a:r>
            <a:r>
              <a:rPr lang="en-US" dirty="0" err="1"/>
              <a:t>Horstead</a:t>
            </a:r>
            <a:r>
              <a:rPr lang="en-US" dirty="0"/>
              <a:t> note: Ways to document the self assessment reporting requirement – does not have to be just one template)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42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/>
              <a:t>4. How do I document it?</a:t>
            </a:r>
          </a:p>
          <a:p>
            <a:pPr>
              <a:buSzPct val="25000"/>
            </a:pPr>
            <a:r>
              <a:rPr lang="en-US" dirty="0"/>
              <a:t>(Pat </a:t>
            </a:r>
            <a:r>
              <a:rPr lang="en-US" dirty="0" err="1"/>
              <a:t>Horstead</a:t>
            </a:r>
            <a:r>
              <a:rPr lang="en-US" dirty="0"/>
              <a:t> note: Ways to document the self assessment reporting requirement – does not have to be just one template)</a:t>
            </a:r>
          </a:p>
        </p:txBody>
      </p:sp>
      <p:sp>
        <p:nvSpPr>
          <p:cNvPr id="364" name="Shape 364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60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>
              <a:buSzPct val="25000"/>
            </a:pPr>
            <a:r>
              <a:rPr lang="en-US" dirty="0"/>
              <a:t>5. What will the final self-assessment look like?</a:t>
            </a:r>
          </a:p>
          <a:p>
            <a:pPr marL="174708" indent="-174708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Consider a thoughtful process at the end of the year – include as part of a portfolio review, summary of a teacher/parent conference, a video of a student describing themselves as a learner</a:t>
            </a:r>
          </a:p>
          <a:p>
            <a:pPr marL="174708" indent="-174708"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The “form” will fall out of the process – what makes sense?  What will capture the process for kids?  Districts can develop their own templates, forms and formats</a:t>
            </a:r>
          </a:p>
        </p:txBody>
      </p:sp>
      <p:sp>
        <p:nvSpPr>
          <p:cNvPr id="383" name="Shape 383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24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61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  <p:sp>
        <p:nvSpPr>
          <p:cNvPr id="331" name="Shape 33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Header Placeholder 1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40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Header Placeholder 1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1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40" cy="464820"/>
          </a:xfrm>
          <a:prstGeom prst="rect">
            <a:avLst/>
          </a:prstGeom>
        </p:spPr>
        <p:txBody>
          <a:bodyPr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US"/>
              <a:pPr>
                <a:buClr>
                  <a:srgbClr val="000000"/>
                </a:buClr>
                <a:buSzPct val="25000"/>
              </a:pPr>
              <a:t>28</a:t>
            </a:fld>
            <a:endParaRPr lang="en-US"/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53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  <p:sp>
        <p:nvSpPr>
          <p:cNvPr id="388" name="Shape 38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Header Placeholder 1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35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6" name="Shape 39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 marL="0" indent="0">
              <a:buClr>
                <a:schemeClr val="dk1"/>
              </a:buClr>
              <a:buSzPct val="100000"/>
              <a:buFont typeface="Calibri"/>
              <a:buNone/>
            </a:pPr>
            <a:endParaRPr lang="en-US" dirty="0"/>
          </a:p>
        </p:txBody>
      </p:sp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30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73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t" anchorCtr="0">
            <a:noAutofit/>
          </a:bodyPr>
          <a:lstStyle/>
          <a:p>
            <a:pPr marL="0" indent="0">
              <a:buSzPct val="25000"/>
              <a:buNone/>
            </a:pPr>
            <a:endParaRPr lang="en-US" dirty="0"/>
          </a:p>
        </p:txBody>
      </p:sp>
      <p:sp>
        <p:nvSpPr>
          <p:cNvPr id="242" name="Shape 242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37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idx="13"/>
          </p:nvPr>
        </p:nvSpPr>
        <p:spPr/>
        <p:txBody>
          <a:bodyPr/>
          <a:lstStyle/>
          <a:p>
            <a:r>
              <a:rPr lang="en-US" smtClean="0"/>
              <a:t>Core Competencies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AD8E-4DA2-924F-87C5-99BA1CF43308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EB21-FF0B-B542-B373-85C3C71A6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2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22084976" y="1538950"/>
            <a:ext cx="824807" cy="4621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0" tIns="182675" rIns="0" bIns="182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Shape 16" descr="FOOTER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6209607"/>
            <a:ext cx="9144000" cy="64839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uP4ndQ5ckoY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curriculum.gov.bc.ca/competencies/ppci/illustration/3435" TargetMode="External"/><Relationship Id="rId13" Type="http://schemas.openxmlformats.org/officeDocument/2006/relationships/hyperlink" Target="https://curriculum.gov.bc.ca/competencies/personal-awareness-responsibility/illustration/18727" TargetMode="External"/><Relationship Id="rId18" Type="http://schemas.openxmlformats.org/officeDocument/2006/relationships/hyperlink" Target="https://curriculum.gov.bc.ca/competencies/communication/illustration/3829" TargetMode="External"/><Relationship Id="rId26" Type="http://schemas.openxmlformats.org/officeDocument/2006/relationships/hyperlink" Target="https://curriculum.gov.bc.ca/competencies/personal-awareness-responsibility/illustration/18715" TargetMode="External"/><Relationship Id="rId3" Type="http://schemas.openxmlformats.org/officeDocument/2006/relationships/hyperlink" Target="https://curriculum.gov.bc.ca/competencies/communication/illustration/2952" TargetMode="External"/><Relationship Id="rId21" Type="http://schemas.openxmlformats.org/officeDocument/2006/relationships/hyperlink" Target="https://curriculum.gov.bc.ca/competencies/critical_thinking/illustration/3871" TargetMode="External"/><Relationship Id="rId7" Type="http://schemas.openxmlformats.org/officeDocument/2006/relationships/hyperlink" Target="https://curriculum.gov.bc.ca/competencies/critical_thinking/illustration/3870" TargetMode="External"/><Relationship Id="rId12" Type="http://schemas.openxmlformats.org/officeDocument/2006/relationships/hyperlink" Target="https://curriculum.gov.bc.ca/competencies/personal-awareness-responsibility/illustration/18721" TargetMode="External"/><Relationship Id="rId17" Type="http://schemas.openxmlformats.org/officeDocument/2006/relationships/hyperlink" Target="https://curriculum.gov.bc.ca/competencies/communication/illustration/3828" TargetMode="External"/><Relationship Id="rId25" Type="http://schemas.openxmlformats.org/officeDocument/2006/relationships/hyperlink" Target="https://curriculum.gov.bc.ca/competencies/personal-awareness-responsibility/illustration/18718" TargetMode="External"/><Relationship Id="rId2" Type="http://schemas.openxmlformats.org/officeDocument/2006/relationships/hyperlink" Target="https://curriculum.gov.bc.ca/competencies/communication/illustration/2949" TargetMode="External"/><Relationship Id="rId16" Type="http://schemas.openxmlformats.org/officeDocument/2006/relationships/hyperlink" Target="https://curriculum.gov.bc.ca/competencies/communication/illustration/2954" TargetMode="External"/><Relationship Id="rId20" Type="http://schemas.openxmlformats.org/officeDocument/2006/relationships/hyperlink" Target="https://curriculum.gov.bc.ca/competencies/creative_thinking/illustration/3851" TargetMode="External"/><Relationship Id="rId29" Type="http://schemas.openxmlformats.org/officeDocument/2006/relationships/hyperlink" Target="https://curriculum.gov.bc.ca/competencies/social-responsibility/illustration/1873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urriculum.gov.bc.ca/competencies/critical_thinking/illustration/3866" TargetMode="External"/><Relationship Id="rId11" Type="http://schemas.openxmlformats.org/officeDocument/2006/relationships/hyperlink" Target="https://curriculum.gov.bc.ca/competencies/personal-awareness-responsibility/illustration/18722" TargetMode="External"/><Relationship Id="rId24" Type="http://schemas.openxmlformats.org/officeDocument/2006/relationships/hyperlink" Target="https://curriculum.gov.bc.ca/competencies/ppci/illustration/3433" TargetMode="External"/><Relationship Id="rId5" Type="http://schemas.openxmlformats.org/officeDocument/2006/relationships/hyperlink" Target="https://curriculum.gov.bc.ca/competencies/creative_thinking/illustration/3449" TargetMode="External"/><Relationship Id="rId15" Type="http://schemas.openxmlformats.org/officeDocument/2006/relationships/hyperlink" Target="https://curriculum.gov.bc.ca/competencies/social-responsibility/illustration/18731" TargetMode="External"/><Relationship Id="rId23" Type="http://schemas.openxmlformats.org/officeDocument/2006/relationships/hyperlink" Target="https://curriculum.gov.bc.ca/competencies/ppci/illustration/3439" TargetMode="External"/><Relationship Id="rId28" Type="http://schemas.openxmlformats.org/officeDocument/2006/relationships/hyperlink" Target="https://curriculum.gov.bc.ca/competencies/social-responsibility/illustration/18736" TargetMode="External"/><Relationship Id="rId10" Type="http://schemas.openxmlformats.org/officeDocument/2006/relationships/hyperlink" Target="https://curriculum.gov.bc.ca/competencies/ppci/illustration/3437" TargetMode="External"/><Relationship Id="rId19" Type="http://schemas.openxmlformats.org/officeDocument/2006/relationships/hyperlink" Target="https://curriculum.gov.bc.ca/competencies/creative_thinking/illustration/3843" TargetMode="External"/><Relationship Id="rId4" Type="http://schemas.openxmlformats.org/officeDocument/2006/relationships/hyperlink" Target="https://curriculum.gov.bc.ca/competencies/creative_thinking/illustration/3842" TargetMode="External"/><Relationship Id="rId9" Type="http://schemas.openxmlformats.org/officeDocument/2006/relationships/hyperlink" Target="https://curriculum.gov.bc.ca/competencies/ppci/illustration/3436" TargetMode="External"/><Relationship Id="rId14" Type="http://schemas.openxmlformats.org/officeDocument/2006/relationships/hyperlink" Target="https://curriculum.gov.bc.ca/competencies/social-responsibility/illustration/18735" TargetMode="External"/><Relationship Id="rId22" Type="http://schemas.openxmlformats.org/officeDocument/2006/relationships/hyperlink" Target="https://curriculum.gov.bc.ca/competencies/critical_thinking/illustration/3878" TargetMode="External"/><Relationship Id="rId27" Type="http://schemas.openxmlformats.org/officeDocument/2006/relationships/hyperlink" Target="https://curriculum.gov.bc.ca/competencies/personal-awareness-responsibility/illustration/18714" TargetMode="External"/><Relationship Id="rId30" Type="http://schemas.openxmlformats.org/officeDocument/2006/relationships/hyperlink" Target="https://curriculum.gov.bc.ca/competencies/social-responsibility/illustration/18732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0" y="-27383"/>
            <a:ext cx="9144000" cy="68853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Shape 93" descr="TitleBann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7383"/>
            <a:ext cx="9144000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3635896" y="1772816"/>
            <a:ext cx="5256583" cy="23762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Open Sans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Self Assessment of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Open Sans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Core Competencies</a:t>
            </a:r>
            <a:r>
              <a:rPr lang="en-US" sz="3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n-US" sz="3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lang="en-US" sz="32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3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5" name="Shape 95"/>
          <p:cNvCxnSpPr/>
          <p:nvPr/>
        </p:nvCxnSpPr>
        <p:spPr>
          <a:xfrm>
            <a:off x="4572000" y="2708919"/>
            <a:ext cx="3852427" cy="0"/>
          </a:xfrm>
          <a:prstGeom prst="straightConnector1">
            <a:avLst/>
          </a:prstGeom>
          <a:noFill/>
          <a:ln w="25400" cap="flat" cmpd="sng">
            <a:solidFill>
              <a:srgbClr val="8CB3E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6" name="Shape 96" descr="BC_EDUC_H_CMYK_sanBPOE_po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7864" y="5253346"/>
            <a:ext cx="2664295" cy="134400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0" y="4509119"/>
            <a:ext cx="9144000" cy="8392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1600" b="0" i="0" u="none" strike="noStrike" cap="none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Curriculum and Assessment Network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endParaRPr lang="en-US" dirty="0" smtClean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000" b="1" dirty="0" smtClean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MPSD Adapted presentation 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buSzPct val="25000"/>
              <a:buNone/>
            </a:pPr>
            <a:r>
              <a:rPr lang="en-US" sz="2000" b="1" i="0" u="none" strike="noStrike" cap="none" dirty="0" smtClean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January 2017</a:t>
            </a:r>
            <a:endParaRPr lang="en-US" sz="2000" b="1" i="0" u="none" strike="noStrike" cap="none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H:\Pictures\CurricSupport\IMG_09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1" y="758372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457200" y="116631"/>
            <a:ext cx="8147247" cy="1008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Self-Assessment of Core Competencies</a:t>
            </a:r>
          </a:p>
        </p:txBody>
      </p:sp>
      <p:pic>
        <p:nvPicPr>
          <p:cNvPr id="223" name="Shape 223" descr="C:\Users\phorstea\Pictures\core competencies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37443"/>
          <a:stretch/>
        </p:blipFill>
        <p:spPr>
          <a:xfrm>
            <a:off x="23503" y="1440105"/>
            <a:ext cx="4931764" cy="300656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 txBox="1"/>
          <p:nvPr/>
        </p:nvSpPr>
        <p:spPr>
          <a:xfrm>
            <a:off x="4841823" y="1440105"/>
            <a:ext cx="3987385" cy="47923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1. What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is the purpose and rationale?</a:t>
            </a:r>
          </a:p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endParaRPr lang="en-US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2. How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 I incorporate Core Competencies in teaching? </a:t>
            </a:r>
          </a:p>
          <a:p>
            <a:pPr marL="285750" marR="0" lvl="0" indent="-28575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3. How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 I prepare students to self assess</a:t>
            </a: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-US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endParaRPr lang="en-US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366092"/>
              </a:buClr>
              <a:buSzPct val="100000"/>
            </a:pP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4. How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will I document it</a:t>
            </a: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rtl="0">
              <a:spcBef>
                <a:spcPts val="0"/>
              </a:spcBef>
              <a:buClr>
                <a:srgbClr val="366092"/>
              </a:buClr>
              <a:buSzPct val="100000"/>
            </a:pPr>
            <a:r>
              <a:rPr lang="en-US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5. What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will the final self assessment look like?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Shape 226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24" y="5505279"/>
            <a:ext cx="2930458" cy="72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 txBox="1"/>
          <p:nvPr/>
        </p:nvSpPr>
        <p:spPr>
          <a:xfrm>
            <a:off x="4955267" y="893911"/>
            <a:ext cx="3760495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Today’s Session: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85888"/>
            <a:ext cx="670560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36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305"/>
            <a:ext cx="8877461" cy="525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9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09" y="519044"/>
            <a:ext cx="6671257" cy="559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9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64" y="566670"/>
            <a:ext cx="6902912" cy="468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9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0" y="674752"/>
            <a:ext cx="7938953" cy="4563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5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Planning Using BC’s Renewed Curriculum</a:t>
            </a:r>
            <a:br>
              <a:rPr lang="en-US" sz="3200" dirty="0" smtClean="0"/>
            </a:br>
            <a:r>
              <a:rPr lang="en-US" sz="3200" dirty="0" smtClean="0"/>
              <a:t>(Shelley Moore, Inclusion Presentation)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37" y="1417637"/>
            <a:ext cx="7312450" cy="477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294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457200" y="548679"/>
            <a:ext cx="8229600" cy="55774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lang="en-US" sz="32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64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 you think might be the rationale and purpose of the self assessment of core competencies as a part of the reporting process?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457200" y="548679"/>
            <a:ext cx="8229600" cy="55774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-"/>
            </a:pPr>
            <a:r>
              <a:rPr lang="en-US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Reflects 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 importance of the self assessment process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-"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Builds student ownership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-"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Opportunity for student voice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accent1"/>
              </a:buClr>
              <a:buSzPct val="100000"/>
              <a:buFont typeface="Arial"/>
              <a:buChar char="-"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Support the development of student reflective skills and their ability to set their own learning goals through a meaningful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8800400" cy="60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262743" y="551544"/>
            <a:ext cx="6836227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Activating Thinking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959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Activating Thinking</a:t>
            </a:r>
            <a:r>
              <a:rPr lang="en-US" sz="3959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93" y="1207347"/>
            <a:ext cx="8338750" cy="429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2"/>
          </p:nvPr>
        </p:nvSpPr>
        <p:spPr>
          <a:xfrm>
            <a:off x="232227" y="1941413"/>
            <a:ext cx="3512457" cy="284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285750">
              <a:spcBef>
                <a:spcPts val="0"/>
              </a:spcBef>
              <a:buClr>
                <a:srgbClr val="366092"/>
              </a:buClr>
              <a:buFont typeface="Arial"/>
              <a:buChar char="–"/>
            </a:pPr>
            <a:r>
              <a:rPr lang="en-US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Create</a:t>
            </a:r>
          </a:p>
          <a:p>
            <a:pPr indent="-285750">
              <a:spcBef>
                <a:spcPts val="0"/>
              </a:spcBef>
              <a:buClr>
                <a:srgbClr val="366092"/>
              </a:buClr>
              <a:buFont typeface="Arial"/>
              <a:buChar char="–"/>
            </a:pP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reasoning and </a:t>
            </a: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logic</a:t>
            </a:r>
          </a:p>
          <a:p>
            <a:pPr indent="-285750">
              <a:spcBef>
                <a:spcPts val="0"/>
              </a:spcBef>
              <a:buClr>
                <a:srgbClr val="366092"/>
              </a:buClr>
              <a:buFont typeface="Arial"/>
              <a:buChar char="–"/>
            </a:pP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Synthesize 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ideas</a:t>
            </a: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….</a:t>
            </a:r>
          </a:p>
          <a:p>
            <a:pPr indent="-285750">
              <a:spcBef>
                <a:spcPts val="0"/>
              </a:spcBef>
              <a:buClr>
                <a:srgbClr val="366092"/>
              </a:buClr>
              <a:buFont typeface="Arial"/>
              <a:buChar char="–"/>
            </a:pP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Compare 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and Contrast</a:t>
            </a: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….</a:t>
            </a:r>
          </a:p>
          <a:p>
            <a:pPr indent="-285750">
              <a:spcBef>
                <a:spcPts val="0"/>
              </a:spcBef>
              <a:buClr>
                <a:srgbClr val="366092"/>
              </a:buClr>
              <a:buFont typeface="Arial"/>
              <a:buChar char="–"/>
            </a:pP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Exchange 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ideas and viewpoints….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Shape 264"/>
          <p:cNvSpPr txBox="1">
            <a:spLocks noGrp="1"/>
          </p:cNvSpPr>
          <p:nvPr>
            <p:ph type="body" idx="4"/>
          </p:nvPr>
        </p:nvSpPr>
        <p:spPr>
          <a:xfrm>
            <a:off x="4932039" y="1916832"/>
            <a:ext cx="3733800" cy="443329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481"/>
              </a:spcBef>
              <a:spcAft>
                <a:spcPts val="0"/>
              </a:spcAft>
              <a:buClr>
                <a:srgbClr val="366092"/>
              </a:buClr>
              <a:buSzPct val="100208"/>
              <a:buFont typeface="Arial"/>
              <a:buChar char="–"/>
            </a:pPr>
            <a:r>
              <a:rPr lang="en-US" sz="2405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Formulate </a:t>
            </a:r>
            <a:r>
              <a:rPr lang="en-US" sz="2405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hypotheses</a:t>
            </a:r>
          </a:p>
          <a:p>
            <a:pPr marL="742950" marR="0" lvl="1" indent="-285750" algn="l" rtl="0">
              <a:spcBef>
                <a:spcPts val="481"/>
              </a:spcBef>
              <a:spcAft>
                <a:spcPts val="0"/>
              </a:spcAft>
              <a:buClr>
                <a:srgbClr val="366092"/>
              </a:buClr>
              <a:buSzPct val="100208"/>
              <a:buFont typeface="Arial"/>
              <a:buChar char="–"/>
            </a:pPr>
            <a:r>
              <a:rPr lang="en-US" sz="2405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Think critically, creatively, reflectively</a:t>
            </a:r>
          </a:p>
          <a:p>
            <a:pPr marL="742950" marR="0" lvl="1" indent="-285750" algn="l" rtl="0">
              <a:spcBef>
                <a:spcPts val="481"/>
              </a:spcBef>
              <a:spcAft>
                <a:spcPts val="0"/>
              </a:spcAft>
              <a:buClr>
                <a:srgbClr val="366092"/>
              </a:buClr>
              <a:buSzPct val="100208"/>
              <a:buFont typeface="Arial"/>
              <a:buChar char="–"/>
            </a:pPr>
            <a:r>
              <a:rPr lang="en-US" sz="2405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Apply </a:t>
            </a:r>
            <a:r>
              <a:rPr lang="en-US" sz="2405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multiple </a:t>
            </a:r>
            <a:r>
              <a:rPr lang="en-US" sz="2405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strategies</a:t>
            </a:r>
          </a:p>
          <a:p>
            <a:pPr lvl="1" indent="-285750">
              <a:spcBef>
                <a:spcPts val="481"/>
              </a:spcBef>
              <a:buClr>
                <a:srgbClr val="366092"/>
              </a:buClr>
              <a:buSzPct val="100208"/>
            </a:pPr>
            <a:r>
              <a:rPr lang="en-US" sz="2405" dirty="0">
                <a:solidFill>
                  <a:schemeClr val="tx1"/>
                </a:solidFill>
              </a:rPr>
              <a:t>Communicate and </a:t>
            </a:r>
            <a:r>
              <a:rPr lang="en-US" sz="2405" dirty="0" smtClean="0">
                <a:solidFill>
                  <a:schemeClr val="tx1"/>
                </a:solidFill>
              </a:rPr>
              <a:t>express</a:t>
            </a:r>
            <a:endParaRPr lang="en-US" sz="2405" b="0" i="0" u="none" strike="noStrike" cap="none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285750">
              <a:spcBef>
                <a:spcPts val="481"/>
              </a:spcBef>
              <a:buClr>
                <a:srgbClr val="366092"/>
              </a:buClr>
              <a:buSzPct val="100208"/>
            </a:pPr>
            <a:r>
              <a:rPr lang="en-US" sz="2405" dirty="0">
                <a:solidFill>
                  <a:schemeClr val="tx1"/>
                </a:solidFill>
              </a:rPr>
              <a:t>Contribute to care for self, others and </a:t>
            </a:r>
            <a:r>
              <a:rPr lang="en-US" sz="2405" dirty="0" smtClean="0">
                <a:solidFill>
                  <a:schemeClr val="tx1"/>
                </a:solidFill>
              </a:rPr>
              <a:t>community</a:t>
            </a:r>
            <a:endParaRPr lang="en-US" sz="2405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44"/>
              </a:spcBef>
              <a:buClr>
                <a:schemeClr val="dk1"/>
              </a:buClr>
              <a:buSzPct val="100909"/>
              <a:buFont typeface="Arial"/>
              <a:buNone/>
            </a:pPr>
            <a:endParaRPr sz="222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24" y="5505279"/>
            <a:ext cx="2930458" cy="7271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2228" y="1114290"/>
            <a:ext cx="3512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Curricular Competencies</a:t>
            </a:r>
            <a:endParaRPr lang="en-US" sz="20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3570514" y="387520"/>
            <a:ext cx="1918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Linked to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698607" y="1110980"/>
            <a:ext cx="286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Core Competencies</a:t>
            </a:r>
            <a:endParaRPr lang="en-US" sz="2000" u="sng" dirty="0"/>
          </a:p>
        </p:txBody>
      </p:sp>
      <p:pic>
        <p:nvPicPr>
          <p:cNvPr id="2050" name="Picture 2" descr="C:\Users\jennifer.lane\AppData\Local\Microsoft\Windows\Temporary Internet Files\Content.IE5\BWUUMF0T\bridge_clip_art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068" y="850931"/>
            <a:ext cx="2627539" cy="171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rved Down Arrow 6"/>
          <p:cNvSpPr/>
          <p:nvPr/>
        </p:nvSpPr>
        <p:spPr>
          <a:xfrm rot="16739158">
            <a:off x="2940759" y="586396"/>
            <a:ext cx="608076" cy="36576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Up Arrow 7"/>
          <p:cNvSpPr/>
          <p:nvPr/>
        </p:nvSpPr>
        <p:spPr>
          <a:xfrm rot="16671717">
            <a:off x="4827311" y="531665"/>
            <a:ext cx="598362" cy="47521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xfrm>
            <a:off x="457200" y="116631"/>
            <a:ext cx="8229600" cy="10801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i="0" u="none" strike="noStrike" cap="none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Making </a:t>
            </a:r>
            <a:r>
              <a:rPr lang="en-US" sz="36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Core Competencies Explicit</a:t>
            </a:r>
            <a:br>
              <a:rPr lang="en-US" sz="3600" b="1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600" b="1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467543" y="1529408"/>
            <a:ext cx="8363272" cy="53285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99615"/>
              <a:buFont typeface="Arial"/>
              <a:buChar char="•"/>
            </a:pPr>
            <a:r>
              <a:rPr lang="en-US" sz="259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Use the language of the core competencies in the classroom and help students become familiar with </a:t>
            </a:r>
            <a:r>
              <a:rPr lang="en-US" sz="259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them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99615"/>
              <a:buNone/>
            </a:pPr>
            <a:r>
              <a:rPr lang="en-US" sz="1295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does thinking look like?  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is good communication? 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do we contribute positively to the classroom environment? 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do you do when you want to generate lots of ideas? 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strategies do we use when we are frustrated or angry? </a:t>
            </a:r>
          </a:p>
          <a:p>
            <a:pPr marL="742950" marR="0" lvl="1" indent="-285750" algn="l" rtl="0"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100909"/>
              <a:buFont typeface="Arial"/>
              <a:buChar char="–"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do we collaborate effectively with others?  </a:t>
            </a:r>
          </a:p>
          <a:p>
            <a:pPr marL="457200" marR="0" lvl="1" indent="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48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18"/>
              </a:spcBef>
              <a:spcAft>
                <a:spcPts val="0"/>
              </a:spcAft>
              <a:buClr>
                <a:srgbClr val="366092"/>
              </a:buClr>
              <a:buSzPct val="99615"/>
              <a:buFont typeface="Arial"/>
              <a:buChar char="•"/>
            </a:pPr>
            <a:r>
              <a:rPr lang="en-US" sz="259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Notice them and name them and celebrate when </a:t>
            </a:r>
            <a:r>
              <a:rPr lang="en-US" sz="259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students demonstrate </a:t>
            </a:r>
            <a:r>
              <a:rPr lang="en-US" sz="259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them.</a:t>
            </a:r>
          </a:p>
          <a:p>
            <a:pPr marL="342900" marR="0" lvl="0" indent="-342900" algn="l" rtl="0">
              <a:spcBef>
                <a:spcPts val="592"/>
              </a:spcBef>
              <a:buClr>
                <a:schemeClr val="dk1"/>
              </a:buClr>
              <a:buSzPct val="98666"/>
              <a:buFont typeface="Arial"/>
              <a:buNone/>
            </a:pPr>
            <a:endParaRPr sz="296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Shape 313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5785653"/>
            <a:ext cx="2262260" cy="5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395536" y="188640"/>
            <a:ext cx="8229600" cy="9221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When Planning Learning Experiences</a:t>
            </a:r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395536" y="1222829"/>
            <a:ext cx="8229600" cy="492514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Identify the core competencies that are connected to the curricular competencies and intentionally plan with them 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Think about how the core competencies take expression in the different disciplines</a:t>
            </a:r>
          </a:p>
          <a:p>
            <a: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does communication look like in math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vs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language arts, thinking in science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vs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social studies…</a:t>
            </a:r>
          </a:p>
          <a:p>
            <a:pPr marL="914400" marR="0" lvl="2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Draw connections for students</a:t>
            </a:r>
          </a:p>
          <a:p>
            <a: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-goals of the learning experience and how it promotes and develops core competencies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Shape 275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342" y="5578684"/>
            <a:ext cx="2930458" cy="727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927082"/>
            <a:ext cx="7160654" cy="537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8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86" y="978794"/>
            <a:ext cx="8218153" cy="462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3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08" name="Shape 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80449" cy="5997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467543" y="798669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lang="en-US" sz="3200" b="0" i="0" u="none" strike="noStrike" cap="none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are some of the ways I can support students to be prepared for a meaningful self assessment process?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323528" y="188640"/>
            <a:ext cx="8568951" cy="1008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24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24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4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Self-Assess Throughout the School Year</a:t>
            </a:r>
            <a:r>
              <a:rPr lang="en-US" sz="441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1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441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395536" y="1412775"/>
            <a:ext cx="8500810" cy="51845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Encourage students to talk about their attributes, skills and proficiencies in relation to the core competencies.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Ask open-ended questions to prompt student reflection and gain the language in order to be meta cognitive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provide greater opportunities for students to self-assess core competencies throughout the school year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involve students throughout the year in self assessment opportunities … help them better understand who they are, and the ways they are unique. 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Shape 328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219" y="5512538"/>
            <a:ext cx="2262260" cy="5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title"/>
          </p:nvPr>
        </p:nvSpPr>
        <p:spPr>
          <a:xfrm>
            <a:off x="323528" y="25177"/>
            <a:ext cx="915535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Core Competencies</a:t>
            </a:r>
          </a:p>
        </p:txBody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514931" y="1363770"/>
            <a:ext cx="7848871" cy="4771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Notice them, name them and nurture them; and give  students opportunities to demonstrate them</a:t>
            </a:r>
            <a:r>
              <a:rPr lang="en-US" sz="24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None/>
            </a:pPr>
            <a:endParaRPr lang="en-US" sz="2400" b="0" i="0" u="none" strike="noStrike" cap="none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-342900">
              <a:spcBef>
                <a:spcPts val="0"/>
              </a:spcBef>
              <a:buClr>
                <a:srgbClr val="366092"/>
              </a:buClr>
            </a:pPr>
            <a:r>
              <a:rPr lang="en-US" sz="2400" dirty="0">
                <a:solidFill>
                  <a:schemeClr val="tx1"/>
                </a:solidFill>
              </a:rPr>
              <a:t>Together, focus on learning about them – be intentional, model, provide guided practice and support</a:t>
            </a:r>
          </a:p>
          <a:p>
            <a:pPr marL="0" lvl="0" indent="0">
              <a:spcBef>
                <a:spcPts val="0"/>
              </a:spcBef>
              <a:buSzPct val="25000"/>
              <a:buNone/>
            </a:pPr>
            <a:endParaRPr lang="en-US" sz="1000"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0"/>
              </a:spcBef>
              <a:buSzPct val="25000"/>
              <a:buNone/>
            </a:pPr>
            <a:endParaRPr lang="en-US" sz="1000" dirty="0">
              <a:solidFill>
                <a:schemeClr val="tx1"/>
              </a:solidFill>
            </a:endParaRPr>
          </a:p>
          <a:p>
            <a:pPr lvl="0" indent="-342900">
              <a:spcBef>
                <a:spcPts val="0"/>
              </a:spcBef>
              <a:buClr>
                <a:srgbClr val="366092"/>
              </a:buClr>
            </a:pPr>
            <a:r>
              <a:rPr lang="en-US" sz="2400" dirty="0">
                <a:solidFill>
                  <a:schemeClr val="tx1"/>
                </a:solidFill>
              </a:rPr>
              <a:t>Build student ownership and voice </a:t>
            </a:r>
          </a:p>
          <a:p>
            <a:pPr marL="457200" lvl="1" indent="0">
              <a:spcBef>
                <a:spcPts val="0"/>
              </a:spcBef>
              <a:buClr>
                <a:srgbClr val="366092"/>
              </a:buClr>
              <a:buSzPct val="25000"/>
              <a:buNone/>
            </a:pPr>
            <a:r>
              <a:rPr lang="en-US" sz="2400" dirty="0">
                <a:solidFill>
                  <a:schemeClr val="tx1"/>
                </a:solidFill>
              </a:rPr>
              <a:t>– support the development of metacognition</a:t>
            </a:r>
          </a:p>
          <a:p>
            <a:pPr marL="457200" lvl="1" indent="0">
              <a:spcBef>
                <a:spcPts val="0"/>
              </a:spcBef>
              <a:buClr>
                <a:srgbClr val="366092"/>
              </a:buClr>
              <a:buSzPct val="25000"/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lvl="0" indent="-342900">
              <a:spcBef>
                <a:spcPts val="0"/>
              </a:spcBef>
              <a:buClr>
                <a:srgbClr val="366092"/>
              </a:buClr>
            </a:pPr>
            <a:r>
              <a:rPr lang="en-US" sz="2400" dirty="0">
                <a:solidFill>
                  <a:schemeClr val="tx1"/>
                </a:solidFill>
              </a:rPr>
              <a:t>Use the language with students </a:t>
            </a:r>
          </a:p>
          <a:p>
            <a:pPr marL="457200" lvl="1" indent="0">
              <a:spcBef>
                <a:spcPts val="0"/>
              </a:spcBef>
              <a:buClr>
                <a:srgbClr val="366092"/>
              </a:buClr>
              <a:buSzPct val="25000"/>
              <a:buNone/>
            </a:pPr>
            <a:r>
              <a:rPr lang="en-US" sz="2400" dirty="0">
                <a:solidFill>
                  <a:schemeClr val="tx1"/>
                </a:solidFill>
              </a:rPr>
              <a:t>– help students develop language of reflection; encourage and incorporate self assessment in your classroom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endParaRPr lang="en-US" sz="2400" b="0" i="0" u="none" strike="noStrike" cap="none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endParaRPr lang="en-US"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9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3753321" y="801578"/>
            <a:ext cx="5241178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…in working with students:</a:t>
            </a:r>
          </a:p>
        </p:txBody>
      </p:sp>
      <p:pic>
        <p:nvPicPr>
          <p:cNvPr id="379" name="Shape 37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5793226"/>
            <a:ext cx="2262260" cy="5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title"/>
          </p:nvPr>
        </p:nvSpPr>
        <p:spPr>
          <a:xfrm>
            <a:off x="395536" y="260647"/>
            <a:ext cx="8219256" cy="850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Documenting the Self Assessment 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586752" y="1700808"/>
            <a:ext cx="8075240" cy="540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reflective summary provided by the </a:t>
            </a:r>
            <a:r>
              <a:rPr lang="en-US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student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endParaRPr lang="en-US" sz="2800" b="0" i="0" u="none" strike="noStrike" cap="none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>
              <a:spcBef>
                <a:spcPts val="0"/>
              </a:spcBef>
              <a:buClr>
                <a:srgbClr val="366092"/>
              </a:buClr>
            </a:pPr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summary of a conference with the student and parents based on development of the core </a:t>
            </a:r>
            <a:r>
              <a:rPr lang="en-US" sz="2800" dirty="0" smtClean="0">
                <a:solidFill>
                  <a:schemeClr val="tx1"/>
                </a:solidFill>
              </a:rPr>
              <a:t>competencies</a:t>
            </a:r>
          </a:p>
          <a:p>
            <a:pPr marL="0" indent="0">
              <a:spcBef>
                <a:spcPts val="0"/>
              </a:spcBef>
              <a:buClr>
                <a:srgbClr val="366092"/>
              </a:buClr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indent="-342900">
              <a:spcBef>
                <a:spcPts val="0"/>
              </a:spcBef>
              <a:buClr>
                <a:srgbClr val="366092"/>
              </a:buClr>
            </a:pPr>
            <a:endParaRPr lang="en-US" sz="2800" dirty="0">
              <a:solidFill>
                <a:schemeClr val="tx1"/>
              </a:solidFill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None/>
            </a:pPr>
            <a:endParaRPr lang="en-US" sz="2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Shape 360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38" y="5578684"/>
            <a:ext cx="2930458" cy="72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86752" y="1110754"/>
            <a:ext cx="317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Options Include: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title"/>
          </p:nvPr>
        </p:nvSpPr>
        <p:spPr>
          <a:xfrm>
            <a:off x="395536" y="260647"/>
            <a:ext cx="8219256" cy="850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Documenting the Self Assessment </a:t>
            </a:r>
          </a:p>
        </p:txBody>
      </p:sp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497136" y="2081348"/>
            <a:ext cx="7796043" cy="34589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5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 video of a teacher and student </a:t>
            </a:r>
            <a:r>
              <a:rPr lang="en-US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interview</a:t>
            </a:r>
            <a:endParaRPr lang="en-US" sz="2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 video that a student creates where they speak to who they are as a learner in relation to the core </a:t>
            </a:r>
            <a:r>
              <a:rPr lang="en-US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competencies</a:t>
            </a:r>
          </a:p>
          <a:p>
            <a:pPr indent="-342900">
              <a:spcBef>
                <a:spcPts val="560"/>
              </a:spcBef>
              <a:buClr>
                <a:srgbClr val="366092"/>
              </a:buClr>
            </a:pPr>
            <a:r>
              <a:rPr lang="en-US" sz="2800" dirty="0">
                <a:solidFill>
                  <a:schemeClr val="tx1"/>
                </a:solidFill>
              </a:rPr>
              <a:t>A written summary as part of a portfolio review where evidence of core competencies is presented</a:t>
            </a:r>
          </a:p>
          <a:p>
            <a:pPr marL="342900" marR="0" lvl="0" indent="-342900" algn="l" rtl="0">
              <a:spcBef>
                <a:spcPts val="560"/>
              </a:spcBef>
              <a:buClr>
                <a:srgbClr val="366092"/>
              </a:buClr>
              <a:buSzPct val="100000"/>
              <a:buFont typeface="Arial"/>
              <a:buChar char="•"/>
            </a:pPr>
            <a:endParaRPr lang="en-US" sz="2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Shape 36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695" y="5540341"/>
            <a:ext cx="2930458" cy="7271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05082" y="1219200"/>
            <a:ext cx="4054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Options Continued…..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457200" y="404663"/>
            <a:ext cx="8229600" cy="5721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Considering what we just talked about:</a:t>
            </a: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can we create a meaningful process for students to self assess core competencies at the end of the year?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>
            <a:spLocks noGrp="1"/>
          </p:cNvSpPr>
          <p:nvPr>
            <p:ph type="title"/>
          </p:nvPr>
        </p:nvSpPr>
        <p:spPr>
          <a:xfrm>
            <a:off x="107504" y="14288"/>
            <a:ext cx="9937103" cy="12961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Sample prompts </a:t>
            </a:r>
            <a: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based on facets of Core Competencies</a:t>
            </a:r>
            <a:b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1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899591" y="1484783"/>
            <a:ext cx="7890224" cy="49685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Can you describe some the ways you have collaborated with others in…..?</a:t>
            </a:r>
          </a:p>
          <a:p>
            <a: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strategies do you use when you want to generate lots of ideas?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Talk about something you have designed in…..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do you see as your personal strengths?</a:t>
            </a:r>
          </a:p>
          <a:p>
            <a:pPr marL="0" marR="0" lvl="0" indent="0" algn="l" rtl="0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Shape 33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357" y="5578684"/>
            <a:ext cx="2930458" cy="727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title"/>
          </p:nvPr>
        </p:nvSpPr>
        <p:spPr>
          <a:xfrm>
            <a:off x="107504" y="14288"/>
            <a:ext cx="9937103" cy="12961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1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100" b="0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05083" y="1484783"/>
            <a:ext cx="8363272" cy="49685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Can you talk about a time that you exercised some good choices that contributed to your well being…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have you improved this year in building relationships with others?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goals have you met that you are proud of?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Shape 34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97" y="5554856"/>
            <a:ext cx="2930458" cy="727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2276" y="180304"/>
            <a:ext cx="802353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Sample Illustrations</a:t>
            </a:r>
          </a:p>
          <a:p>
            <a:r>
              <a:rPr lang="en-US" b="1" u="sng" dirty="0" smtClean="0"/>
              <a:t>Primary/Intermediate</a:t>
            </a:r>
          </a:p>
          <a:p>
            <a:endParaRPr lang="en-US" dirty="0" smtClean="0"/>
          </a:p>
          <a:p>
            <a:r>
              <a:rPr lang="en-US" dirty="0" smtClean="0"/>
              <a:t>Communication: </a:t>
            </a:r>
            <a:r>
              <a:rPr lang="en-US" dirty="0" smtClean="0">
                <a:hlinkClick r:id="rId2"/>
              </a:rPr>
              <a:t>Retelling Little Red Riding Hood</a:t>
            </a:r>
            <a:r>
              <a:rPr lang="en-US" dirty="0" smtClean="0"/>
              <a:t>, </a:t>
            </a:r>
            <a:r>
              <a:rPr lang="en-US" dirty="0">
                <a:hlinkClick r:id="rId3"/>
              </a:rPr>
              <a:t>Building a Shelter</a:t>
            </a:r>
            <a:r>
              <a:rPr lang="en-US" dirty="0"/>
              <a:t>, </a:t>
            </a:r>
          </a:p>
          <a:p>
            <a:endParaRPr lang="en-US" dirty="0" smtClean="0"/>
          </a:p>
          <a:p>
            <a:r>
              <a:rPr lang="en-US" dirty="0" smtClean="0"/>
              <a:t>Creative Thinking: </a:t>
            </a:r>
            <a:r>
              <a:rPr lang="en-US" dirty="0" smtClean="0">
                <a:hlinkClick r:id="rId4"/>
              </a:rPr>
              <a:t>Medicine Making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LEGO Creations </a:t>
            </a:r>
            <a:r>
              <a:rPr lang="en-US" dirty="0" smtClean="0"/>
              <a:t>(math)</a:t>
            </a:r>
          </a:p>
          <a:p>
            <a:endParaRPr lang="en-US" dirty="0"/>
          </a:p>
          <a:p>
            <a:r>
              <a:rPr lang="en-US" dirty="0" smtClean="0"/>
              <a:t>Critical Thinking: </a:t>
            </a:r>
            <a:r>
              <a:rPr lang="en-US" dirty="0" smtClean="0">
                <a:hlinkClick r:id="rId6"/>
              </a:rPr>
              <a:t>Stacking and Building</a:t>
            </a:r>
            <a:r>
              <a:rPr lang="en-US" dirty="0" smtClean="0"/>
              <a:t>, </a:t>
            </a:r>
            <a:r>
              <a:rPr lang="en-US" dirty="0" smtClean="0">
                <a:hlinkClick r:id="rId7"/>
              </a:rPr>
              <a:t>Sharing Cookies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Positive Personal &amp; Cultural Identity: </a:t>
            </a:r>
            <a:r>
              <a:rPr lang="en-US" dirty="0" smtClean="0">
                <a:hlinkClick r:id="rId8"/>
              </a:rPr>
              <a:t>How Names Were Given</a:t>
            </a:r>
            <a:r>
              <a:rPr lang="en-US" dirty="0" smtClean="0"/>
              <a:t>, </a:t>
            </a:r>
            <a:r>
              <a:rPr lang="en-US" dirty="0" smtClean="0">
                <a:hlinkClick r:id="rId9"/>
              </a:rPr>
              <a:t>10 Things</a:t>
            </a:r>
            <a:r>
              <a:rPr lang="en-US" dirty="0" smtClean="0"/>
              <a:t>, </a:t>
            </a:r>
            <a:r>
              <a:rPr lang="en-US" dirty="0" smtClean="0">
                <a:hlinkClick r:id="rId10"/>
              </a:rPr>
              <a:t>Identity Recipe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Personal Awareness &amp; Responsibility: </a:t>
            </a:r>
            <a:r>
              <a:rPr lang="en-US" dirty="0" smtClean="0">
                <a:hlinkClick r:id="rId11"/>
              </a:rPr>
              <a:t>Running Gives a Person Energy</a:t>
            </a:r>
            <a:r>
              <a:rPr lang="en-US" dirty="0" smtClean="0"/>
              <a:t>, </a:t>
            </a:r>
            <a:r>
              <a:rPr lang="en-US" dirty="0" smtClean="0">
                <a:hlinkClick r:id="rId12"/>
              </a:rPr>
              <a:t>Showing Love</a:t>
            </a:r>
            <a:r>
              <a:rPr lang="en-US" dirty="0" smtClean="0"/>
              <a:t>, </a:t>
            </a:r>
            <a:r>
              <a:rPr lang="en-US" dirty="0" smtClean="0">
                <a:hlinkClick r:id="rId13"/>
              </a:rPr>
              <a:t>Asking for Math Help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Social Responsibility: </a:t>
            </a:r>
            <a:r>
              <a:rPr lang="en-US" dirty="0" smtClean="0">
                <a:hlinkClick r:id="rId14"/>
              </a:rPr>
              <a:t>Cleaning Up the Beach</a:t>
            </a:r>
            <a:r>
              <a:rPr lang="en-US" dirty="0" smtClean="0"/>
              <a:t>, </a:t>
            </a:r>
            <a:r>
              <a:rPr lang="en-US" dirty="0" smtClean="0">
                <a:hlinkClick r:id="rId15"/>
              </a:rPr>
              <a:t>Trees and Me</a:t>
            </a:r>
            <a:endParaRPr lang="en-US" dirty="0"/>
          </a:p>
          <a:p>
            <a:endParaRPr lang="en-US" b="1" u="sng" dirty="0" smtClean="0"/>
          </a:p>
          <a:p>
            <a:r>
              <a:rPr lang="en-US" b="1" u="sng" dirty="0" smtClean="0"/>
              <a:t>Intermediate/Middle/Senior</a:t>
            </a:r>
            <a:endParaRPr lang="en-US" b="1" u="sng" dirty="0"/>
          </a:p>
          <a:p>
            <a:r>
              <a:rPr lang="en-US" dirty="0" smtClean="0"/>
              <a:t>Communication: </a:t>
            </a:r>
            <a:r>
              <a:rPr lang="en-US" dirty="0" smtClean="0">
                <a:hlinkClick r:id="rId16"/>
              </a:rPr>
              <a:t>Persistence</a:t>
            </a:r>
            <a:r>
              <a:rPr lang="en-US" dirty="0" smtClean="0"/>
              <a:t>, </a:t>
            </a:r>
            <a:r>
              <a:rPr lang="en-US" dirty="0" smtClean="0">
                <a:hlinkClick r:id="rId17"/>
              </a:rPr>
              <a:t>Memoir: Sky Diving Experience</a:t>
            </a:r>
            <a:r>
              <a:rPr lang="en-US" dirty="0" smtClean="0"/>
              <a:t>, </a:t>
            </a:r>
            <a:r>
              <a:rPr lang="en-US" dirty="0" smtClean="0">
                <a:hlinkClick r:id="rId18"/>
              </a:rPr>
              <a:t>Interview (Grade 10)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Creative Thinking: </a:t>
            </a:r>
            <a:r>
              <a:rPr lang="en-US" dirty="0" smtClean="0">
                <a:hlinkClick r:id="rId19"/>
              </a:rPr>
              <a:t>“Steal a Story”</a:t>
            </a:r>
            <a:r>
              <a:rPr lang="en-US" dirty="0" smtClean="0"/>
              <a:t>, </a:t>
            </a:r>
            <a:r>
              <a:rPr lang="en-US" dirty="0" smtClean="0">
                <a:hlinkClick r:id="rId20"/>
              </a:rPr>
              <a:t>Dance ‘Poem’ to Describe Happiness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Critical Thinking: </a:t>
            </a:r>
            <a:r>
              <a:rPr lang="en-US" dirty="0" smtClean="0">
                <a:hlinkClick r:id="rId21"/>
              </a:rPr>
              <a:t>Earth Sciences Mind Map</a:t>
            </a:r>
            <a:r>
              <a:rPr lang="en-US" dirty="0" smtClean="0"/>
              <a:t>, </a:t>
            </a:r>
            <a:r>
              <a:rPr lang="en-US" dirty="0" smtClean="0">
                <a:hlinkClick r:id="rId22"/>
              </a:rPr>
              <a:t>Finding the Area under a Curve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Positive Personal &amp; Cultural Identity: </a:t>
            </a:r>
            <a:r>
              <a:rPr lang="en-US" dirty="0" smtClean="0">
                <a:hlinkClick r:id="rId23"/>
              </a:rPr>
              <a:t>Grad Transitions</a:t>
            </a:r>
            <a:r>
              <a:rPr lang="en-US" dirty="0" smtClean="0"/>
              <a:t>, </a:t>
            </a:r>
            <a:r>
              <a:rPr lang="en-US" dirty="0" smtClean="0">
                <a:hlinkClick r:id="rId24"/>
              </a:rPr>
              <a:t>Welcome Centre ELL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Personal Awareness &amp; Responsibility: </a:t>
            </a:r>
            <a:r>
              <a:rPr lang="en-US" dirty="0" smtClean="0">
                <a:hlinkClick r:id="rId25"/>
              </a:rPr>
              <a:t>Creating a Button Blanket</a:t>
            </a:r>
            <a:r>
              <a:rPr lang="en-US" dirty="0" smtClean="0"/>
              <a:t>, </a:t>
            </a:r>
            <a:r>
              <a:rPr lang="en-US" dirty="0" smtClean="0">
                <a:hlinkClick r:id="rId26"/>
              </a:rPr>
              <a:t>Using Poetry for Personal Awareness</a:t>
            </a:r>
            <a:r>
              <a:rPr lang="en-US" dirty="0" smtClean="0"/>
              <a:t>, </a:t>
            </a:r>
            <a:r>
              <a:rPr lang="en-US" dirty="0" smtClean="0">
                <a:hlinkClick r:id="rId27"/>
              </a:rPr>
              <a:t>Alternate School Student Denied Job</a:t>
            </a:r>
            <a:endParaRPr lang="en-US" dirty="0" smtClean="0"/>
          </a:p>
          <a:p>
            <a:r>
              <a:rPr lang="en-US" dirty="0" smtClean="0"/>
              <a:t>Social Responsibility: </a:t>
            </a:r>
            <a:r>
              <a:rPr lang="en-US" dirty="0" smtClean="0">
                <a:hlinkClick r:id="rId28"/>
              </a:rPr>
              <a:t>Downtown Eastside Service</a:t>
            </a:r>
            <a:r>
              <a:rPr lang="en-US" dirty="0" smtClean="0"/>
              <a:t>, </a:t>
            </a:r>
            <a:r>
              <a:rPr lang="en-US" dirty="0" smtClean="0">
                <a:hlinkClick r:id="rId29"/>
              </a:rPr>
              <a:t>Poverty</a:t>
            </a:r>
            <a:r>
              <a:rPr lang="en-US" dirty="0" smtClean="0"/>
              <a:t>, </a:t>
            </a:r>
            <a:r>
              <a:rPr lang="en-US" dirty="0" smtClean="0">
                <a:hlinkClick r:id="rId30"/>
              </a:rPr>
              <a:t>Burlap Sac Dress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3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00" y="674747"/>
            <a:ext cx="8585200" cy="58121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61257" y="274637"/>
            <a:ext cx="817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Sample lesson/Classroom Activity  (Science):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xfrm>
            <a:off x="395536" y="0"/>
            <a:ext cx="7035778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457200" y="1267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Share practices and learn from each other – work to collectively get it right</a:t>
            </a:r>
            <a:r>
              <a:rPr lang="en-US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100000"/>
              <a:buNone/>
            </a:pPr>
            <a:endParaRPr lang="en-US" sz="2800" b="0" i="1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Shape 393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39" y="5760906"/>
            <a:ext cx="2262260" cy="5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5" y="3548934"/>
            <a:ext cx="71723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5" y="2323959"/>
            <a:ext cx="5528321" cy="903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36405" y="4727057"/>
            <a:ext cx="1526963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June 2017 Report Cards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Shape 39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613" y="1124744"/>
            <a:ext cx="5472608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Shape 400"/>
          <p:cNvSpPr txBox="1"/>
          <p:nvPr/>
        </p:nvSpPr>
        <p:spPr>
          <a:xfrm>
            <a:off x="112675" y="5229200"/>
            <a:ext cx="8784976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 in any change process, there are still things we need to figure out together.  Feedback and input is welcomed via the Ministry website.</a:t>
            </a:r>
          </a:p>
        </p:txBody>
      </p:sp>
      <p:sp>
        <p:nvSpPr>
          <p:cNvPr id="401" name="Shape 401"/>
          <p:cNvSpPr txBox="1"/>
          <p:nvPr/>
        </p:nvSpPr>
        <p:spPr>
          <a:xfrm>
            <a:off x="395536" y="260647"/>
            <a:ext cx="8219256" cy="850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And, it still is a bit “messy”!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Provincial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Making Thinking Visible</a:t>
            </a:r>
          </a:p>
          <a:p>
            <a:pPr marL="203200" indent="0">
              <a:buNone/>
            </a:pPr>
            <a:endParaRPr lang="en-US" dirty="0" smtClean="0"/>
          </a:p>
          <a:p>
            <a:r>
              <a:rPr lang="en-US" dirty="0" smtClean="0"/>
              <a:t> Explicitly embedding the Core Competencies into teaching and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5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gela unpack competenc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8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2"/>
    </mc:Choice>
    <mc:Fallback xmlns="">
      <p:transition xmlns:p14="http://schemas.microsoft.com/office/powerpoint/2010/main" spd="slow" advTm="7792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al set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78" y="274639"/>
            <a:ext cx="4388644" cy="58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0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4"/>
    </mc:Choice>
    <mc:Fallback xmlns="">
      <p:transition xmlns:p14="http://schemas.microsoft.com/office/powerpoint/2010/main" spd="slow" advTm="7914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6-11-15 09.21.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6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7"/>
    </mc:Choice>
    <mc:Fallback xmlns="">
      <p:transition xmlns:p14="http://schemas.microsoft.com/office/powerpoint/2010/main" spd="slow" advTm="8337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2016-05-11, 12 05 51 P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pack academic discourse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395536" y="188640"/>
            <a:ext cx="8229600" cy="9221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366092"/>
              </a:buClr>
              <a:buSzPct val="250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Self Assessing  Core Competencies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827583" y="4725144"/>
            <a:ext cx="8136903" cy="15058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Arial"/>
              <a:buNone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do we need to consider and think about?</a:t>
            </a: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Arial"/>
              <a:buNone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- Incorporating Core Competencies in my teaching</a:t>
            </a: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66092"/>
              </a:buClr>
              <a:buSzPct val="25000"/>
              <a:buFont typeface="Arial"/>
              <a:buNone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- Building student ownership and voice</a:t>
            </a: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buClr>
                <a:srgbClr val="366092"/>
              </a:buClr>
              <a:buSzPct val="25000"/>
              <a:buFont typeface="Arial"/>
              <a:buNone/>
            </a:pPr>
            <a:r>
              <a:rPr lang="en-US" sz="222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- Ensuring a meaningful process</a:t>
            </a:r>
          </a:p>
        </p:txBody>
      </p:sp>
      <p:pic>
        <p:nvPicPr>
          <p:cNvPr id="1026" name="Picture 2" descr="C:\Users\jennifer.lane\AppData\Local\Microsoft\Windows\Temporary Internet Files\Content.IE5\R6SP4JQH\thinking-childre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60" y="1110754"/>
            <a:ext cx="5778053" cy="357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ennifer.lane\AppData\Local\Microsoft\Windows\Temporary Internet Files\Content.IE5\E9FJN4CM\bulb_on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821" y="827419"/>
            <a:ext cx="989903" cy="104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jennifer.lane\AppData\Local\Microsoft\Windows\Temporary Internet Files\Content.IE5\E9FJN4CM\bulb_on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08" y="874531"/>
            <a:ext cx="989903" cy="104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62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6772</TotalTime>
  <Words>1626</Words>
  <Application>Microsoft Office PowerPoint</Application>
  <PresentationFormat>On-screen Show (4:3)</PresentationFormat>
  <Paragraphs>234</Paragraphs>
  <Slides>37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Self-Assessment of Core Competencies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Planning Using BC’s Renewed Curriculum (Shelley Moore, Inclusion Presentation)</vt:lpstr>
      <vt:lpstr>PowerPoint Presentation</vt:lpstr>
      <vt:lpstr>PowerPoint Presentation</vt:lpstr>
      <vt:lpstr>PowerPoint Presentation</vt:lpstr>
      <vt:lpstr>Activating Thinking:</vt:lpstr>
      <vt:lpstr>PowerPoint Presentation</vt:lpstr>
      <vt:lpstr> Making Core Competencies Explicit </vt:lpstr>
      <vt:lpstr>When Planning Learning Experiences</vt:lpstr>
      <vt:lpstr>PowerPoint Presentation</vt:lpstr>
      <vt:lpstr>PowerPoint Presentation</vt:lpstr>
      <vt:lpstr>PowerPoint Presentation</vt:lpstr>
      <vt:lpstr>PowerPoint Presentation</vt:lpstr>
      <vt:lpstr> Self-Assess Throughout the School Year </vt:lpstr>
      <vt:lpstr>Core Competencies</vt:lpstr>
      <vt:lpstr>Documenting the Self Assessment </vt:lpstr>
      <vt:lpstr>Documenting the Self Assessment </vt:lpstr>
      <vt:lpstr>PowerPoint Presentation</vt:lpstr>
      <vt:lpstr>   Sample prompts based on facets of Core Competencies   </vt:lpstr>
      <vt:lpstr>      </vt:lpstr>
      <vt:lpstr>PowerPoint Presentation</vt:lpstr>
      <vt:lpstr>PowerPoint Presentation</vt:lpstr>
      <vt:lpstr>Next Steps</vt:lpstr>
      <vt:lpstr>PowerPoint Presentation</vt:lpstr>
      <vt:lpstr>Provincial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Self Assessing  Core Competencies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Lane</dc:creator>
  <cp:lastModifiedBy>Jennifer Lane</cp:lastModifiedBy>
  <cp:revision>91</cp:revision>
  <dcterms:modified xsi:type="dcterms:W3CDTF">2017-03-29T22:36:04Z</dcterms:modified>
</cp:coreProperties>
</file>