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28"/>
  </p:notesMasterIdLst>
  <p:sldIdLst>
    <p:sldId id="396" r:id="rId3"/>
    <p:sldId id="441" r:id="rId4"/>
    <p:sldId id="448" r:id="rId5"/>
    <p:sldId id="443" r:id="rId6"/>
    <p:sldId id="444" r:id="rId7"/>
    <p:sldId id="446" r:id="rId8"/>
    <p:sldId id="453" r:id="rId9"/>
    <p:sldId id="454" r:id="rId10"/>
    <p:sldId id="259" r:id="rId11"/>
    <p:sldId id="411" r:id="rId12"/>
    <p:sldId id="413" r:id="rId13"/>
    <p:sldId id="410" r:id="rId14"/>
    <p:sldId id="266" r:id="rId15"/>
    <p:sldId id="269" r:id="rId16"/>
    <p:sldId id="271" r:id="rId17"/>
    <p:sldId id="274" r:id="rId18"/>
    <p:sldId id="275" r:id="rId19"/>
    <p:sldId id="276" r:id="rId20"/>
    <p:sldId id="277" r:id="rId21"/>
    <p:sldId id="280" r:id="rId22"/>
    <p:sldId id="286" r:id="rId23"/>
    <p:sldId id="290" r:id="rId24"/>
    <p:sldId id="285" r:id="rId25"/>
    <p:sldId id="415" r:id="rId26"/>
    <p:sldId id="291" r:id="rId27"/>
    <p:sldId id="287" r:id="rId28"/>
    <p:sldId id="288" r:id="rId29"/>
    <p:sldId id="292" r:id="rId30"/>
    <p:sldId id="293" r:id="rId31"/>
    <p:sldId id="419" r:id="rId32"/>
    <p:sldId id="422" r:id="rId33"/>
    <p:sldId id="424" r:id="rId34"/>
    <p:sldId id="423" r:id="rId35"/>
    <p:sldId id="300" r:id="rId36"/>
    <p:sldId id="447" r:id="rId37"/>
    <p:sldId id="450" r:id="rId38"/>
    <p:sldId id="449" r:id="rId39"/>
    <p:sldId id="425" r:id="rId40"/>
    <p:sldId id="296" r:id="rId41"/>
    <p:sldId id="297" r:id="rId42"/>
    <p:sldId id="302" r:id="rId43"/>
    <p:sldId id="303" r:id="rId44"/>
    <p:sldId id="304" r:id="rId45"/>
    <p:sldId id="295" r:id="rId46"/>
    <p:sldId id="311" r:id="rId47"/>
    <p:sldId id="306" r:id="rId48"/>
    <p:sldId id="307" r:id="rId49"/>
    <p:sldId id="309" r:id="rId50"/>
    <p:sldId id="310" r:id="rId51"/>
    <p:sldId id="313" r:id="rId52"/>
    <p:sldId id="314" r:id="rId53"/>
    <p:sldId id="316" r:id="rId54"/>
    <p:sldId id="312" r:id="rId55"/>
    <p:sldId id="416" r:id="rId56"/>
    <p:sldId id="317" r:id="rId57"/>
    <p:sldId id="318" r:id="rId58"/>
    <p:sldId id="319" r:id="rId59"/>
    <p:sldId id="320" r:id="rId60"/>
    <p:sldId id="321" r:id="rId61"/>
    <p:sldId id="322" r:id="rId62"/>
    <p:sldId id="323" r:id="rId63"/>
    <p:sldId id="324" r:id="rId64"/>
    <p:sldId id="429" r:id="rId65"/>
    <p:sldId id="325" r:id="rId66"/>
    <p:sldId id="331" r:id="rId67"/>
    <p:sldId id="332" r:id="rId68"/>
    <p:sldId id="430" r:id="rId69"/>
    <p:sldId id="451" r:id="rId70"/>
    <p:sldId id="452" r:id="rId71"/>
    <p:sldId id="281" r:id="rId72"/>
    <p:sldId id="326" r:id="rId73"/>
    <p:sldId id="328" r:id="rId74"/>
    <p:sldId id="329" r:id="rId75"/>
    <p:sldId id="434" r:id="rId76"/>
    <p:sldId id="439" r:id="rId77"/>
    <p:sldId id="437" r:id="rId78"/>
    <p:sldId id="330" r:id="rId79"/>
    <p:sldId id="438" r:id="rId80"/>
    <p:sldId id="333" r:id="rId81"/>
    <p:sldId id="334" r:id="rId82"/>
    <p:sldId id="335" r:id="rId83"/>
    <p:sldId id="336" r:id="rId84"/>
    <p:sldId id="387" r:id="rId85"/>
    <p:sldId id="337" r:id="rId86"/>
    <p:sldId id="338" r:id="rId87"/>
    <p:sldId id="339" r:id="rId88"/>
    <p:sldId id="428" r:id="rId89"/>
    <p:sldId id="340" r:id="rId90"/>
    <p:sldId id="341" r:id="rId91"/>
    <p:sldId id="342" r:id="rId92"/>
    <p:sldId id="343" r:id="rId93"/>
    <p:sldId id="344" r:id="rId94"/>
    <p:sldId id="346" r:id="rId95"/>
    <p:sldId id="347" r:id="rId96"/>
    <p:sldId id="391" r:id="rId97"/>
    <p:sldId id="392" r:id="rId98"/>
    <p:sldId id="349" r:id="rId99"/>
    <p:sldId id="350" r:id="rId100"/>
    <p:sldId id="351" r:id="rId101"/>
    <p:sldId id="352" r:id="rId102"/>
    <p:sldId id="353" r:id="rId103"/>
    <p:sldId id="418" r:id="rId104"/>
    <p:sldId id="354" r:id="rId105"/>
    <p:sldId id="355" r:id="rId106"/>
    <p:sldId id="357" r:id="rId107"/>
    <p:sldId id="358" r:id="rId108"/>
    <p:sldId id="431" r:id="rId109"/>
    <p:sldId id="359" r:id="rId110"/>
    <p:sldId id="360" r:id="rId111"/>
    <p:sldId id="362" r:id="rId112"/>
    <p:sldId id="363" r:id="rId113"/>
    <p:sldId id="364" r:id="rId114"/>
    <p:sldId id="365" r:id="rId115"/>
    <p:sldId id="366" r:id="rId116"/>
    <p:sldId id="371" r:id="rId117"/>
    <p:sldId id="373" r:id="rId118"/>
    <p:sldId id="393" r:id="rId119"/>
    <p:sldId id="394" r:id="rId120"/>
    <p:sldId id="377" r:id="rId121"/>
    <p:sldId id="378" r:id="rId122"/>
    <p:sldId id="379" r:id="rId123"/>
    <p:sldId id="380" r:id="rId124"/>
    <p:sldId id="381" r:id="rId125"/>
    <p:sldId id="382" r:id="rId126"/>
    <p:sldId id="432" r:id="rId127"/>
  </p:sldIdLst>
  <p:sldSz cx="12192000" cy="6858000"/>
  <p:notesSz cx="6858000" cy="1895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C92414-46DB-9CE8-78FF-F1767517E318}" v="14" dt="2019-09-04T21:13:17.365"/>
    <p1510:client id="{3D9FD90F-3F99-4D83-A2D3-C8199B981B7C}" v="9" dt="2019-09-04T23:09:31.481"/>
    <p1510:client id="{54552802-CD5B-2CD3-A620-C73607E8FA90}" v="79" dt="2019-06-23T03:22:37.338"/>
    <p1510:client id="{5B5F184D-303F-933D-6D29-0C700B771313}" v="2942" dt="2019-09-09T03:47:47.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1"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0"/>
            <a:ext cx="3037841" cy="466434"/>
          </a:xfrm>
          <a:prstGeom prst="rect">
            <a:avLst/>
          </a:prstGeom>
        </p:spPr>
        <p:txBody>
          <a:bodyPr vert="horz" lIns="93177" tIns="46589" rIns="93177" bIns="46589" rtlCol="0"/>
          <a:lstStyle>
            <a:lvl1pPr algn="r">
              <a:defRPr sz="1200"/>
            </a:lvl1pPr>
          </a:lstStyle>
          <a:p>
            <a:fld id="{1F204DE6-B4E5-4E23-B45A-EBF5F2240B78}" type="datetimeFigureOut">
              <a:rPr lang="en-US" smtClean="0"/>
              <a:t>9/18/2019</a:t>
            </a:fld>
            <a:endParaRPr lang="en-US"/>
          </a:p>
        </p:txBody>
      </p:sp>
      <p:sp>
        <p:nvSpPr>
          <p:cNvPr id="4" name="Slide Image Placeholder 3"/>
          <p:cNvSpPr>
            <a:spLocks noGrp="1" noRot="1" noChangeAspect="1"/>
          </p:cNvSpPr>
          <p:nvPr>
            <p:ph type="sldImg" idx="2"/>
          </p:nvPr>
        </p:nvSpPr>
        <p:spPr>
          <a:xfrm>
            <a:off x="715963"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2" y="4473892"/>
            <a:ext cx="5608319"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1"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1" cy="466433"/>
          </a:xfrm>
          <a:prstGeom prst="rect">
            <a:avLst/>
          </a:prstGeom>
        </p:spPr>
        <p:txBody>
          <a:bodyPr vert="horz" lIns="93177" tIns="46589" rIns="93177" bIns="46589" rtlCol="0" anchor="b"/>
          <a:lstStyle>
            <a:lvl1pPr algn="r">
              <a:defRPr sz="1200"/>
            </a:lvl1pPr>
          </a:lstStyle>
          <a:p>
            <a:fld id="{DB65948C-58BC-40B7-9911-87137851CF30}" type="slidenum">
              <a:rPr lang="en-US" smtClean="0"/>
              <a:t>‹#›</a:t>
            </a:fld>
            <a:endParaRPr lang="en-US"/>
          </a:p>
        </p:txBody>
      </p:sp>
    </p:spTree>
    <p:extLst>
      <p:ext uri="{BB962C8B-B14F-4D97-AF65-F5344CB8AC3E}">
        <p14:creationId xmlns:p14="http://schemas.microsoft.com/office/powerpoint/2010/main" val="4187939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tel:3106789"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sychologytoday.com/ca/basics/memory"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3" Type="http://schemas.openxmlformats.org/officeDocument/2006/relationships/hyperlink" Target="https://www.drugabuse.gov/publications/principles-adolescent-substance-use-disorder-treatment-research-based-guide/references" TargetMode="External"/><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1</a:t>
            </a:fld>
            <a:endParaRPr lang="en-US"/>
          </a:p>
        </p:txBody>
      </p:sp>
    </p:spTree>
    <p:extLst>
      <p:ext uri="{BB962C8B-B14F-4D97-AF65-F5344CB8AC3E}">
        <p14:creationId xmlns:p14="http://schemas.microsoft.com/office/powerpoint/2010/main" val="4158118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2</a:t>
            </a:fld>
            <a:endParaRPr lang="en-US"/>
          </a:p>
        </p:txBody>
      </p:sp>
    </p:spTree>
    <p:extLst>
      <p:ext uri="{BB962C8B-B14F-4D97-AF65-F5344CB8AC3E}">
        <p14:creationId xmlns:p14="http://schemas.microsoft.com/office/powerpoint/2010/main" val="136156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3</a:t>
            </a:fld>
            <a:endParaRPr lang="en-US"/>
          </a:p>
        </p:txBody>
      </p:sp>
    </p:spTree>
    <p:extLst>
      <p:ext uri="{BB962C8B-B14F-4D97-AF65-F5344CB8AC3E}">
        <p14:creationId xmlns:p14="http://schemas.microsoft.com/office/powerpoint/2010/main" val="2416586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4</a:t>
            </a:fld>
            <a:endParaRPr lang="en-US"/>
          </a:p>
        </p:txBody>
      </p:sp>
    </p:spTree>
    <p:extLst>
      <p:ext uri="{BB962C8B-B14F-4D97-AF65-F5344CB8AC3E}">
        <p14:creationId xmlns:p14="http://schemas.microsoft.com/office/powerpoint/2010/main" val="3329601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5</a:t>
            </a:fld>
            <a:endParaRPr lang="en-US"/>
          </a:p>
        </p:txBody>
      </p:sp>
    </p:spTree>
    <p:extLst>
      <p:ext uri="{BB962C8B-B14F-4D97-AF65-F5344CB8AC3E}">
        <p14:creationId xmlns:p14="http://schemas.microsoft.com/office/powerpoint/2010/main" val="3880541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Training has already occurred in all but 2 school districts in the province. </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6</a:t>
            </a:fld>
            <a:endParaRPr lang="en-US"/>
          </a:p>
        </p:txBody>
      </p:sp>
    </p:spTree>
    <p:extLst>
      <p:ext uri="{BB962C8B-B14F-4D97-AF65-F5344CB8AC3E}">
        <p14:creationId xmlns:p14="http://schemas.microsoft.com/office/powerpoint/2010/main" val="4104635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7</a:t>
            </a:fld>
            <a:endParaRPr lang="en-US"/>
          </a:p>
        </p:txBody>
      </p:sp>
    </p:spTree>
    <p:extLst>
      <p:ext uri="{BB962C8B-B14F-4D97-AF65-F5344CB8AC3E}">
        <p14:creationId xmlns:p14="http://schemas.microsoft.com/office/powerpoint/2010/main" val="1084522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8</a:t>
            </a:fld>
            <a:endParaRPr lang="en-US"/>
          </a:p>
        </p:txBody>
      </p:sp>
    </p:spTree>
    <p:extLst>
      <p:ext uri="{BB962C8B-B14F-4D97-AF65-F5344CB8AC3E}">
        <p14:creationId xmlns:p14="http://schemas.microsoft.com/office/powerpoint/2010/main" val="3146683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base"/>
            <a:r>
              <a:rPr lang="en-US" sz="2400" b="1"/>
              <a:t>Mental Health Awareness vs. Literacy</a:t>
            </a:r>
            <a:endParaRPr lang="en-US" sz="2400"/>
          </a:p>
          <a:p>
            <a:pPr fontAlgn="base"/>
            <a:r>
              <a:rPr lang="en-US" sz="2400"/>
              <a:t>Increasing awareness of mental health and mental illness is rising across Canada. However, awareness without mental health literacy does not lead to improved mental health and better access to mental health care for those who need it. </a:t>
            </a:r>
            <a:r>
              <a:rPr lang="en-US" sz="2400" i="1"/>
              <a:t>Knowing about something is not the same as knowing something. </a:t>
            </a:r>
            <a:endParaRPr lang="en-US" sz="2400"/>
          </a:p>
          <a:p>
            <a:pPr fontAlgn="base"/>
            <a:r>
              <a:rPr lang="en-US" sz="2400" i="1"/>
              <a:t> </a:t>
            </a:r>
            <a:endParaRPr lang="en-US" sz="2400"/>
          </a:p>
          <a:p>
            <a:endParaRPr lang="en-US"/>
          </a:p>
        </p:txBody>
      </p:sp>
    </p:spTree>
    <p:extLst>
      <p:ext uri="{BB962C8B-B14F-4D97-AF65-F5344CB8AC3E}">
        <p14:creationId xmlns:p14="http://schemas.microsoft.com/office/powerpoint/2010/main" val="303123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HEALTH PROMOTION – is also created through the new mental health curriculum. We can help build resilience and teach problem solving skills to deal with everyday stress. We can implement preventative measures to ensure a mental health problem doesn’t escalate into a disorder – (unhealthy environments and relationships CAN escalate disorders). </a:t>
            </a:r>
          </a:p>
          <a:p>
            <a:endParaRPr lang="en-US"/>
          </a:p>
          <a:p>
            <a:r>
              <a:rPr lang="en-US"/>
              <a:t>Mental disorders and illnesses require informed school staff to make quality referrals in order to effectively support students in receiving effective interventions. </a:t>
            </a:r>
          </a:p>
          <a:p>
            <a:endParaRPr lang="en-US">
              <a:cs typeface="Calibri"/>
            </a:endParaRPr>
          </a:p>
          <a:p>
            <a:r>
              <a:rPr lang="en-US">
                <a:cs typeface="Calibri"/>
              </a:rPr>
              <a:t>*</a:t>
            </a:r>
            <a:r>
              <a:rPr lang="en-US" b="1">
                <a:cs typeface="Calibri"/>
              </a:rPr>
              <a:t>START</a:t>
            </a:r>
            <a:r>
              <a:rPr lang="en-US">
                <a:cs typeface="Calibri"/>
              </a:rPr>
              <a:t> –Short Term, Assessment, Response, Treatment - Team - is an assessment and intervention program for 6-18 year </a:t>
            </a:r>
            <a:r>
              <a:rPr lang="en-US" err="1">
                <a:cs typeface="Calibri"/>
              </a:rPr>
              <a:t>olds</a:t>
            </a:r>
            <a:r>
              <a:rPr lang="en-US">
                <a:cs typeface="Calibri"/>
              </a:rPr>
              <a:t> experiencing a mental health crisis in Fraser Health. Mental Health Crisis may include: self-harming, suicidal thoughts or attempts, intense anxiety and depression, distorted thinking, or high risk of significantly harming others. Located in Abbotsford (101, 32555 Simon Avenue)</a:t>
            </a:r>
          </a:p>
          <a:p>
            <a:endParaRPr lang="en-US">
              <a:cs typeface="Calibri"/>
            </a:endParaRPr>
          </a:p>
          <a:p>
            <a:r>
              <a:rPr lang="en-US">
                <a:cs typeface="Calibri"/>
              </a:rPr>
              <a:t>*</a:t>
            </a:r>
            <a:r>
              <a:rPr lang="en-US" b="1">
                <a:cs typeface="Calibri"/>
              </a:rPr>
              <a:t>Adolescent Day Treatment Program</a:t>
            </a:r>
            <a:r>
              <a:rPr lang="en-US">
                <a:cs typeface="Calibri"/>
              </a:rPr>
              <a:t> – sub-regional community-based program providing a wide range of individualized mental health services and educational programming for adolescents with acute psychiatric illnesses. Youth aged 13-18 from Abbotsford, Mission, Chilliwack, and Fraser Cascade attend the program four days a week from 9:30am until 3pm for up to five months. Usually on the Friday, they attend their home school. They are provided assessment, interventions (individual, family and group), recreational assessment and activities, and educational assessment and programming. Located in the Abbotsford Regional Hospital.</a:t>
            </a:r>
          </a:p>
        </p:txBody>
      </p:sp>
      <p:sp>
        <p:nvSpPr>
          <p:cNvPr id="4" name="Slide Number Placeholder 3"/>
          <p:cNvSpPr>
            <a:spLocks noGrp="1"/>
          </p:cNvSpPr>
          <p:nvPr>
            <p:ph type="sldNum" sz="quarter" idx="5"/>
          </p:nvPr>
        </p:nvSpPr>
        <p:spPr/>
        <p:txBody>
          <a:bodyPr/>
          <a:lstStyle/>
          <a:p>
            <a:fld id="{DB65948C-58BC-40B7-9911-87137851CF30}" type="slidenum">
              <a:rPr lang="en-US" smtClean="0"/>
              <a:t>10</a:t>
            </a:fld>
            <a:endParaRPr lang="en-US"/>
          </a:p>
        </p:txBody>
      </p:sp>
    </p:spTree>
    <p:extLst>
      <p:ext uri="{BB962C8B-B14F-4D97-AF65-F5344CB8AC3E}">
        <p14:creationId xmlns:p14="http://schemas.microsoft.com/office/powerpoint/2010/main" val="385352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8188" y="1173163"/>
            <a:ext cx="5432425" cy="3055937"/>
          </a:xfrm>
        </p:spPr>
      </p:sp>
      <p:sp>
        <p:nvSpPr>
          <p:cNvPr id="3" name="Notes Placeholder 2"/>
          <p:cNvSpPr>
            <a:spLocks noGrp="1"/>
          </p:cNvSpPr>
          <p:nvPr>
            <p:ph type="body" idx="1"/>
          </p:nvPr>
        </p:nvSpPr>
        <p:spPr>
          <a:xfrm>
            <a:off x="685801" y="4400550"/>
            <a:ext cx="5486400" cy="4368877"/>
          </a:xfrm>
        </p:spPr>
        <p:txBody>
          <a:bodyPr/>
          <a:lstStyle/>
          <a:p>
            <a:r>
              <a:rPr lang="en-US" sz="1800"/>
              <a:t>So what is Mental Health Literacy?</a:t>
            </a:r>
          </a:p>
          <a:p>
            <a:endParaRPr lang="en-US" sz="1800"/>
          </a:p>
          <a:p>
            <a:r>
              <a:rPr lang="en-US" sz="1800" b="1"/>
              <a:t>It’s a component of HEALTH LITERACY….Health literacy</a:t>
            </a:r>
            <a:r>
              <a:rPr lang="en-US" sz="1800"/>
              <a:t> is the degree to which individuals have the capacity to obtain, process, and understand basic </a:t>
            </a:r>
            <a:r>
              <a:rPr lang="en-US" sz="1800" b="1"/>
              <a:t>health</a:t>
            </a:r>
            <a:r>
              <a:rPr lang="en-US" sz="1800"/>
              <a:t> information and services needed to make appropriate </a:t>
            </a:r>
            <a:r>
              <a:rPr lang="en-US" sz="1800" b="1"/>
              <a:t>health</a:t>
            </a:r>
            <a:r>
              <a:rPr lang="en-US" sz="1800"/>
              <a:t> decisions.</a:t>
            </a:r>
          </a:p>
          <a:p>
            <a:endParaRPr lang="en-US" sz="1800"/>
          </a:p>
          <a:p>
            <a:r>
              <a:rPr lang="en-US" sz="1800"/>
              <a:t>It’s a foundation to health promotion and prevention.</a:t>
            </a:r>
          </a:p>
          <a:p>
            <a:endParaRPr lang="en-US" sz="1800"/>
          </a:p>
          <a:p>
            <a:r>
              <a:rPr lang="en-US" sz="1800"/>
              <a:t>It’s a teachable and evidence has shown its best taught in school.</a:t>
            </a:r>
          </a:p>
          <a:p>
            <a:endParaRPr lang="en-US" sz="1800"/>
          </a:p>
          <a:p>
            <a:r>
              <a:rPr lang="en-US" sz="1800"/>
              <a:t>It’s a life-long skill, that you can use for all the people in your life.</a:t>
            </a:r>
          </a:p>
          <a:p>
            <a:endParaRPr lang="en-US" sz="1800"/>
          </a:p>
          <a:p>
            <a:endParaRPr lang="en-US"/>
          </a:p>
        </p:txBody>
      </p:sp>
      <p:sp>
        <p:nvSpPr>
          <p:cNvPr id="4" name="Slide Number Placeholder 3"/>
          <p:cNvSpPr>
            <a:spLocks noGrp="1"/>
          </p:cNvSpPr>
          <p:nvPr>
            <p:ph type="sldNum" sz="quarter" idx="5"/>
          </p:nvPr>
        </p:nvSpPr>
        <p:spPr/>
        <p:txBody>
          <a:bodyPr/>
          <a:lstStyle/>
          <a:p>
            <a:fld id="{178FBB70-8DB5-49A0-AD21-AAB1F9DEF87F}" type="slidenum">
              <a:rPr lang="en-US" smtClean="0"/>
              <a:t>11</a:t>
            </a:fld>
            <a:endParaRPr lang="en-US"/>
          </a:p>
        </p:txBody>
      </p:sp>
    </p:spTree>
    <p:extLst>
      <p:ext uri="{BB962C8B-B14F-4D97-AF65-F5344CB8AC3E}">
        <p14:creationId xmlns:p14="http://schemas.microsoft.com/office/powerpoint/2010/main" val="2582613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During the first day of training, we will be covering the “Go To Educator” materials, which is essentially the Mental Health Literacy curriculum for educators. The second day we will be covering the curriculum guide. In the fall, we will be implementing the Curriculum to grade nine students.</a:t>
            </a:r>
          </a:p>
          <a:p>
            <a:r>
              <a:rPr lang="en-US"/>
              <a:t>There is another step in this integrated approach and it is Mental Health Literacy for Parents, but this step will be implemented in future years. </a:t>
            </a:r>
            <a:endParaRPr lang="en-US">
              <a:cs typeface="Calibri"/>
            </a:endParaRPr>
          </a:p>
        </p:txBody>
      </p:sp>
    </p:spTree>
    <p:extLst>
      <p:ext uri="{BB962C8B-B14F-4D97-AF65-F5344CB8AC3E}">
        <p14:creationId xmlns:p14="http://schemas.microsoft.com/office/powerpoint/2010/main" val="1169689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a:cs typeface="Calibri"/>
              </a:rPr>
              <a:t>This training will further develop your skills to teach MHL and you will be able to use these skills to promote students' mental health literacy. </a:t>
            </a:r>
          </a:p>
          <a:p>
            <a:endParaRPr lang="en-US">
              <a:cs typeface="Calibri"/>
            </a:endParaRPr>
          </a:p>
          <a:p>
            <a:r>
              <a:rPr lang="en-US"/>
              <a:t>Compared to clinicians and doctors, educators have valuable contextual information. They get to see students across multiple settings and demands (i.e., math vs. PE class) and unlike parents have a large “sample size” of students to compare any individual to and have a strong understanding of age-appropriate behaviors. This along with this training will help you recognize a potential problem.</a:t>
            </a:r>
            <a:endParaRPr lang="en-US">
              <a:cs typeface="Calibri"/>
            </a:endParaRPr>
          </a:p>
          <a:p>
            <a:endParaRPr lang="en-US">
              <a:cs typeface="Calibri"/>
            </a:endParaRPr>
          </a:p>
          <a:p>
            <a:r>
              <a:rPr lang="en-US">
                <a:cs typeface="Calibri"/>
              </a:rPr>
              <a:t>We will talk about possible referrals sources and who you should be consulting when you recognize a problem.</a:t>
            </a:r>
          </a:p>
          <a:p>
            <a:endParaRPr lang="en-US">
              <a:cs typeface="Calibri"/>
            </a:endParaRPr>
          </a:p>
          <a:p>
            <a:r>
              <a:rPr lang="en-US">
                <a:cs typeface="Calibri"/>
              </a:rPr>
              <a:t>Mental Health Literacy is not about counseling or therapy, but understanding mental health and mental disorders, so that you can work effectively with students and staff in the school setting.</a:t>
            </a:r>
          </a:p>
          <a:p>
            <a:endParaRPr lang="en-US">
              <a:cs typeface="Calibri"/>
            </a:endParaRPr>
          </a:p>
          <a:p>
            <a:r>
              <a:rPr lang="en-US">
                <a:cs typeface="Calibri"/>
              </a:rPr>
              <a:t>We encourage you not to use diagnostic terminology, but rather describe the  behaviors you see. For example, instead of telling a parent that you think their child is depressed, described the behaviors you see, such as your child seems to have lost interest in activities that used to bring them joy, they are lethargic, frequently tearful, and are withdrawing from all of their friends. This is concerning me. Are you seeing the same things at home?</a:t>
            </a:r>
          </a:p>
          <a:p>
            <a:endParaRPr lang="en-US">
              <a:cs typeface="Calibri"/>
            </a:endParaRPr>
          </a:p>
          <a:p>
            <a:r>
              <a:rPr lang="en-US">
                <a:cs typeface="Calibri"/>
              </a:rPr>
              <a:t>We will share with you common places children may go to for treatment, but we do not suggest particular treatments to parents and/or students. This is the role of the medical professional , psychologist or counselor that is involved with the child. </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13</a:t>
            </a:fld>
            <a:endParaRPr lang="en-US"/>
          </a:p>
        </p:txBody>
      </p:sp>
    </p:spTree>
    <p:extLst>
      <p:ext uri="{BB962C8B-B14F-4D97-AF65-F5344CB8AC3E}">
        <p14:creationId xmlns:p14="http://schemas.microsoft.com/office/powerpoint/2010/main" val="763467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14</a:t>
            </a:fld>
            <a:endParaRPr lang="en-US"/>
          </a:p>
        </p:txBody>
      </p:sp>
    </p:spTree>
    <p:extLst>
      <p:ext uri="{BB962C8B-B14F-4D97-AF65-F5344CB8AC3E}">
        <p14:creationId xmlns:p14="http://schemas.microsoft.com/office/powerpoint/2010/main" val="2235524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15</a:t>
            </a:fld>
            <a:endParaRPr lang="en-US"/>
          </a:p>
        </p:txBody>
      </p:sp>
    </p:spTree>
    <p:extLst>
      <p:ext uri="{BB962C8B-B14F-4D97-AF65-F5344CB8AC3E}">
        <p14:creationId xmlns:p14="http://schemas.microsoft.com/office/powerpoint/2010/main" val="1996386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of the words on this slide have been pulled out of academic literature and government documents to describe mental disorders. This slide demonstrates how much confusion there is around the topic of mental health and mental disorders. </a:t>
            </a:r>
          </a:p>
          <a:p>
            <a:endParaRPr lang="en-US"/>
          </a:p>
          <a:p>
            <a:r>
              <a:rPr lang="en-US"/>
              <a:t>BY CALLING MENTAL HEALTH ANYTHING ELSE, WE PERPETUATE STIGMA.</a:t>
            </a:r>
          </a:p>
          <a:p>
            <a:endParaRPr lang="en-US"/>
          </a:p>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16</a:t>
            </a:fld>
            <a:endParaRPr lang="en-US"/>
          </a:p>
        </p:txBody>
      </p:sp>
    </p:spTree>
    <p:extLst>
      <p:ext uri="{BB962C8B-B14F-4D97-AF65-F5344CB8AC3E}">
        <p14:creationId xmlns:p14="http://schemas.microsoft.com/office/powerpoint/2010/main" val="3983342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 name="Shape 535"/>
          <p:cNvSpPr>
            <a:spLocks noGrp="1" noRot="1" noChangeAspect="1"/>
          </p:cNvSpPr>
          <p:nvPr>
            <p:ph type="sldImg"/>
          </p:nvPr>
        </p:nvSpPr>
        <p:spPr>
          <a:prstGeom prst="rect">
            <a:avLst/>
          </a:prstGeom>
        </p:spPr>
        <p:txBody>
          <a:bodyPr/>
          <a:lstStyle/>
          <a:p>
            <a:endParaRPr/>
          </a:p>
        </p:txBody>
      </p:sp>
      <p:sp>
        <p:nvSpPr>
          <p:cNvPr id="536" name="Shape 536"/>
          <p:cNvSpPr>
            <a:spLocks noGrp="1"/>
          </p:cNvSpPr>
          <p:nvPr>
            <p:ph type="body" sz="quarter" idx="1"/>
          </p:nvPr>
        </p:nvSpPr>
        <p:spPr>
          <a:prstGeom prst="rect">
            <a:avLst/>
          </a:prstGeom>
        </p:spPr>
        <p:txBody>
          <a:bodyPr/>
          <a:lstStyle/>
          <a:p>
            <a:r>
              <a:rPr lang="en-US"/>
              <a:t>INTRODUCE ACTIVITY. ALLOW 12 MINUTES TO COMPLETE. Break into groups of 4-5. Each group will be given the large piece of paper with the triangle and an envelope with the various words. There are 28 words in the envelope and each word describes various emotional states. The triangle has four levels or states-  1. no distress or problem, 2. mental distress, 3. mental problem and 4. mental disorder/illness. Place each word on the level/state you think it belongs. Will allow about 12 minutes to do this activity and then we will come back and discuss. </a:t>
            </a:r>
          </a:p>
          <a:p>
            <a:endParaRPr lang="en-US"/>
          </a:p>
          <a:p>
            <a:r>
              <a:rPr lang="en-US"/>
              <a:t>Then discuss WHAT DO THESE WORDS MEAN?</a:t>
            </a:r>
            <a:endParaRPr lang="en-US">
              <a:cs typeface="Calibri"/>
            </a:endParaRPr>
          </a:p>
          <a:p>
            <a:endParaRPr lang="en-US"/>
          </a:p>
          <a:p>
            <a:r>
              <a:rPr lang="en-US"/>
              <a:t>MENTAL DISTRESS – is everywhere and unavoidable. It is the expected and usual emotional, cognitive, </a:t>
            </a:r>
            <a:r>
              <a:rPr lang="en-US" err="1"/>
              <a:t>behavioural</a:t>
            </a:r>
            <a:r>
              <a:rPr lang="en-US"/>
              <a:t>,  and somatic response of an individual to external or internal stress. It is necessary and promotes life-skills. It also builds resilience. Mental distress is a signal from our brain that we need to adapt to our environment, that there is a problem that we have to solve. When we solve the problem the distress goes away, and we are left with a new skills that we can use to help us solve further problems. Mental distress is necessary for growth and development.  Mental distress doesn't require medical TREATMENT. </a:t>
            </a:r>
            <a:endParaRPr lang="en-US">
              <a:cs typeface="Calibri"/>
            </a:endParaRPr>
          </a:p>
          <a:p>
            <a:endParaRPr lang="en-US"/>
          </a:p>
          <a:p>
            <a:r>
              <a:rPr lang="en-US"/>
              <a:t>MENTAL HEALTH PROBLEMS – Also arise in response to an environmental stressor, but one of significantly greater magnitude, such as loss of a loved one, loss of a job, immigration, etc. When faced with such a large stressor our capacity to deal with it may be overwhelmed for a time. This doesn’t mean there is an illness. On the contrary, what we are experiencing is an expected response to a significant stressor. Mental problems are an indicator that we are having difficulties adapting to the environment and may need external help (e.g., counseling, additional family and/or community support). Can think of it as a substantial and persistent mental distress leading to functional impairment but not meeting diagnostic criteria for a mental disorder. </a:t>
            </a:r>
            <a:endParaRPr lang="en-US">
              <a:cs typeface="Calibri"/>
            </a:endParaRPr>
          </a:p>
          <a:p>
            <a:endParaRPr lang="en-US"/>
          </a:p>
          <a:p>
            <a:pPr>
              <a:defRPr/>
            </a:pPr>
            <a:r>
              <a:rPr lang="en-US"/>
              <a:t>MENTAL ILLNESS – occurs when there is a disruption in usual brain functions. .  It can often occur regardless of environmental factors.  But is often the result of complex interaction between the environment and genetics/epigenetic factors </a:t>
            </a:r>
            <a:endParaRPr lang="en-US">
              <a:cs typeface="Calibri"/>
            </a:endParaRPr>
          </a:p>
          <a:p>
            <a:endParaRPr lang="en-US"/>
          </a:p>
          <a:p>
            <a:r>
              <a:rPr lang="en-US"/>
              <a:t>IT IS ESSENTIAL TO NOTE THAT PEOPLE CAN HAVE GOOD MENTAL HEALTH AND A MENTAL ILLNESS AT THE SAME TIME. A PERSON WITH DEPRESSION (A MENTAL ILLNESS) CAN HAVE GOOD MENTAL HEALTH WHEN THE DEPRESSION IS APPROPRIATELY TREATED AND MANAGED.</a:t>
            </a:r>
            <a:endParaRPr lang="en-US">
              <a:cs typeface="Calibri"/>
            </a:endParaRPr>
          </a:p>
          <a:p>
            <a:endParaRPr lang="en-US"/>
          </a:p>
          <a:p>
            <a:r>
              <a:rPr lang="en-US"/>
              <a:t>PEOPLE CAN ALSO BE IN MORE THAN ONE CATEGORY OF THIS TRIANGLE AT ONE TIME. FOR EXAMPLE, A PERSON WITH ADHD (A MENTAL DISORDER), CAN BE GRIEVING THE DEATH OF HIS DOG (A MENTAL PROBLEM), AND HAVE A DIFFICULT HOMEWORK ASSIGNMENT DUE THE NEXT DAY (MENTAL DISTRESS). </a:t>
            </a:r>
            <a:endParaRPr lang="en-US">
              <a:cs typeface="Calibri"/>
            </a:endParaRPr>
          </a:p>
          <a:p>
            <a:endParaRPr lang="en-US">
              <a:cs typeface="Calibri"/>
            </a:endParaRPr>
          </a:p>
          <a:p>
            <a:r>
              <a:rPr lang="en-US">
                <a:cs typeface="Calibri"/>
              </a:rPr>
              <a:t>Hand out the LANGUAGE MATTERS sheet and ask them to check how they did with placing the words on the triangle. </a:t>
            </a:r>
          </a:p>
          <a:p>
            <a:endParaRPr lang="en-US">
              <a:cs typeface="Calibri"/>
            </a:endParaRPr>
          </a:p>
          <a:p>
            <a:endParaRPr lang="en-US">
              <a:cs typeface="Calibri"/>
            </a:endParaRPr>
          </a:p>
          <a:p>
            <a:endParaRPr lang="en-US">
              <a:cs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 name="Shape 550"/>
          <p:cNvSpPr>
            <a:spLocks noGrp="1" noRot="1" noChangeAspect="1"/>
          </p:cNvSpPr>
          <p:nvPr>
            <p:ph type="sldImg"/>
          </p:nvPr>
        </p:nvSpPr>
        <p:spPr>
          <a:xfrm>
            <a:off x="381000" y="685800"/>
            <a:ext cx="6096000" cy="3429000"/>
          </a:xfrm>
          <a:prstGeom prst="rect">
            <a:avLst/>
          </a:prstGeom>
        </p:spPr>
        <p:txBody>
          <a:bodyPr/>
          <a:lstStyle/>
          <a:p>
            <a:endParaRPr/>
          </a:p>
        </p:txBody>
      </p:sp>
      <p:sp>
        <p:nvSpPr>
          <p:cNvPr id="551" name="Shape 551"/>
          <p:cNvSpPr>
            <a:spLocks noGrp="1"/>
          </p:cNvSpPr>
          <p:nvPr>
            <p:ph type="body" sz="quarter" idx="1"/>
          </p:nvPr>
        </p:nvSpPr>
        <p:spPr>
          <a:prstGeom prst="rect">
            <a:avLst/>
          </a:prstGeom>
        </p:spPr>
        <p:txBody>
          <a:bodyPr/>
          <a:lstStyle/>
          <a:p>
            <a:r>
              <a:rPr lang="en-US"/>
              <a:t>Depression is used as an example to express the importance of clarity when using terms related to diagnosed illnesses. Using the right language for each of these states is essential. Watch out for pathologizing clinical words.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 name="Shape 572"/>
          <p:cNvSpPr>
            <a:spLocks noGrp="1" noRot="1" noChangeAspect="1"/>
          </p:cNvSpPr>
          <p:nvPr>
            <p:ph type="sldImg"/>
          </p:nvPr>
        </p:nvSpPr>
        <p:spPr>
          <a:prstGeom prst="rect">
            <a:avLst/>
          </a:prstGeom>
        </p:spPr>
        <p:txBody>
          <a:bodyPr/>
          <a:lstStyle/>
          <a:p>
            <a:endParaRPr/>
          </a:p>
        </p:txBody>
      </p:sp>
      <p:sp>
        <p:nvSpPr>
          <p:cNvPr id="573" name="Shape 573"/>
          <p:cNvSpPr>
            <a:spLocks noGrp="1"/>
          </p:cNvSpPr>
          <p:nvPr>
            <p:ph type="body" sz="quarter" idx="1"/>
          </p:nvPr>
        </p:nvSpPr>
        <p:spPr>
          <a:prstGeom prst="rect">
            <a:avLst/>
          </a:prstGeom>
        </p:spPr>
        <p:txBody>
          <a:bodyPr/>
          <a:lstStyle/>
          <a:p>
            <a:r>
              <a:t>Watch out for pathologizing clinical words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 name="Shape 631"/>
          <p:cNvSpPr>
            <a:spLocks noGrp="1" noRot="1" noChangeAspect="1"/>
          </p:cNvSpPr>
          <p:nvPr>
            <p:ph type="sldImg"/>
          </p:nvPr>
        </p:nvSpPr>
        <p:spPr>
          <a:xfrm>
            <a:off x="381000" y="685800"/>
            <a:ext cx="6096000" cy="3429000"/>
          </a:xfrm>
          <a:prstGeom prst="rect">
            <a:avLst/>
          </a:prstGeom>
        </p:spPr>
        <p:txBody>
          <a:bodyPr/>
          <a:lstStyle/>
          <a:p>
            <a:endParaRPr/>
          </a:p>
        </p:txBody>
      </p:sp>
      <p:sp>
        <p:nvSpPr>
          <p:cNvPr id="632" name="Shape 632"/>
          <p:cNvSpPr>
            <a:spLocks noGrp="1"/>
          </p:cNvSpPr>
          <p:nvPr>
            <p:ph type="body" sz="quarter" idx="1"/>
          </p:nvPr>
        </p:nvSpPr>
        <p:spPr>
          <a:prstGeom prst="rect">
            <a:avLst/>
          </a:prstGeom>
        </p:spPr>
        <p:txBody>
          <a:bodyPr/>
          <a:lstStyle/>
          <a:p>
            <a:pPr defTabSz="914400">
              <a:lnSpc>
                <a:spcPct val="100000"/>
              </a:lnSpc>
              <a:defRPr sz="1800"/>
            </a:pPr>
            <a:r>
              <a:t>Adolescence is a period during which many mental disorders, such as schizophrenia, bipolar disorder, depression and anxiety disorders appear.</a:t>
            </a:r>
          </a:p>
          <a:p>
            <a:pPr defTabSz="914400">
              <a:lnSpc>
                <a:spcPct val="100000"/>
              </a:lnSpc>
              <a:defRPr sz="1800"/>
            </a:pPr>
            <a:endParaRPr/>
          </a:p>
          <a:p>
            <a:pPr defTabSz="914400">
              <a:lnSpc>
                <a:spcPct val="100000"/>
              </a:lnSpc>
              <a:defRPr sz="1800"/>
            </a:pPr>
            <a:r>
              <a:t>Mental Disorders are illnesses of the youth</a:t>
            </a:r>
            <a:endParaRPr lang="en-US"/>
          </a:p>
          <a:p>
            <a:pPr defTabSz="914400">
              <a:lnSpc>
                <a:spcPct val="100000"/>
              </a:lnSpc>
              <a:defRPr sz="1800"/>
            </a:pPr>
            <a:endParaRPr lang="en-US"/>
          </a:p>
          <a:p>
            <a:pPr>
              <a:defRPr sz="1800"/>
            </a:pPr>
            <a:r>
              <a:rPr lang="en-US"/>
              <a:t>Someone at a previous presentations asked about the length of the line for each disorder. So lets look at the ADHD line or onset line. Onset for ADHD is somewhere between 5 to 7 years of age. This means if a teenager starts to present with symptoms of ADHD at the age of 15 but did not have symptoms before that time. And when clinical history is obtained the youth did not exhibit the typical symptoms present at age 5, then it is not likely the child has ADHD and it is likely another disorder is present and masks as ADHD. For example, a child experiencing abuse or trauma may look like a child with ADHD. Or a child with significant anxiety may look like a child with ADHD. </a:t>
            </a:r>
            <a:endParaRPr lang="en-US">
              <a:cs typeface="Calibri"/>
            </a:endParaRPr>
          </a:p>
          <a:p>
            <a:pPr defTabSz="914400">
              <a:lnSpc>
                <a:spcPct val="100000"/>
              </a:lnSpc>
              <a:defRPr sz="1800"/>
            </a:pPr>
            <a:endParaRPr lang="en-US"/>
          </a:p>
          <a:p>
            <a:pPr>
              <a:defRPr sz="1800"/>
            </a:pPr>
            <a:r>
              <a:rPr lang="en-US"/>
              <a:t>All  of these disorders are life-long. They are not just present for this window of onset. This is just when it first presents and then when it develops, it continues in the child’s life span.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But we know that life is often not ideal.</a:t>
            </a:r>
            <a:endParaRPr lang="en-US" dirty="0"/>
          </a:p>
          <a:p>
            <a:endParaRPr lang="en-US" dirty="0"/>
          </a:p>
          <a:p>
            <a:endParaRPr lang="en-US"/>
          </a:p>
        </p:txBody>
      </p:sp>
    </p:spTree>
    <p:extLst>
      <p:ext uri="{BB962C8B-B14F-4D97-AF65-F5344CB8AC3E}">
        <p14:creationId xmlns:p14="http://schemas.microsoft.com/office/powerpoint/2010/main" val="511736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Here’s the kicker. For people who are experiencing toxic stress, events that should result in tolerable stress quickly become intolerable. In these cases, people often cannot distinguish a real tiger from a paper tiger. Situations that should be a 2 are often perceived as an 8. </a:t>
            </a:r>
          </a:p>
          <a:p>
            <a:endParaRPr lang="en-US" dirty="0"/>
          </a:p>
          <a:p>
            <a:r>
              <a:rPr lang="en-US" dirty="0"/>
              <a:t>Teaching distress tolerance is what is needed but how we teach it will differ than for people who haven’t or aren’t experiencing toxic stress. </a:t>
            </a:r>
            <a:endParaRPr lang="en-US" dirty="0">
              <a:cs typeface="Calibri"/>
            </a:endParaRPr>
          </a:p>
          <a:p>
            <a:endParaRPr lang="en-US" dirty="0">
              <a:cs typeface="Calibri"/>
            </a:endParaRPr>
          </a:p>
          <a:p>
            <a:r>
              <a:rPr lang="en-US">
                <a:cs typeface="Calibri"/>
              </a:rPr>
              <a:t>Tolerable stress is tricky because what if it feels like it is becoming intolerable but it is not toxic. </a:t>
            </a:r>
            <a:endParaRPr lang="en-US" dirty="0">
              <a:cs typeface="Calibri"/>
            </a:endParaRPr>
          </a:p>
          <a:p>
            <a:endParaRPr lang="en-US">
              <a:cs typeface="Calibri" panose="020F0502020204030204"/>
            </a:endParaRPr>
          </a:p>
          <a:p>
            <a:endParaRPr lang="en-US">
              <a:cs typeface="Calibri" panose="020F0502020204030204"/>
            </a:endParaRPr>
          </a:p>
        </p:txBody>
      </p:sp>
    </p:spTree>
    <p:extLst>
      <p:ext uri="{BB962C8B-B14F-4D97-AF65-F5344CB8AC3E}">
        <p14:creationId xmlns:p14="http://schemas.microsoft.com/office/powerpoint/2010/main" val="519147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Shape 682"/>
          <p:cNvSpPr>
            <a:spLocks noGrp="1" noRot="1" noChangeAspect="1"/>
          </p:cNvSpPr>
          <p:nvPr>
            <p:ph type="sldImg"/>
          </p:nvPr>
        </p:nvSpPr>
        <p:spPr>
          <a:xfrm>
            <a:off x="381000" y="685800"/>
            <a:ext cx="6096000" cy="3429000"/>
          </a:xfrm>
          <a:prstGeom prst="rect">
            <a:avLst/>
          </a:prstGeom>
        </p:spPr>
        <p:txBody>
          <a:bodyPr/>
          <a:lstStyle/>
          <a:p>
            <a:endParaRPr/>
          </a:p>
        </p:txBody>
      </p:sp>
      <p:sp>
        <p:nvSpPr>
          <p:cNvPr id="683" name="Shape 683"/>
          <p:cNvSpPr>
            <a:spLocks noGrp="1"/>
          </p:cNvSpPr>
          <p:nvPr>
            <p:ph type="body" sz="quarter" idx="1"/>
          </p:nvPr>
        </p:nvSpPr>
        <p:spPr>
          <a:prstGeom prst="rect">
            <a:avLst/>
          </a:prstGeom>
        </p:spPr>
        <p:txBody>
          <a:bodyPr/>
          <a:lstStyle/>
          <a:p>
            <a:pPr defTabSz="685714">
              <a:defRPr sz="900">
                <a:latin typeface="Calibri"/>
                <a:ea typeface="Calibri"/>
                <a:cs typeface="Calibri"/>
                <a:sym typeface="Calibri"/>
              </a:defRPr>
            </a:pPr>
            <a:r>
              <a:rPr lang="en-US" dirty="0"/>
              <a:t>When we are talking about tolerable stress, it doesn’t have to be bad. In fact, it isn’t.  We can frame things in a “growth mindset” and look at stress as a stimulus to change, like motivation.  </a:t>
            </a:r>
          </a:p>
          <a:p>
            <a:pPr defTabSz="685714">
              <a:defRPr sz="900">
                <a:latin typeface="Calibri"/>
                <a:ea typeface="Calibri"/>
                <a:cs typeface="Calibri"/>
                <a:sym typeface="Calibri"/>
              </a:defRPr>
            </a:pPr>
            <a:endParaRPr lang="en-US" dirty="0"/>
          </a:p>
          <a:p>
            <a:pPr defTabSz="685714">
              <a:defRPr sz="900">
                <a:latin typeface="Calibri"/>
                <a:ea typeface="Calibri"/>
                <a:cs typeface="Calibri"/>
                <a:sym typeface="Calibri"/>
              </a:defRPr>
            </a:pPr>
            <a:r>
              <a:rPr lang="en-US" dirty="0"/>
              <a:t>The stress response drives learning. We don’t always get things correct the first few times we attempt - stress is a necessary biological component to help us focus and overcome difficulties. </a:t>
            </a:r>
          </a:p>
          <a:p>
            <a:pPr defTabSz="685714">
              <a:defRPr sz="900">
                <a:latin typeface="Calibri"/>
                <a:ea typeface="Calibri"/>
                <a:cs typeface="Calibri"/>
                <a:sym typeface="Calibri"/>
              </a:defRPr>
            </a:pPr>
            <a:endParaRPr lang="en-US" dirty="0"/>
          </a:p>
          <a:p>
            <a:pPr defTabSz="685714">
              <a:defRPr sz="900">
                <a:latin typeface="Calibri"/>
                <a:ea typeface="Calibri"/>
                <a:cs typeface="Calibri"/>
                <a:sym typeface="Calibri"/>
              </a:defRPr>
            </a:pPr>
            <a:r>
              <a:rPr lang="en-US" dirty="0"/>
              <a:t>Stress can be an ally. </a:t>
            </a:r>
          </a:p>
          <a:p>
            <a:pPr defTabSz="685714">
              <a:defRPr sz="900">
                <a:latin typeface="Calibri"/>
                <a:ea typeface="Calibri"/>
                <a:cs typeface="Calibri"/>
                <a:sym typeface="Calibri"/>
              </a:defRPr>
            </a:pPr>
            <a:endParaRPr lang="en-US" dirty="0"/>
          </a:p>
          <a:p>
            <a:pPr defTabSz="685714">
              <a:defRPr sz="900">
                <a:latin typeface="Calibri"/>
                <a:ea typeface="Calibri"/>
                <a:cs typeface="Calibri"/>
                <a:sym typeface="Calibri"/>
              </a:defRPr>
            </a:pPr>
            <a:r>
              <a:rPr lang="en-US" dirty="0"/>
              <a:t>Many people are familiar with the stress response “fight or flight” – less discussed is another stress response: excite and delight. Our response to stress helps us solve problems, leading to adaptive solutions.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24</a:t>
            </a:fld>
            <a:endParaRPr lang="en-US"/>
          </a:p>
        </p:txBody>
      </p:sp>
    </p:spTree>
    <p:extLst>
      <p:ext uri="{BB962C8B-B14F-4D97-AF65-F5344CB8AC3E}">
        <p14:creationId xmlns:p14="http://schemas.microsoft.com/office/powerpoint/2010/main" val="1260922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Distress tolerance is equally as important as stress prevention/reduction.</a:t>
            </a:r>
          </a:p>
        </p:txBody>
      </p:sp>
    </p:spTree>
    <p:extLst>
      <p:ext uri="{BB962C8B-B14F-4D97-AF65-F5344CB8AC3E}">
        <p14:creationId xmlns:p14="http://schemas.microsoft.com/office/powerpoint/2010/main" val="1044984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baseball, people refer to hitting the ball on the "sweet spot" of the bat. And, if you find that sweet spot, you don't even need to hit the ball super hard to hit a homerun. The same applies to stress and arousal. Somewhat tense and nervous is required to get maximum performance but too much is counterproductive. </a:t>
            </a:r>
          </a:p>
          <a:p>
            <a:endParaRPr lang="en-US" dirty="0"/>
          </a:p>
          <a:p>
            <a:r>
              <a:rPr lang="en-US" dirty="0"/>
              <a:t>Some students need a kick in the pants and some need to be calmed</a:t>
            </a:r>
          </a:p>
          <a:p>
            <a:endParaRPr lang="en-US" dirty="0"/>
          </a:p>
          <a:p>
            <a:r>
              <a:rPr lang="en-US" dirty="0"/>
              <a:t>Some students interpret normal level of arousal as anxiety</a:t>
            </a:r>
          </a:p>
          <a:p>
            <a:endParaRPr lang="en-US" dirty="0">
              <a:cs typeface="Calibri" panose="020F0502020204030204"/>
            </a:endParaRPr>
          </a:p>
          <a:p>
            <a:endParaRPr lang="en-US" dirty="0">
              <a:cs typeface="Calibri" panose="020F0502020204030204"/>
            </a:endParaRPr>
          </a:p>
          <a:p>
            <a:endParaRPr lang="en-US" dirty="0">
              <a:cs typeface="Calibri" panose="020F0502020204030204"/>
            </a:endParaRPr>
          </a:p>
          <a:p>
            <a:endParaRPr lang="en-US" dirty="0">
              <a:cs typeface="Calibri" panose="020F0502020204030204"/>
            </a:endParaRPr>
          </a:p>
        </p:txBody>
      </p:sp>
    </p:spTree>
    <p:extLst>
      <p:ext uri="{BB962C8B-B14F-4D97-AF65-F5344CB8AC3E}">
        <p14:creationId xmlns:p14="http://schemas.microsoft.com/office/powerpoint/2010/main" val="3796612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Avoidance and withdrawal is really good at dealing with unpleasant arousal, however it actually just increases the anxiety.</a:t>
            </a:r>
          </a:p>
          <a:p>
            <a:r>
              <a:rPr lang="en-US" dirty="0"/>
              <a:t>You can habituate yourself over time by going through the event, repetition can help ease anxiety and increase habituation.</a:t>
            </a:r>
          </a:p>
          <a:p>
            <a:endParaRPr lang="en-US" dirty="0"/>
          </a:p>
          <a:p>
            <a:r>
              <a:rPr lang="en-US" dirty="0"/>
              <a:t>Avoidance is generally seen as negative. But, the same action using a different term, retreating, can be positive if:</a:t>
            </a:r>
          </a:p>
          <a:p>
            <a:endParaRPr lang="en-US" dirty="0"/>
          </a:p>
          <a:p>
            <a:pPr marL="342900" indent="-342900">
              <a:buFont typeface="Arial"/>
              <a:buChar char="•"/>
            </a:pPr>
            <a:r>
              <a:rPr lang="en-US" dirty="0"/>
              <a:t>It is used as a temporary method to regain emotional control/equilibrium</a:t>
            </a:r>
          </a:p>
          <a:p>
            <a:pPr marL="342900" indent="-342900">
              <a:buFont typeface="Arial"/>
              <a:buChar char="•"/>
            </a:pPr>
            <a:r>
              <a:rPr lang="en-US" dirty="0"/>
              <a:t>It is accompanied with cognitive and other strategies to re-engage with the stressful situation (</a:t>
            </a:r>
            <a:r>
              <a:rPr lang="en-US" dirty="0" err="1"/>
              <a:t>eg.</a:t>
            </a:r>
            <a:r>
              <a:rPr lang="en-US" dirty="0"/>
              <a:t> Relaxed breathing, progressive muscle relaxation, positive self talk etc.)</a:t>
            </a:r>
          </a:p>
          <a:p>
            <a:pPr marL="342900" indent="-342900">
              <a:lnSpc>
                <a:spcPct val="117999"/>
              </a:lnSpc>
              <a:buFont typeface="Arial"/>
              <a:buChar char="•"/>
            </a:pPr>
            <a:r>
              <a:rPr lang="en-US" dirty="0"/>
              <a:t>It is not the only strategy one uses to deal with uncomfortable situations. Sometimes, challenging oneself in the moment to face your stress head on can be affirming and confidence boosting</a:t>
            </a:r>
          </a:p>
          <a:p>
            <a:pPr marL="342900" indent="-342900">
              <a:buFontTx/>
              <a:buChar char="-"/>
            </a:pPr>
            <a:endParaRPr lang="en-US"/>
          </a:p>
          <a:p>
            <a:pPr marL="342900" indent="-342900">
              <a:buFontTx/>
              <a:buChar char="-"/>
            </a:pPr>
            <a:endParaRPr lang="en-US"/>
          </a:p>
          <a:p>
            <a:endParaRPr lang="en-US"/>
          </a:p>
        </p:txBody>
      </p:sp>
    </p:spTree>
    <p:extLst>
      <p:ext uri="{BB962C8B-B14F-4D97-AF65-F5344CB8AC3E}">
        <p14:creationId xmlns:p14="http://schemas.microsoft.com/office/powerpoint/2010/main" val="841094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Positive or Tolerable stress is actually good for us. While this is true, some people are by nature more optimistic and some less; some people tend to be worriers and others more easy going; some people are risk takers and others are more cautious. The unique and complex combination of personality, life experiences, childhood environment all contribute to create an individual. This is why what seems intolerable to some people can be tolerable to others, why some people seem more resilient than others when faced with similar challenges.  </a:t>
            </a:r>
          </a:p>
          <a:p>
            <a:endParaRPr lang="en-US" dirty="0"/>
          </a:p>
          <a:p>
            <a:r>
              <a:rPr lang="en-US" dirty="0"/>
              <a:t>So, while tolerable stress is actually a positive, we want to be careful in two ways: 1) confusing tolerable stress with toxic stress and 2) unintentionally minimizing someone else’s suffering by not validating their experience of their stress. The most effective way to mitigate these two outcomes is to establish safe and trusting relationships. Within the context of a safe and trusting relationship, people can relax and feel confident to face a fear and view their stress differently. Those of you who know me know I am fond of saying “We earn the right to challenge people to the degree that we have supported them”. This is definitely true in trying to help people view tolerable stress as positive in their life. </a:t>
            </a:r>
          </a:p>
          <a:p>
            <a:endParaRPr lang="en-US" dirty="0"/>
          </a:p>
          <a:p>
            <a:r>
              <a:rPr lang="en-US" dirty="0"/>
              <a:t>“Chasing Meaning is better for your health than trying to avoid discomfort in your life.”</a:t>
            </a:r>
          </a:p>
          <a:p>
            <a:endParaRPr lang="en-US" dirty="0"/>
          </a:p>
          <a:p>
            <a:r>
              <a:rPr lang="en-US" dirty="0"/>
              <a:t>“Connecting with others while experiencing stress creates resilience”</a:t>
            </a:r>
          </a:p>
          <a:p>
            <a:endParaRPr lang="en-US"/>
          </a:p>
          <a:p>
            <a:endParaRPr lang="en-US"/>
          </a:p>
        </p:txBody>
      </p:sp>
    </p:spTree>
    <p:extLst>
      <p:ext uri="{BB962C8B-B14F-4D97-AF65-F5344CB8AC3E}">
        <p14:creationId xmlns:p14="http://schemas.microsoft.com/office/powerpoint/2010/main" val="2283378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174043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Shape 682"/>
          <p:cNvSpPr>
            <a:spLocks noGrp="1" noRot="1" noChangeAspect="1"/>
          </p:cNvSpPr>
          <p:nvPr>
            <p:ph type="sldImg"/>
          </p:nvPr>
        </p:nvSpPr>
        <p:spPr>
          <a:xfrm>
            <a:off x="381000" y="685800"/>
            <a:ext cx="6096000" cy="3429000"/>
          </a:xfrm>
          <a:prstGeom prst="rect">
            <a:avLst/>
          </a:prstGeom>
        </p:spPr>
        <p:txBody>
          <a:bodyPr/>
          <a:lstStyle/>
          <a:p>
            <a:endParaRPr/>
          </a:p>
        </p:txBody>
      </p:sp>
      <p:sp>
        <p:nvSpPr>
          <p:cNvPr id="683" name="Shape 683"/>
          <p:cNvSpPr>
            <a:spLocks noGrp="1"/>
          </p:cNvSpPr>
          <p:nvPr>
            <p:ph type="body" sz="quarter" idx="1"/>
          </p:nvPr>
        </p:nvSpPr>
        <p:spPr>
          <a:prstGeom prst="rect">
            <a:avLst/>
          </a:prstGeom>
        </p:spPr>
        <p:txBody>
          <a:bodyPr/>
          <a:lstStyle/>
          <a:p>
            <a:pPr defTabSz="685714">
              <a:lnSpc>
                <a:spcPct val="100000"/>
              </a:lnSpc>
              <a:defRPr sz="900">
                <a:latin typeface="Calibri"/>
                <a:ea typeface="Calibri"/>
                <a:cs typeface="Calibri"/>
                <a:sym typeface="Calibri"/>
              </a:defRPr>
            </a:pPr>
            <a:endParaRPr/>
          </a:p>
        </p:txBody>
      </p:sp>
    </p:spTree>
    <p:extLst>
      <p:ext uri="{BB962C8B-B14F-4D97-AF65-F5344CB8AC3E}">
        <p14:creationId xmlns:p14="http://schemas.microsoft.com/office/powerpoint/2010/main" val="3300460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Mental illness is typically not cured, it is managed much like diabetes</a:t>
            </a:r>
          </a:p>
          <a:p>
            <a:r>
              <a:rPr lang="en-US" dirty="0"/>
              <a:t>Email Andrew for data/research to support this</a:t>
            </a:r>
            <a:endParaRPr lang="en-US" dirty="0">
              <a:cs typeface="Calibri"/>
            </a:endParaRPr>
          </a:p>
          <a:p>
            <a:endParaRPr lang="en-US"/>
          </a:p>
          <a:p>
            <a:pPr defTabSz="457200">
              <a:defRPr/>
            </a:pPr>
            <a:endParaRPr lang="en-US"/>
          </a:p>
        </p:txBody>
      </p:sp>
    </p:spTree>
    <p:extLst>
      <p:ext uri="{BB962C8B-B14F-4D97-AF65-F5344CB8AC3E}">
        <p14:creationId xmlns:p14="http://schemas.microsoft.com/office/powerpoint/2010/main" val="22627306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000"/>
              <a:t>A stereotype is a societal generalization that is based on a truth but is expanded by unproven assumptions</a:t>
            </a:r>
          </a:p>
          <a:p>
            <a:pPr marL="0" marR="0" lvl="0" indent="0" defTabSz="457200" eaLnBrk="1" fontAlgn="auto" latinLnBrk="0" hangingPunct="1">
              <a:lnSpc>
                <a:spcPct val="117999"/>
              </a:lnSpc>
              <a:spcBef>
                <a:spcPts val="0"/>
              </a:spcBef>
              <a:spcAft>
                <a:spcPts val="0"/>
              </a:spcAft>
              <a:buClrTx/>
              <a:buSzTx/>
              <a:buFontTx/>
              <a:buNone/>
              <a:tabLst/>
              <a:defRPr/>
            </a:pPr>
            <a:endParaRPr lang="en-US" sz="2000"/>
          </a:p>
          <a:p>
            <a:pPr marL="0" marR="0" lvl="0" indent="0" defTabSz="457200" eaLnBrk="1" fontAlgn="auto" latinLnBrk="0" hangingPunct="1">
              <a:lnSpc>
                <a:spcPct val="117999"/>
              </a:lnSpc>
              <a:spcBef>
                <a:spcPts val="0"/>
              </a:spcBef>
              <a:spcAft>
                <a:spcPts val="0"/>
              </a:spcAft>
              <a:buClrTx/>
              <a:buSzTx/>
              <a:buFontTx/>
              <a:buNone/>
              <a:tabLst/>
              <a:defRPr/>
            </a:pPr>
            <a:r>
              <a:rPr lang="en-US" sz="2000"/>
              <a:t>A prejudice is a personal belief based on a stereotype.</a:t>
            </a:r>
          </a:p>
          <a:p>
            <a:pPr marL="0" marR="0" lvl="0" indent="0" defTabSz="457200" eaLnBrk="1" fontAlgn="auto" latinLnBrk="0" hangingPunct="1">
              <a:lnSpc>
                <a:spcPct val="117999"/>
              </a:lnSpc>
              <a:spcBef>
                <a:spcPts val="0"/>
              </a:spcBef>
              <a:spcAft>
                <a:spcPts val="0"/>
              </a:spcAft>
              <a:buClrTx/>
              <a:buSzTx/>
              <a:buFontTx/>
              <a:buNone/>
              <a:tabLst/>
              <a:defRPr/>
            </a:pPr>
            <a:endParaRPr lang="en-US" sz="2000"/>
          </a:p>
          <a:p>
            <a:pPr marL="0" marR="0" lvl="0" indent="0" defTabSz="457200" eaLnBrk="1" fontAlgn="auto" latinLnBrk="0" hangingPunct="1">
              <a:lnSpc>
                <a:spcPct val="117999"/>
              </a:lnSpc>
              <a:spcBef>
                <a:spcPts val="0"/>
              </a:spcBef>
              <a:spcAft>
                <a:spcPts val="0"/>
              </a:spcAft>
              <a:buClrTx/>
              <a:buSzTx/>
              <a:buFontTx/>
              <a:buNone/>
              <a:tabLst/>
              <a:defRPr/>
            </a:pPr>
            <a:r>
              <a:rPr lang="en-US" sz="2000"/>
              <a:t>Discrimination is action towards an individual or group of individuals based on prejudice.</a:t>
            </a:r>
          </a:p>
          <a:p>
            <a:pPr marL="0" marR="0" lvl="0" indent="0" defTabSz="457200" eaLnBrk="1" fontAlgn="auto" latinLnBrk="0" hangingPunct="1">
              <a:lnSpc>
                <a:spcPct val="117999"/>
              </a:lnSpc>
              <a:spcBef>
                <a:spcPts val="0"/>
              </a:spcBef>
              <a:spcAft>
                <a:spcPts val="0"/>
              </a:spcAft>
              <a:buClrTx/>
              <a:buSzTx/>
              <a:buFontTx/>
              <a:buNone/>
              <a:tabLst/>
              <a:defRPr/>
            </a:pPr>
            <a:endParaRPr lang="en-US" sz="2000"/>
          </a:p>
          <a:p>
            <a:pPr marL="0" marR="0" lvl="0" indent="0" defTabSz="457200" eaLnBrk="1" fontAlgn="auto" latinLnBrk="0" hangingPunct="1">
              <a:lnSpc>
                <a:spcPct val="117999"/>
              </a:lnSpc>
              <a:spcBef>
                <a:spcPts val="0"/>
              </a:spcBef>
              <a:spcAft>
                <a:spcPts val="0"/>
              </a:spcAft>
              <a:buClrTx/>
              <a:buSzTx/>
              <a:buFontTx/>
              <a:buNone/>
              <a:tabLst/>
              <a:defRPr/>
            </a:pPr>
            <a:endParaRPr lang="en-US" sz="2000"/>
          </a:p>
          <a:p>
            <a:pPr marL="0" marR="0" lvl="0" indent="0" defTabSz="457200" eaLnBrk="1" fontAlgn="auto" latinLnBrk="0" hangingPunct="1">
              <a:lnSpc>
                <a:spcPct val="117999"/>
              </a:lnSpc>
              <a:spcBef>
                <a:spcPts val="0"/>
              </a:spcBef>
              <a:spcAft>
                <a:spcPts val="0"/>
              </a:spcAft>
              <a:buClrTx/>
              <a:buSzTx/>
              <a:buFontTx/>
              <a:buNone/>
              <a:tabLst/>
              <a:defRPr/>
            </a:pPr>
            <a:endParaRPr lang="en-US" sz="2000"/>
          </a:p>
          <a:p>
            <a:pPr marL="0" marR="0" lvl="0" indent="0" defTabSz="457200" eaLnBrk="1" fontAlgn="auto" latinLnBrk="0" hangingPunct="1">
              <a:lnSpc>
                <a:spcPct val="117999"/>
              </a:lnSpc>
              <a:spcBef>
                <a:spcPts val="0"/>
              </a:spcBef>
              <a:spcAft>
                <a:spcPts val="0"/>
              </a:spcAft>
              <a:buClrTx/>
              <a:buSzTx/>
              <a:buFontTx/>
              <a:buNone/>
              <a:tabLst/>
              <a:defRPr/>
            </a:pPr>
            <a:r>
              <a:rPr lang="en-US" sz="2000"/>
              <a:t>“One of the reasons for this disconnect is stigma; namely, to avoid the label of mental illness and the harm it brings, people decide not to seek or fully participate in care. Stigma yields 2 kinds of harm that may impede treatment participation: It diminishes self-esteem and robs people of social opportunities.” Patrick Corrigan, Professor of Psychology  (http://www.academia.cat/files/425-8237-DOCUMENT/Howstigmainterfereswithmentalhealthcare.pdf)</a:t>
            </a:r>
          </a:p>
          <a:p>
            <a:endParaRPr lang="en-US"/>
          </a:p>
        </p:txBody>
      </p:sp>
    </p:spTree>
    <p:extLst>
      <p:ext uri="{BB962C8B-B14F-4D97-AF65-F5344CB8AC3E}">
        <p14:creationId xmlns:p14="http://schemas.microsoft.com/office/powerpoint/2010/main" val="1989272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400"/>
              <a:t>55% of parents have never spoken to their children about mental health</a:t>
            </a:r>
            <a:endParaRPr lang="en-US"/>
          </a:p>
          <a:p>
            <a:pPr marL="0" marR="0" lvl="0" indent="0" defTabSz="457200" eaLnBrk="1" fontAlgn="auto" latinLnBrk="0" hangingPunct="1">
              <a:lnSpc>
                <a:spcPct val="117999"/>
              </a:lnSpc>
              <a:spcBef>
                <a:spcPts val="0"/>
              </a:spcBef>
              <a:spcAft>
                <a:spcPts val="0"/>
              </a:spcAft>
              <a:buClrTx/>
              <a:buSzTx/>
              <a:buFontTx/>
              <a:buNone/>
              <a:tabLst/>
              <a:defRPr/>
            </a:pPr>
            <a:endParaRPr lang="en-US" sz="2400"/>
          </a:p>
          <a:p>
            <a:pPr defTabSz="457200">
              <a:lnSpc>
                <a:spcPct val="117999"/>
              </a:lnSpc>
              <a:defRPr/>
            </a:pPr>
            <a:r>
              <a:rPr lang="en-US" sz="2400" dirty="0"/>
              <a:t>Many people report that the discrimination they feel is often harder to deal with than the mental illness itself. </a:t>
            </a:r>
          </a:p>
          <a:p>
            <a:pPr defTabSz="457200">
              <a:lnSpc>
                <a:spcPct val="117999"/>
              </a:lnSpc>
              <a:defRPr/>
            </a:pPr>
            <a:endParaRPr lang="en-US" sz="2400">
              <a:cs typeface="Calibri" panose="020F0502020204030204"/>
            </a:endParaRPr>
          </a:p>
          <a:p>
            <a:pPr marL="0" marR="0" lvl="0" indent="0" defTabSz="457200" eaLnBrk="1" fontAlgn="auto" latinLnBrk="0" hangingPunct="1">
              <a:lnSpc>
                <a:spcPct val="117999"/>
              </a:lnSpc>
              <a:spcBef>
                <a:spcPts val="0"/>
              </a:spcBef>
              <a:spcAft>
                <a:spcPts val="0"/>
              </a:spcAft>
              <a:buClrTx/>
              <a:buSzTx/>
              <a:buFontTx/>
              <a:buNone/>
              <a:tabLst/>
              <a:defRPr/>
            </a:pPr>
            <a:r>
              <a:rPr lang="en-US" sz="2400" dirty="0"/>
              <a:t>“One of the reasons for this disconnect is stigma; namely, to avoid the label of mental illness and the harm it brings, people decide not to seek or fully participate in care. Stigma yields 2 kinds of harm that may impede treatment participation: It diminishes self-esteem and robs people of social opportunities.” Patrick Corrigan, Professor of Psychology  (http://www.academia.cat/files/425-8237-DOCUMENT/Howstigmainterfereswithmentalhealthcare.pdf)</a:t>
            </a:r>
            <a:endParaRPr lang="en-US" sz="2400" dirty="0">
              <a:cs typeface="Calibri"/>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2400"/>
          </a:p>
          <a:p>
            <a:pPr marL="0" marR="0" lvl="0" indent="0" defTabSz="457200" eaLnBrk="1" fontAlgn="auto" latinLnBrk="0" hangingPunct="1">
              <a:lnSpc>
                <a:spcPct val="117999"/>
              </a:lnSpc>
              <a:spcBef>
                <a:spcPts val="0"/>
              </a:spcBef>
              <a:spcAft>
                <a:spcPts val="0"/>
              </a:spcAft>
              <a:buClrTx/>
              <a:buSzTx/>
              <a:buFontTx/>
              <a:buNone/>
              <a:tabLst/>
              <a:defRPr/>
            </a:pPr>
            <a:r>
              <a:rPr lang="en-US" sz="2400" dirty="0"/>
              <a:t>“Stigma experiences have caused hurt, anger, discouragement, and lasting damage to self-esteem. They have led many consumers to conceal their psychiatric histories from others, to withhold information on applications for jobs and licenses, and then to be burdened with chronic fear of disclosure in addition to the pain and stress of their illnesses. Experiences have led many consumers to maintain a secrecy that not only is uncomfortable but also may contribute to the very symptoms—anxiety, depression, paranoia—from which they are struggling to recover. Moreover, fears about stigma appear to result in reluctance to apply for jobs, education, or insurance or even to seek treatment. In making productive work less available, in limiting treatment resources (e.g., insurance) and discouraging treatment-seeking, in contributing to social isolation, and in generating nagging fears about disclosure and community rejection, stigma experiences have produced conditions antithetical to the goals of recovery.”</a:t>
            </a:r>
            <a:endParaRPr lang="en-US" sz="2400" dirty="0">
              <a:cs typeface="Calibri"/>
            </a:endParaRPr>
          </a:p>
          <a:p>
            <a:endParaRPr lang="en-US"/>
          </a:p>
          <a:p>
            <a:r>
              <a:rPr lang="en-US" sz="2000" dirty="0"/>
              <a:t>https://academic.oup.com/schizophreniabulletin/article-abstract/25/3/467/1849492 by guest on 16 May 2019 Schizophrenia Bulletin, Vol. 25, No. 3, 1999 O.F. Wahl </a:t>
            </a:r>
            <a:endParaRPr lang="en-US"/>
          </a:p>
        </p:txBody>
      </p:sp>
    </p:spTree>
    <p:extLst>
      <p:ext uri="{BB962C8B-B14F-4D97-AF65-F5344CB8AC3E}">
        <p14:creationId xmlns:p14="http://schemas.microsoft.com/office/powerpoint/2010/main" val="3741552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Mental illness is typically not cured, it is managed much like diabetes</a:t>
            </a:r>
          </a:p>
          <a:p>
            <a:endParaRPr lang="en-US"/>
          </a:p>
          <a:p>
            <a:r>
              <a:rPr lang="en-US"/>
              <a:t>Email Andrew for data/research to support this</a:t>
            </a:r>
          </a:p>
        </p:txBody>
      </p:sp>
    </p:spTree>
    <p:extLst>
      <p:ext uri="{BB962C8B-B14F-4D97-AF65-F5344CB8AC3E}">
        <p14:creationId xmlns:p14="http://schemas.microsoft.com/office/powerpoint/2010/main" val="28498521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If someone with a mental illness harms anyone, it almost always is directed towards themselves not others. Self harm or suicide not homicide is the norm.</a:t>
            </a:r>
            <a:endParaRPr lang="en-US" dirty="0">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35</a:t>
            </a:fld>
            <a:endParaRPr lang="en-US"/>
          </a:p>
        </p:txBody>
      </p:sp>
    </p:spTree>
    <p:extLst>
      <p:ext uri="{BB962C8B-B14F-4D97-AF65-F5344CB8AC3E}">
        <p14:creationId xmlns:p14="http://schemas.microsoft.com/office/powerpoint/2010/main" val="1511649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36</a:t>
            </a:fld>
            <a:endParaRPr lang="en-US"/>
          </a:p>
        </p:txBody>
      </p:sp>
    </p:spTree>
    <p:extLst>
      <p:ext uri="{BB962C8B-B14F-4D97-AF65-F5344CB8AC3E}">
        <p14:creationId xmlns:p14="http://schemas.microsoft.com/office/powerpoint/2010/main" val="28543474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37</a:t>
            </a:fld>
            <a:endParaRPr lang="en-US"/>
          </a:p>
        </p:txBody>
      </p:sp>
    </p:spTree>
    <p:extLst>
      <p:ext uri="{BB962C8B-B14F-4D97-AF65-F5344CB8AC3E}">
        <p14:creationId xmlns:p14="http://schemas.microsoft.com/office/powerpoint/2010/main" val="1056166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38</a:t>
            </a:fld>
            <a:endParaRPr lang="en-US"/>
          </a:p>
        </p:txBody>
      </p:sp>
    </p:spTree>
    <p:extLst>
      <p:ext uri="{BB962C8B-B14F-4D97-AF65-F5344CB8AC3E}">
        <p14:creationId xmlns:p14="http://schemas.microsoft.com/office/powerpoint/2010/main" val="11818136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Shape 774"/>
          <p:cNvSpPr>
            <a:spLocks noGrp="1" noRot="1" noChangeAspect="1"/>
          </p:cNvSpPr>
          <p:nvPr>
            <p:ph type="sldImg"/>
          </p:nvPr>
        </p:nvSpPr>
        <p:spPr>
          <a:prstGeom prst="rect">
            <a:avLst/>
          </a:prstGeom>
        </p:spPr>
        <p:txBody>
          <a:bodyPr/>
          <a:lstStyle/>
          <a:p>
            <a:endParaRPr/>
          </a:p>
        </p:txBody>
      </p:sp>
      <p:sp>
        <p:nvSpPr>
          <p:cNvPr id="775" name="Shape 775"/>
          <p:cNvSpPr>
            <a:spLocks noGrp="1"/>
          </p:cNvSpPr>
          <p:nvPr>
            <p:ph type="body" sz="quarter" idx="1"/>
          </p:nvPr>
        </p:nvSpPr>
        <p:spPr>
          <a:prstGeom prst="rect">
            <a:avLst/>
          </a:prstGeom>
        </p:spPr>
        <p:txBody>
          <a:bodyPr/>
          <a:lstStyle/>
          <a:p>
            <a:pPr defTabSz="685714">
              <a:lnSpc>
                <a:spcPct val="100000"/>
              </a:lnSpc>
              <a:defRPr sz="900">
                <a:latin typeface="Calibri"/>
                <a:ea typeface="Calibri"/>
                <a:cs typeface="Calibri"/>
                <a:sym typeface="Calibri"/>
              </a:defRPr>
            </a:pPr>
            <a:r>
              <a:rPr lang="en-US"/>
              <a:t>The brain doesn’t stop developing until the late 20s or early 30s. This may take even longer in men than in women.  </a:t>
            </a:r>
          </a:p>
          <a:p>
            <a:pPr defTabSz="685714">
              <a:lnSpc>
                <a:spcPct val="100000"/>
              </a:lnSpc>
              <a:defRPr sz="900">
                <a:latin typeface="Calibri"/>
                <a:ea typeface="Calibri"/>
                <a:cs typeface="Calibri"/>
                <a:sym typeface="Calibri"/>
              </a:defRPr>
            </a:pPr>
            <a:endParaRPr lang="en-US"/>
          </a:p>
          <a:p>
            <a:pPr defTabSz="685714">
              <a:lnSpc>
                <a:spcPct val="100000"/>
              </a:lnSpc>
              <a:defRPr sz="900">
                <a:latin typeface="Calibri"/>
                <a:ea typeface="Calibri"/>
                <a:cs typeface="Calibri"/>
                <a:sym typeface="Calibri"/>
              </a:defRPr>
            </a:pPr>
            <a:r>
              <a:rPr lang="en-US"/>
              <a:t>In some ways, the brain is never fully developed because it is constantly reshaping to meet the demands of everyday life, as well as being shaped in part by its current environment. There is a complex and continuing bi-directional interaction between brain development and environment that persists across life span. </a:t>
            </a:r>
          </a:p>
          <a:p>
            <a:pPr defTabSz="685714">
              <a:lnSpc>
                <a:spcPct val="100000"/>
              </a:lnSpc>
              <a:defRPr sz="900">
                <a:latin typeface="Calibri"/>
                <a:ea typeface="Calibri"/>
                <a:cs typeface="Calibri"/>
                <a:sym typeface="Calibri"/>
              </a:defRPr>
            </a:pPr>
            <a:endParaRPr lang="en-US"/>
          </a:p>
          <a:p>
            <a:pPr defTabSz="685714">
              <a:lnSpc>
                <a:spcPct val="100000"/>
              </a:lnSpc>
              <a:defRPr sz="900">
                <a:latin typeface="Calibri"/>
                <a:ea typeface="Calibri"/>
                <a:cs typeface="Calibri"/>
                <a:sym typeface="Calibri"/>
              </a:defRPr>
            </a:pPr>
            <a:r>
              <a:t>During adolescent years, brain circu</a:t>
            </a:r>
            <a:r>
              <a:rPr lang="en-US"/>
              <a:t>i</a:t>
            </a:r>
            <a:r>
              <a:t>ts become better functioning and </a:t>
            </a:r>
            <a:r>
              <a:rPr lang="en-US"/>
              <a:t>more efficient. </a:t>
            </a:r>
            <a:endParaRPr/>
          </a:p>
          <a:p>
            <a:pPr defTabSz="685714">
              <a:lnSpc>
                <a:spcPct val="100000"/>
              </a:lnSpc>
              <a:defRPr sz="900">
                <a:latin typeface="Calibri"/>
                <a:ea typeface="Calibri"/>
                <a:cs typeface="Calibri"/>
                <a:sym typeface="Calibri"/>
              </a:defRPr>
            </a:pPr>
            <a:r>
              <a:rPr lang="en-US"/>
              <a:t>There is r</a:t>
            </a:r>
            <a:r>
              <a:t>apid brain development</a:t>
            </a:r>
            <a:r>
              <a:rPr lang="en-US"/>
              <a:t> during adolescence.</a:t>
            </a:r>
            <a:endParaRP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t>Drugs, alcohol, and head injuries can disrupt</a:t>
            </a:r>
            <a:r>
              <a:rPr lang="en-US"/>
              <a:t> this </a:t>
            </a:r>
            <a:r>
              <a:t>development. Nevertheless, the brain is surprisingly resilient. </a:t>
            </a: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t>Cannot predict for any individual how environment or genetics will affect the brain. </a:t>
            </a: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t>We do know that good social relationships help improve growth and development.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 name="Shape 783"/>
          <p:cNvSpPr>
            <a:spLocks noGrp="1" noRot="1" noChangeAspect="1"/>
          </p:cNvSpPr>
          <p:nvPr>
            <p:ph type="sldImg"/>
          </p:nvPr>
        </p:nvSpPr>
        <p:spPr>
          <a:xfrm>
            <a:off x="381000" y="685800"/>
            <a:ext cx="6096000" cy="3429000"/>
          </a:xfrm>
          <a:prstGeom prst="rect">
            <a:avLst/>
          </a:prstGeom>
        </p:spPr>
        <p:txBody>
          <a:bodyPr/>
          <a:lstStyle/>
          <a:p>
            <a:endParaRPr/>
          </a:p>
        </p:txBody>
      </p:sp>
      <p:sp>
        <p:nvSpPr>
          <p:cNvPr id="784" name="Shape 784"/>
          <p:cNvSpPr>
            <a:spLocks noGrp="1"/>
          </p:cNvSpPr>
          <p:nvPr>
            <p:ph type="body" sz="quarter" idx="1"/>
          </p:nvPr>
        </p:nvSpPr>
        <p:spPr>
          <a:prstGeom prst="rect">
            <a:avLst/>
          </a:prstGeom>
        </p:spPr>
        <p:txBody>
          <a:bodyPr/>
          <a:lstStyle>
            <a:lvl1pPr>
              <a:defRPr sz="4000"/>
            </a:lvl1pPr>
          </a:lstStyle>
          <a:p>
            <a:r>
              <a:rPr lang="en-US"/>
              <a:t>This image is the brain developing over time. The purple color represents areas of high connection (meaning high development) and red is low connection (low development).</a:t>
            </a:r>
          </a:p>
          <a:p>
            <a:endParaRPr lang="en-US"/>
          </a:p>
          <a:p>
            <a:r>
              <a:rPr lang="en-US"/>
              <a:t>The brain develops from the back to the front (generally) and the brain is not completely developed until later in life. The final section of the brain to mature is the pre-frontal cortex which is responsible for “higher-order” functions of cognition such as complex problem solving and moral reasoning and executive functioning. </a:t>
            </a:r>
          </a:p>
          <a:p>
            <a:endParaRPr lang="en-US"/>
          </a:p>
          <a:p>
            <a:r>
              <a:rPr lang="en-US"/>
              <a:t>Linking of different brain areas (such as the limbic system and prefrontal cortex) also improves during these years. And these linkages result in better brain functions. These linkages are not shown on this slide as they are referred to as “white matter”. </a:t>
            </a:r>
          </a:p>
          <a:p>
            <a:endParaRPr lang="en-US"/>
          </a:p>
          <a:p>
            <a:r>
              <a:rPr lang="en-US"/>
              <a:t>Researchers suggest that a mismatch of maturation timing between the limbic system – which is the where the subcortical structures meet the cerebral cortex and are involved in motivation, emotion, learning and memory.  Include the hypothalamus, hippocampus, the amygdala, etc.  - maturation of the limbic system takes place in early adolescence and the later developing prefrontal cortex is what makes adolescents more prone to risk-taking behaviors, but also promotes creativity and more flexible adaptation to their environment. </a:t>
            </a:r>
          </a:p>
          <a:p>
            <a:endParaRPr lang="en-US"/>
          </a:p>
          <a:p>
            <a:r>
              <a:rPr lang="en-US"/>
              <a:t>THE TEEN BRAIN IS DIFFERENT THAN THE ADULT BRAIN.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 name="Shape 843"/>
          <p:cNvSpPr>
            <a:spLocks noGrp="1" noRot="1" noChangeAspect="1"/>
          </p:cNvSpPr>
          <p:nvPr>
            <p:ph type="sldImg"/>
          </p:nvPr>
        </p:nvSpPr>
        <p:spPr>
          <a:xfrm>
            <a:off x="381000" y="685800"/>
            <a:ext cx="6096000" cy="3429000"/>
          </a:xfrm>
          <a:prstGeom prst="rect">
            <a:avLst/>
          </a:prstGeom>
        </p:spPr>
        <p:txBody>
          <a:bodyPr/>
          <a:lstStyle/>
          <a:p>
            <a:endParaRPr/>
          </a:p>
        </p:txBody>
      </p:sp>
      <p:sp>
        <p:nvSpPr>
          <p:cNvPr id="844" name="Shape 844"/>
          <p:cNvSpPr>
            <a:spLocks noGrp="1"/>
          </p:cNvSpPr>
          <p:nvPr>
            <p:ph type="body" sz="quarter" idx="1"/>
          </p:nvPr>
        </p:nvSpPr>
        <p:spPr>
          <a:prstGeom prst="rect">
            <a:avLst/>
          </a:prstGeom>
        </p:spPr>
        <p:txBody>
          <a:bodyPr/>
          <a:lstStyle/>
          <a:p>
            <a:pPr defTabSz="931774">
              <a:lnSpc>
                <a:spcPct val="64000"/>
              </a:lnSpc>
              <a:defRPr sz="900">
                <a:latin typeface="Calibri"/>
                <a:ea typeface="Calibri"/>
                <a:cs typeface="Calibri"/>
                <a:sym typeface="Calibri"/>
              </a:defRPr>
            </a:pPr>
            <a:r>
              <a:rPr lang="en-US"/>
              <a:t>OVERARCHING MESSAGE: We have to make sure that we don’t hide from addressing mental disorder (THE OSTRICH), we can’t over respond to it (THE SKY IS FALLING),  and we have to make sure we have accuracy in identification (WE DON’T WANT TO CRY WOLF WHEN THERE ISN’T A DISORDER).</a:t>
            </a:r>
          </a:p>
          <a:p>
            <a:pPr defTabSz="931774">
              <a:lnSpc>
                <a:spcPct val="64000"/>
              </a:lnSpc>
              <a:defRPr sz="900">
                <a:latin typeface="Calibri"/>
                <a:ea typeface="Calibri"/>
                <a:cs typeface="Calibri"/>
                <a:sym typeface="Calibri"/>
              </a:defRPr>
            </a:pPr>
            <a:endParaRPr lang="en-US"/>
          </a:p>
          <a:p>
            <a:pPr defTabSz="931774">
              <a:lnSpc>
                <a:spcPct val="64000"/>
              </a:lnSpc>
              <a:defRPr sz="900">
                <a:latin typeface="Calibri"/>
                <a:ea typeface="Calibri"/>
                <a:cs typeface="Calibri"/>
                <a:sym typeface="Calibri"/>
              </a:defRPr>
            </a:pPr>
            <a:r>
              <a:rPr lang="en-US"/>
              <a:t>Factors that hinder identification of a mental disorder in a school setting are:</a:t>
            </a:r>
          </a:p>
          <a:p>
            <a:pPr marL="171450" indent="-171450" defTabSz="931774">
              <a:lnSpc>
                <a:spcPct val="64000"/>
              </a:lnSpc>
              <a:buFont typeface="Wingdings" panose="05000000000000000000" pitchFamily="2" charset="2"/>
              <a:buChar char="§"/>
              <a:defRPr sz="900">
                <a:latin typeface="Calibri"/>
                <a:ea typeface="Calibri"/>
                <a:cs typeface="Calibri"/>
                <a:sym typeface="Calibri"/>
              </a:defRPr>
            </a:pPr>
            <a:r>
              <a:rPr lang="en-US"/>
              <a:t>The illness may present differently at different times; we may not always see the same thing</a:t>
            </a:r>
          </a:p>
          <a:p>
            <a:pPr marL="171450" indent="-171450" defTabSz="931774">
              <a:lnSpc>
                <a:spcPct val="64000"/>
              </a:lnSpc>
              <a:buFont typeface="Wingdings" panose="05000000000000000000" pitchFamily="2" charset="2"/>
              <a:buChar char="§"/>
              <a:defRPr sz="900">
                <a:latin typeface="Calibri"/>
                <a:ea typeface="Calibri"/>
                <a:cs typeface="Calibri"/>
                <a:sym typeface="Calibri"/>
              </a:defRPr>
            </a:pPr>
            <a:r>
              <a:rPr lang="en-US"/>
              <a:t>If the student is using drugs it may be difficult to get a baseline on the student’s typical functioning</a:t>
            </a:r>
          </a:p>
          <a:p>
            <a:pPr marL="171450" indent="-171450" defTabSz="931774">
              <a:lnSpc>
                <a:spcPct val="64000"/>
              </a:lnSpc>
              <a:buFont typeface="Wingdings" panose="05000000000000000000" pitchFamily="2" charset="2"/>
              <a:buChar char="§"/>
              <a:defRPr sz="900">
                <a:latin typeface="Calibri"/>
                <a:ea typeface="Calibri"/>
                <a:cs typeface="Calibri"/>
                <a:sym typeface="Calibri"/>
              </a:defRPr>
            </a:pPr>
            <a:r>
              <a:rPr lang="en-US"/>
              <a:t>Student may not want to talk about their symptoms for fear of “sounding crazy”.</a:t>
            </a:r>
          </a:p>
          <a:p>
            <a:pPr marL="171450" indent="-171450" defTabSz="931774">
              <a:lnSpc>
                <a:spcPct val="64000"/>
              </a:lnSpc>
              <a:buFont typeface="Wingdings" panose="05000000000000000000" pitchFamily="2" charset="2"/>
              <a:buChar char="§"/>
              <a:defRPr sz="900">
                <a:latin typeface="Calibri"/>
                <a:ea typeface="Calibri"/>
                <a:cs typeface="Calibri"/>
                <a:sym typeface="Calibri"/>
              </a:defRPr>
            </a:pPr>
            <a:r>
              <a:rPr lang="en-US"/>
              <a:t>In high school, students may not spend a lot of time with any one teacher so identification may be challenging</a:t>
            </a:r>
          </a:p>
          <a:p>
            <a:pPr marL="171450" indent="-171450" defTabSz="931774">
              <a:lnSpc>
                <a:spcPct val="64000"/>
              </a:lnSpc>
              <a:buFont typeface="Wingdings" panose="05000000000000000000" pitchFamily="2" charset="2"/>
              <a:buChar char="§"/>
              <a:defRPr sz="900">
                <a:latin typeface="Calibri"/>
                <a:ea typeface="Calibri"/>
                <a:cs typeface="Calibri"/>
                <a:sym typeface="Calibri"/>
              </a:defRPr>
            </a:pPr>
            <a:endParaRPr/>
          </a:p>
          <a:p>
            <a:pPr defTabSz="931774">
              <a:lnSpc>
                <a:spcPct val="64000"/>
              </a:lnSpc>
              <a:defRPr sz="900">
                <a:latin typeface="Calibri"/>
                <a:ea typeface="Calibri"/>
                <a:cs typeface="Calibri"/>
                <a:sym typeface="Calibri"/>
              </a:defRPr>
            </a:pPr>
            <a:endParaRPr lang="en-US"/>
          </a:p>
          <a:p>
            <a:pPr defTabSz="931774">
              <a:lnSpc>
                <a:spcPct val="64000"/>
              </a:lnSpc>
              <a:defRPr sz="900">
                <a:latin typeface="Calibri"/>
                <a:ea typeface="Calibri"/>
                <a:cs typeface="Calibri"/>
                <a:sym typeface="Calibri"/>
              </a:defRPr>
            </a:pPr>
            <a:endParaRPr lang="en-US"/>
          </a:p>
          <a:p>
            <a:pPr defTabSz="931774">
              <a:lnSpc>
                <a:spcPct val="64000"/>
              </a:lnSpc>
              <a:defRPr sz="900">
                <a:latin typeface="Calibri"/>
                <a:ea typeface="Calibri"/>
                <a:cs typeface="Calibri"/>
                <a:sym typeface="Calibri"/>
              </a:defRPr>
            </a:pPr>
            <a:endParaRPr/>
          </a:p>
          <a:p>
            <a:pPr defTabSz="931774">
              <a:lnSpc>
                <a:spcPct val="64000"/>
              </a:lnSpc>
              <a:defRPr sz="900">
                <a:latin typeface="Calibri"/>
                <a:ea typeface="Calibri"/>
                <a:cs typeface="Calibri"/>
                <a:sym typeface="Calibri"/>
              </a:defRPr>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 name="Shape 857"/>
          <p:cNvSpPr>
            <a:spLocks noGrp="1" noRot="1" noChangeAspect="1"/>
          </p:cNvSpPr>
          <p:nvPr>
            <p:ph type="sldImg"/>
          </p:nvPr>
        </p:nvSpPr>
        <p:spPr>
          <a:prstGeom prst="rect">
            <a:avLst/>
          </a:prstGeom>
        </p:spPr>
        <p:txBody>
          <a:bodyPr/>
          <a:lstStyle/>
          <a:p>
            <a:endParaRPr/>
          </a:p>
        </p:txBody>
      </p:sp>
      <p:sp>
        <p:nvSpPr>
          <p:cNvPr id="858" name="Shape 858"/>
          <p:cNvSpPr>
            <a:spLocks noGrp="1"/>
          </p:cNvSpPr>
          <p:nvPr>
            <p:ph type="body" sz="quarter" idx="1"/>
          </p:nvPr>
        </p:nvSpPr>
        <p:spPr>
          <a:prstGeom prst="rect">
            <a:avLst/>
          </a:prstGeom>
        </p:spPr>
        <p:txBody>
          <a:bodyPr/>
          <a:lstStyle/>
          <a:p>
            <a:pPr>
              <a:defRPr sz="4000"/>
            </a:pPr>
            <a:r>
              <a:rPr lang="en-US" b="1"/>
              <a:t>Symptoms start before the functional impairment of an illness. </a:t>
            </a:r>
          </a:p>
          <a:p>
            <a:pPr>
              <a:defRPr sz="4000"/>
            </a:pPr>
            <a:endParaRPr lang="en-US" b="1"/>
          </a:p>
          <a:p>
            <a:pPr>
              <a:defRPr sz="4000"/>
            </a:pPr>
            <a:r>
              <a:rPr lang="en-US" b="1"/>
              <a:t>Impairment and symptoms reach a point where an individual would qualify for a diagnosis. </a:t>
            </a:r>
            <a:endParaRPr lang="en-US" b="1">
              <a:cs typeface="Calibri"/>
            </a:endParaRPr>
          </a:p>
          <a:p>
            <a:pPr>
              <a:defRPr sz="4000"/>
            </a:pPr>
            <a:endParaRPr lang="en-US" b="1"/>
          </a:p>
          <a:p>
            <a:pPr>
              <a:defRPr sz="4000"/>
            </a:pPr>
            <a:r>
              <a:rPr lang="en-US" b="0"/>
              <a:t>Any point below the red circle (where we have some symptoms and some impairment but not enough to consider a diagnosis) we can consider as the </a:t>
            </a:r>
            <a:r>
              <a:rPr lang="en-US" b="1" err="1"/>
              <a:t>prodomal</a:t>
            </a:r>
            <a:r>
              <a:rPr lang="en-US" b="1"/>
              <a:t> period.</a:t>
            </a:r>
            <a:endParaRPr lang="en-US" b="1">
              <a:cs typeface="Calibri"/>
            </a:endParaRPr>
          </a:p>
          <a:p>
            <a:pPr>
              <a:defRPr sz="4000"/>
            </a:pPr>
            <a:endParaRPr lang="en-US" b="1"/>
          </a:p>
          <a:p>
            <a:pPr>
              <a:defRPr sz="4000"/>
            </a:pPr>
            <a:r>
              <a:rPr lang="en-US" b="1"/>
              <a:t>A prodrome is an early symptom (or set of symptoms) that might indicate the start of a disease before specific symptoms occur. It is derived from the word “precursor”. </a:t>
            </a:r>
            <a:endParaRPr lang="en-US" b="1">
              <a:cs typeface="Calibri"/>
            </a:endParaRPr>
          </a:p>
          <a:p>
            <a:pPr>
              <a:defRPr sz="4000"/>
            </a:pPr>
            <a:endParaRPr lang="en-US" b="1"/>
          </a:p>
          <a:p>
            <a:pPr>
              <a:defRPr sz="4000"/>
            </a:pPr>
            <a:r>
              <a:rPr lang="en-US" b="1"/>
              <a:t>It is important to remember that many people who show </a:t>
            </a:r>
            <a:r>
              <a:rPr lang="en-US" b="1" err="1"/>
              <a:t>prodomal</a:t>
            </a:r>
            <a:r>
              <a:rPr lang="en-US" b="1"/>
              <a:t> features do not develop a mental disorder. May indicate the child is "at-risk" for developing a mental disorder if there is not intervention. </a:t>
            </a:r>
            <a:endParaRPr lang="en-US" b="1">
              <a:cs typeface="Calibri"/>
            </a:endParaRPr>
          </a:p>
          <a:p>
            <a:pPr>
              <a:defRPr sz="4000"/>
            </a:pPr>
            <a:endParaRPr lang="en-US"/>
          </a:p>
          <a:p>
            <a:pPr>
              <a:defRPr sz="4000"/>
            </a:pPr>
            <a:r>
              <a:t>Just like arrhythmia and chest pains may be the prodromal phase of heart disease</a:t>
            </a:r>
            <a:r>
              <a:rPr lang="en-US"/>
              <a:t>, but not everyone that has arrhythmia may go on to develop heart disease.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 name="Shape 865"/>
          <p:cNvSpPr>
            <a:spLocks noGrp="1" noRot="1" noChangeAspect="1"/>
          </p:cNvSpPr>
          <p:nvPr>
            <p:ph type="sldImg"/>
          </p:nvPr>
        </p:nvSpPr>
        <p:spPr>
          <a:xfrm>
            <a:off x="381000" y="685800"/>
            <a:ext cx="6096000" cy="3429000"/>
          </a:xfrm>
          <a:prstGeom prst="rect">
            <a:avLst/>
          </a:prstGeom>
        </p:spPr>
        <p:txBody>
          <a:bodyPr/>
          <a:lstStyle/>
          <a:p>
            <a:endParaRPr/>
          </a:p>
        </p:txBody>
      </p:sp>
      <p:sp>
        <p:nvSpPr>
          <p:cNvPr id="866" name="Shape 866"/>
          <p:cNvSpPr>
            <a:spLocks noGrp="1"/>
          </p:cNvSpPr>
          <p:nvPr>
            <p:ph type="body" sz="quarter" idx="1"/>
          </p:nvPr>
        </p:nvSpPr>
        <p:spPr>
          <a:prstGeom prst="rect">
            <a:avLst/>
          </a:prstGeom>
        </p:spPr>
        <p:txBody>
          <a:bodyPr/>
          <a:lstStyle/>
          <a:p>
            <a:pPr defTabSz="931774">
              <a:lnSpc>
                <a:spcPct val="80000"/>
              </a:lnSpc>
              <a:defRPr sz="1200">
                <a:latin typeface="Calibri"/>
                <a:ea typeface="Calibri"/>
                <a:cs typeface="Calibri"/>
                <a:sym typeface="Calibri"/>
              </a:defRPr>
            </a:pPr>
            <a:r>
              <a:t>Ascertaining The Likelihood of a Mental Disorder</a:t>
            </a:r>
            <a:endParaRPr lang="en-US"/>
          </a:p>
          <a:p>
            <a:pPr defTabSz="931774">
              <a:lnSpc>
                <a:spcPct val="80000"/>
              </a:lnSpc>
              <a:defRPr sz="1200">
                <a:latin typeface="Calibri"/>
                <a:ea typeface="Calibri"/>
                <a:cs typeface="Calibri"/>
                <a:sym typeface="Calibri"/>
              </a:defRPr>
            </a:pPr>
            <a:endParaRPr lang="en-US" sz="3200"/>
          </a:p>
          <a:p>
            <a:pPr defTabSz="931774">
              <a:lnSpc>
                <a:spcPct val="80000"/>
              </a:lnSpc>
              <a:defRPr sz="1200">
                <a:latin typeface="Calibri"/>
                <a:ea typeface="Calibri"/>
                <a:cs typeface="Calibri"/>
                <a:sym typeface="Calibri"/>
              </a:defRPr>
            </a:pPr>
            <a:r>
              <a:rPr lang="en-US" sz="3200" b="1"/>
              <a:t>It is important to note that these are questions for the clinician, whether it is the doctor, psychologist or mental health therapist – this is what they need to address and answer. It is not the educator’s job, however these features should be kept in mind by teachers to help them identify youth with a high probability for having a mental health disorder. </a:t>
            </a:r>
          </a:p>
          <a:p>
            <a:pPr defTabSz="931774">
              <a:lnSpc>
                <a:spcPct val="80000"/>
              </a:lnSpc>
              <a:defRPr sz="1200">
                <a:latin typeface="Calibri"/>
                <a:ea typeface="Calibri"/>
                <a:cs typeface="Calibri"/>
                <a:sym typeface="Calibri"/>
              </a:defRPr>
            </a:pPr>
            <a:endParaRPr lang="en-US" sz="3200"/>
          </a:p>
          <a:p>
            <a:pPr defTabSz="931774">
              <a:lnSpc>
                <a:spcPct val="80000"/>
              </a:lnSpc>
              <a:defRPr sz="1200">
                <a:latin typeface="Calibri"/>
                <a:ea typeface="Calibri"/>
                <a:cs typeface="Calibri"/>
                <a:sym typeface="Calibri"/>
              </a:defRPr>
            </a:pPr>
            <a:endParaRPr lang="en-US" sz="3200"/>
          </a:p>
          <a:p>
            <a:pPr marL="0" marR="0" lvl="0" indent="0" algn="l" defTabSz="931774" rtl="0" eaLnBrk="1" fontAlgn="auto" latinLnBrk="0" hangingPunct="1">
              <a:lnSpc>
                <a:spcPct val="80000"/>
              </a:lnSpc>
              <a:spcBef>
                <a:spcPts val="0"/>
              </a:spcBef>
              <a:spcAft>
                <a:spcPts val="0"/>
              </a:spcAft>
              <a:buClrTx/>
              <a:buSzTx/>
              <a:buFontTx/>
              <a:buNone/>
              <a:tabLst/>
              <a:defRPr sz="1200">
                <a:latin typeface="Calibri"/>
                <a:ea typeface="Calibri"/>
                <a:cs typeface="Calibri"/>
                <a:sym typeface="Calibri"/>
              </a:defRPr>
            </a:pPr>
            <a:r>
              <a:t>When addressing the question of – Is the patient likely to have a psychiatric diagnosis? – the clinician must consider the following questions.</a:t>
            </a:r>
            <a:r>
              <a:rPr lang="en-US"/>
              <a:t> </a:t>
            </a:r>
            <a:r>
              <a:t> A “yes” to two or more of these questions should raise the probability that the patient may have a psychiatric disorder and should then trigger the next steps in the diagnosis and intervention cascade available within the health care system.</a:t>
            </a:r>
            <a:endParaRPr sz="3200"/>
          </a:p>
          <a:p>
            <a:pPr defTabSz="931774">
              <a:lnSpc>
                <a:spcPct val="80000"/>
              </a:lnSpc>
              <a:defRPr sz="1200">
                <a:latin typeface="Calibri"/>
                <a:ea typeface="Calibri"/>
                <a:cs typeface="Calibri"/>
                <a:sym typeface="Calibri"/>
              </a:defRPr>
            </a:pPr>
            <a:endParaRPr sz="3200"/>
          </a:p>
          <a:p>
            <a:pPr defTabSz="931774">
              <a:lnSpc>
                <a:spcPct val="80000"/>
              </a:lnSpc>
              <a:defRPr sz="1200">
                <a:latin typeface="Calibri"/>
                <a:ea typeface="Calibri"/>
                <a:cs typeface="Calibri"/>
                <a:sym typeface="Calibri"/>
              </a:defRPr>
            </a:pPr>
            <a:r>
              <a:t>Questions to consider when determining whether or not the patient is likely to have a Mental Disorder -</a:t>
            </a:r>
            <a:r>
              <a:rPr lang="en-US"/>
              <a:t> </a:t>
            </a:r>
            <a:endParaRPr lang="en-US" sz="3200"/>
          </a:p>
          <a:p>
            <a:pPr defTabSz="931774">
              <a:lnSpc>
                <a:spcPct val="80000"/>
              </a:lnSpc>
              <a:defRPr sz="1200">
                <a:latin typeface="Calibri"/>
                <a:ea typeface="Calibri"/>
                <a:cs typeface="Calibri"/>
                <a:sym typeface="Calibri"/>
              </a:defRPr>
            </a:pPr>
            <a:endParaRPr/>
          </a:p>
          <a:p>
            <a:pPr defTabSz="931774">
              <a:lnSpc>
                <a:spcPct val="80000"/>
              </a:lnSpc>
              <a:defRPr sz="1200">
                <a:latin typeface="Calibri"/>
                <a:ea typeface="Calibri"/>
                <a:cs typeface="Calibri"/>
                <a:sym typeface="Calibri"/>
              </a:defRPr>
            </a:pPr>
            <a:r>
              <a:rPr lang="en-US"/>
              <a:t>1. Does the child have a history of mental health problems or is their family history of mental illness?</a:t>
            </a:r>
          </a:p>
          <a:p>
            <a:pPr defTabSz="931774">
              <a:lnSpc>
                <a:spcPct val="80000"/>
              </a:lnSpc>
              <a:defRPr sz="1200">
                <a:latin typeface="Calibri"/>
                <a:ea typeface="Calibri"/>
                <a:cs typeface="Calibri"/>
                <a:sym typeface="Calibri"/>
              </a:defRPr>
            </a:pPr>
            <a:r>
              <a:rPr lang="en-US"/>
              <a:t>2. Has there been a recent and significant change in mood, cognition or behavior?</a:t>
            </a:r>
          </a:p>
          <a:p>
            <a:pPr defTabSz="931774">
              <a:lnSpc>
                <a:spcPct val="80000"/>
              </a:lnSpc>
              <a:defRPr sz="1200">
                <a:latin typeface="Calibri"/>
                <a:ea typeface="Calibri"/>
                <a:cs typeface="Calibri"/>
                <a:sym typeface="Calibri"/>
              </a:defRPr>
            </a:pPr>
            <a:r>
              <a:rPr lang="en-US"/>
              <a:t>3. Is the child distressed by their problems? OR Does the child exhibit a lack of social convention that he/she is unaware of?</a:t>
            </a:r>
          </a:p>
          <a:p>
            <a:pPr defTabSz="931774">
              <a:lnSpc>
                <a:spcPct val="80000"/>
              </a:lnSpc>
              <a:defRPr sz="1200">
                <a:latin typeface="Calibri"/>
                <a:ea typeface="Calibri"/>
                <a:cs typeface="Calibri"/>
                <a:sym typeface="Calibri"/>
              </a:defRPr>
            </a:pPr>
            <a:r>
              <a:rPr lang="en-US"/>
              <a:t>4. Has there been a noticeable decline in functioning?</a:t>
            </a:r>
          </a:p>
          <a:p>
            <a:pPr defTabSz="931774">
              <a:lnSpc>
                <a:spcPct val="80000"/>
              </a:lnSpc>
              <a:defRPr sz="1200">
                <a:latin typeface="Calibri"/>
                <a:ea typeface="Calibri"/>
                <a:cs typeface="Calibri"/>
                <a:sym typeface="Calibri"/>
              </a:defRPr>
            </a:pPr>
            <a:r>
              <a:rPr lang="en-US"/>
              <a:t>5. Has there been a major and unexplained change in peer group participation?</a:t>
            </a:r>
          </a:p>
          <a:p>
            <a:pPr defTabSz="931774">
              <a:lnSpc>
                <a:spcPct val="80000"/>
              </a:lnSpc>
              <a:defRPr sz="1200">
                <a:latin typeface="Calibri"/>
                <a:ea typeface="Calibri"/>
                <a:cs typeface="Calibri"/>
                <a:sym typeface="Calibri"/>
              </a:defRPr>
            </a:pPr>
            <a:r>
              <a:rPr lang="en-US"/>
              <a:t>6. Are parents concerned?</a:t>
            </a:r>
          </a:p>
          <a:p>
            <a:pPr defTabSz="931774">
              <a:lnSpc>
                <a:spcPct val="80000"/>
              </a:lnSpc>
              <a:defRPr sz="1200">
                <a:latin typeface="Calibri"/>
                <a:ea typeface="Calibri"/>
                <a:cs typeface="Calibri"/>
                <a:sym typeface="Calibri"/>
              </a:defRPr>
            </a:pPr>
            <a:r>
              <a:rPr lang="en-US"/>
              <a:t>7. Does a close friend have a mental disorder or a major mental health problem?</a:t>
            </a:r>
          </a:p>
          <a:p>
            <a:pPr defTabSz="931774">
              <a:lnSpc>
                <a:spcPct val="80000"/>
              </a:lnSpc>
              <a:defRPr sz="1200">
                <a:latin typeface="Calibri"/>
                <a:ea typeface="Calibri"/>
                <a:cs typeface="Calibri"/>
                <a:sym typeface="Calibri"/>
              </a:defRPr>
            </a:pPr>
            <a:r>
              <a:rPr lang="en-US"/>
              <a:t>8. Has the child had a recent head injury?</a:t>
            </a:r>
          </a:p>
          <a:p>
            <a:pPr defTabSz="931774">
              <a:lnSpc>
                <a:spcPct val="80000"/>
              </a:lnSpc>
              <a:defRPr sz="1200">
                <a:latin typeface="Calibri"/>
                <a:ea typeface="Calibri"/>
                <a:cs typeface="Calibri"/>
                <a:sym typeface="Calibri"/>
              </a:defRPr>
            </a:pPr>
            <a:endParaRPr lang="en-US"/>
          </a:p>
          <a:p>
            <a:pPr defTabSz="931774">
              <a:lnSpc>
                <a:spcPct val="80000"/>
              </a:lnSpc>
              <a:defRPr sz="1200">
                <a:latin typeface="Calibri"/>
                <a:ea typeface="Calibri"/>
                <a:cs typeface="Calibri"/>
                <a:sym typeface="Calibri"/>
              </a:defRPr>
            </a:pPr>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44</a:t>
            </a:fld>
            <a:endParaRPr lang="en-US"/>
          </a:p>
        </p:txBody>
      </p:sp>
    </p:spTree>
    <p:extLst>
      <p:ext uri="{BB962C8B-B14F-4D97-AF65-F5344CB8AC3E}">
        <p14:creationId xmlns:p14="http://schemas.microsoft.com/office/powerpoint/2010/main" val="1125431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45</a:t>
            </a:fld>
            <a:endParaRPr lang="en-US"/>
          </a:p>
        </p:txBody>
      </p:sp>
    </p:spTree>
    <p:extLst>
      <p:ext uri="{BB962C8B-B14F-4D97-AF65-F5344CB8AC3E}">
        <p14:creationId xmlns:p14="http://schemas.microsoft.com/office/powerpoint/2010/main" val="35392925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Shape 888"/>
          <p:cNvSpPr>
            <a:spLocks noGrp="1" noRot="1" noChangeAspect="1"/>
          </p:cNvSpPr>
          <p:nvPr>
            <p:ph type="sldImg"/>
          </p:nvPr>
        </p:nvSpPr>
        <p:spPr>
          <a:prstGeom prst="rect">
            <a:avLst/>
          </a:prstGeom>
        </p:spPr>
        <p:txBody>
          <a:bodyPr/>
          <a:lstStyle/>
          <a:p>
            <a:endParaRPr/>
          </a:p>
        </p:txBody>
      </p:sp>
      <p:sp>
        <p:nvSpPr>
          <p:cNvPr id="889" name="Shape 889"/>
          <p:cNvSpPr>
            <a:spLocks noGrp="1"/>
          </p:cNvSpPr>
          <p:nvPr>
            <p:ph type="body" sz="quarter" idx="1"/>
          </p:nvPr>
        </p:nvSpPr>
        <p:spPr>
          <a:prstGeom prst="rect">
            <a:avLst/>
          </a:prstGeom>
        </p:spPr>
        <p:txBody>
          <a:bodyPr/>
          <a:lstStyle/>
          <a:p>
            <a:pPr defTabSz="914400">
              <a:lnSpc>
                <a:spcPct val="80000"/>
              </a:lnSpc>
              <a:defRPr sz="1800"/>
            </a:pPr>
            <a:r>
              <a:t>WHAT ARE DELUSIONS??</a:t>
            </a:r>
          </a:p>
          <a:p>
            <a:pPr defTabSz="914400">
              <a:lnSpc>
                <a:spcPct val="80000"/>
              </a:lnSpc>
              <a:defRPr sz="1800"/>
            </a:pPr>
            <a:endParaRPr/>
          </a:p>
          <a:p>
            <a:pPr defTabSz="914400">
              <a:lnSpc>
                <a:spcPct val="80000"/>
              </a:lnSpc>
              <a:defRPr sz="1800"/>
            </a:pPr>
            <a:r>
              <a:t>Delusions are fixed, unbending beliefs that are incompatible with the beliefs held by the majority of people in the individual’s culture or subculture. These beliefs are held with rigid conviction despite obvious evidence of their falsehood. </a:t>
            </a:r>
          </a:p>
          <a:p>
            <a:pPr lvl="1" indent="0" defTabSz="914400">
              <a:lnSpc>
                <a:spcPct val="80000"/>
              </a:lnSpc>
              <a:defRPr sz="1800"/>
            </a:pPr>
            <a:endParaRPr/>
          </a:p>
          <a:p>
            <a:pPr lvl="1" indent="0" defTabSz="914400">
              <a:lnSpc>
                <a:spcPct val="80000"/>
              </a:lnSpc>
              <a:defRPr sz="1800"/>
            </a:pPr>
            <a:r>
              <a:t>False … NOT REAL!!!</a:t>
            </a:r>
          </a:p>
          <a:p>
            <a:pPr lvl="1" indent="0" defTabSz="914400">
              <a:lnSpc>
                <a:spcPct val="80000"/>
              </a:lnSpc>
              <a:defRPr sz="1800"/>
            </a:pPr>
            <a:r>
              <a:t>Persistent … DON’T GO AWAY!</a:t>
            </a:r>
          </a:p>
          <a:p>
            <a:pPr lvl="1" indent="0" defTabSz="914400">
              <a:lnSpc>
                <a:spcPct val="80000"/>
              </a:lnSpc>
              <a:defRPr sz="1800"/>
            </a:pPr>
            <a:r>
              <a:t>Not shared by others of same socio-cultural group… FAMILY &amp; FRIENDS FIND IT ODD</a:t>
            </a:r>
          </a:p>
          <a:p>
            <a:pPr lvl="1" indent="0" defTabSz="914400">
              <a:lnSpc>
                <a:spcPct val="80000"/>
              </a:lnSpc>
              <a:defRPr sz="1800"/>
            </a:pPr>
            <a:r>
              <a:t>Regarded as real and held with conviction despite being given ample evidence to the contrary… NO PROOF IS ENOUGH!!</a:t>
            </a:r>
          </a:p>
          <a:p>
            <a:pPr lvl="1" indent="0" defTabSz="914400">
              <a:lnSpc>
                <a:spcPct val="80000"/>
              </a:lnSpc>
              <a:defRPr sz="1800"/>
            </a:pPr>
            <a:r>
              <a:t>Must be evaluated from within socio-cultural context ... NOT IN LINE WITH CULTURAL BELIEFS</a:t>
            </a:r>
          </a:p>
          <a:p>
            <a:pPr defTabSz="914400">
              <a:lnSpc>
                <a:spcPct val="80000"/>
              </a:lnSpc>
              <a:defRPr sz="1800"/>
            </a:pPr>
            <a:endParaRPr/>
          </a:p>
          <a:p>
            <a:pPr defTabSz="914400">
              <a:lnSpc>
                <a:spcPct val="80000"/>
              </a:lnSpc>
              <a:defRPr sz="1800"/>
            </a:pPr>
            <a:r>
              <a:t>Examples of Types of Delusions:</a:t>
            </a:r>
          </a:p>
          <a:p>
            <a:pPr defTabSz="914400">
              <a:lnSpc>
                <a:spcPct val="80000"/>
              </a:lnSpc>
              <a:defRPr sz="1800"/>
            </a:pPr>
            <a:endParaRPr/>
          </a:p>
          <a:p>
            <a:pPr defTabSz="914400">
              <a:lnSpc>
                <a:spcPct val="80000"/>
              </a:lnSpc>
              <a:defRPr sz="1800"/>
            </a:pPr>
            <a:r>
              <a:t>Some of the more common types of delusions are grandiose, persecutory, religious, jealous and somatic delusions.</a:t>
            </a:r>
          </a:p>
          <a:p>
            <a:pPr defTabSz="914400">
              <a:lnSpc>
                <a:spcPct val="80000"/>
              </a:lnSpc>
              <a:defRPr sz="1800"/>
            </a:pPr>
            <a:r>
              <a:t> </a:t>
            </a:r>
          </a:p>
          <a:p>
            <a:pPr defTabSz="914400">
              <a:lnSpc>
                <a:spcPct val="80000"/>
              </a:lnSpc>
              <a:defRPr sz="1800"/>
            </a:pPr>
            <a:r>
              <a:t>Grandiose: Delusions of inflated worth, power, knowledge, identity, or special relationship to a deity or famous person</a:t>
            </a:r>
          </a:p>
          <a:p>
            <a:pPr defTabSz="914400">
              <a:lnSpc>
                <a:spcPct val="80000"/>
              </a:lnSpc>
              <a:defRPr sz="1800"/>
            </a:pPr>
            <a:endParaRPr/>
          </a:p>
          <a:p>
            <a:pPr defTabSz="914400">
              <a:lnSpc>
                <a:spcPct val="80000"/>
              </a:lnSpc>
              <a:defRPr sz="1800"/>
            </a:pPr>
            <a:r>
              <a:t>Persecutory Delusions: Delusions that the person is being malevolently treated in some way</a:t>
            </a:r>
          </a:p>
          <a:p>
            <a:pPr defTabSz="914400">
              <a:lnSpc>
                <a:spcPct val="80000"/>
              </a:lnSpc>
              <a:defRPr sz="1800"/>
            </a:pPr>
            <a:endParaRPr/>
          </a:p>
          <a:p>
            <a:pPr defTabSz="914400">
              <a:lnSpc>
                <a:spcPct val="80000"/>
              </a:lnSpc>
              <a:defRPr sz="1800"/>
            </a:pPr>
            <a:r>
              <a:t>Religious: Individual’s beliefs revolve around religious themes (e.g., belief that he/she has been selected by God to carry out his bidding).</a:t>
            </a:r>
          </a:p>
          <a:p>
            <a:pPr defTabSz="914400">
              <a:lnSpc>
                <a:spcPct val="80000"/>
              </a:lnSpc>
              <a:defRPr sz="1800"/>
            </a:pPr>
            <a:endParaRPr/>
          </a:p>
          <a:p>
            <a:pPr defTabSz="914400">
              <a:lnSpc>
                <a:spcPct val="80000"/>
              </a:lnSpc>
              <a:defRPr sz="1800"/>
            </a:pPr>
            <a:r>
              <a:t>Jealous: Delusions that the individual’s sexual </a:t>
            </a:r>
            <a:r>
              <a:rPr lang="en-US"/>
              <a:t>or romantic </a:t>
            </a:r>
            <a:r>
              <a:t>partner is being unfaithful</a:t>
            </a:r>
          </a:p>
          <a:p>
            <a:pPr defTabSz="914400">
              <a:lnSpc>
                <a:spcPct val="80000"/>
              </a:lnSpc>
              <a:defRPr sz="1800"/>
            </a:pPr>
            <a:endParaRPr/>
          </a:p>
          <a:p>
            <a:pPr defTabSz="914400">
              <a:lnSpc>
                <a:spcPct val="80000"/>
              </a:lnSpc>
              <a:defRPr sz="1800"/>
            </a:pPr>
            <a:r>
              <a:t>Somatic: Delusions that the person has some physical defect or general medical condition</a:t>
            </a:r>
          </a:p>
          <a:p>
            <a:pPr defTabSz="914400">
              <a:lnSpc>
                <a:spcPct val="80000"/>
              </a:lnSpc>
              <a:defRPr sz="1800"/>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a:p>
            <a:endParaRPr lang="en-US"/>
          </a:p>
          <a:p>
            <a:r>
              <a:rPr lang="en-US"/>
              <a:t>When we have a disturbance in thought, we may have a delusional belief.</a:t>
            </a:r>
          </a:p>
          <a:p>
            <a:endParaRPr lang="en-US"/>
          </a:p>
          <a:p>
            <a:r>
              <a:rPr lang="en-US"/>
              <a:t>This is often a symptom in many mental illnesses, not just the most commonly thought disorder of psychosis. For example, youth with Eating Disorder have a disturbance in how they view their body and it is very common for youth with social anxiety disorders to think others are talking about them in a social gathering. </a:t>
            </a:r>
          </a:p>
        </p:txBody>
      </p:sp>
    </p:spTree>
    <p:extLst>
      <p:ext uri="{BB962C8B-B14F-4D97-AF65-F5344CB8AC3E}">
        <p14:creationId xmlns:p14="http://schemas.microsoft.com/office/powerpoint/2010/main" val="9285063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 name="Shape 933"/>
          <p:cNvSpPr>
            <a:spLocks noGrp="1" noRot="1" noChangeAspect="1"/>
          </p:cNvSpPr>
          <p:nvPr>
            <p:ph type="sldImg"/>
          </p:nvPr>
        </p:nvSpPr>
        <p:spPr>
          <a:prstGeom prst="rect">
            <a:avLst/>
          </a:prstGeom>
        </p:spPr>
        <p:txBody>
          <a:bodyPr/>
          <a:lstStyle/>
          <a:p>
            <a:endParaRPr/>
          </a:p>
        </p:txBody>
      </p:sp>
      <p:sp>
        <p:nvSpPr>
          <p:cNvPr id="934" name="Shape 934"/>
          <p:cNvSpPr>
            <a:spLocks noGrp="1"/>
          </p:cNvSpPr>
          <p:nvPr>
            <p:ph type="body" sz="quarter" idx="1"/>
          </p:nvPr>
        </p:nvSpPr>
        <p:spPr>
          <a:prstGeom prst="rect">
            <a:avLst/>
          </a:prstGeom>
        </p:spPr>
        <p:txBody>
          <a:bodyPr/>
          <a:lstStyle>
            <a:lvl1pPr>
              <a:defRPr sz="4000"/>
            </a:lvl1pPr>
          </a:lstStyle>
          <a:p>
            <a:r>
              <a:rPr lang="en-US"/>
              <a:t>Top line: A person looks and sees leaves and there are leaves. This is normal.</a:t>
            </a:r>
          </a:p>
          <a:p>
            <a:endParaRPr lang="en-US"/>
          </a:p>
          <a:p>
            <a:r>
              <a:rPr lang="en-US"/>
              <a:t>Middle Line: A person looks at the leaves and sees faces – THAT IS AN ILLUSION.</a:t>
            </a:r>
          </a:p>
          <a:p>
            <a:endParaRPr lang="en-US"/>
          </a:p>
          <a:p>
            <a:r>
              <a:rPr lang="en-US"/>
              <a:t>Bottom Line: There is nothing there and the person sees leaves. THIS IS A HALLUCINATION. HALLUCINATIONS CAN BE IN ANY SENSORY MODALITY AND ARISE SPONTANEOUSLY FROM WITHIN THE BRAIN WITHOUT ANY EXTERNAL STIMULI. </a:t>
            </a:r>
          </a:p>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 name="Shape 939"/>
          <p:cNvSpPr>
            <a:spLocks noGrp="1" noRot="1" noChangeAspect="1"/>
          </p:cNvSpPr>
          <p:nvPr>
            <p:ph type="sldImg"/>
          </p:nvPr>
        </p:nvSpPr>
        <p:spPr>
          <a:xfrm>
            <a:off x="381000" y="685800"/>
            <a:ext cx="6096000" cy="3429000"/>
          </a:xfrm>
          <a:prstGeom prst="rect">
            <a:avLst/>
          </a:prstGeom>
        </p:spPr>
        <p:txBody>
          <a:bodyPr/>
          <a:lstStyle/>
          <a:p>
            <a:endParaRPr/>
          </a:p>
        </p:txBody>
      </p:sp>
      <p:sp>
        <p:nvSpPr>
          <p:cNvPr id="940" name="Shape 940"/>
          <p:cNvSpPr>
            <a:spLocks noGrp="1"/>
          </p:cNvSpPr>
          <p:nvPr>
            <p:ph type="body" sz="quarter" idx="1"/>
          </p:nvPr>
        </p:nvSpPr>
        <p:spPr>
          <a:prstGeom prst="rect">
            <a:avLst/>
          </a:prstGeom>
        </p:spPr>
        <p:txBody>
          <a:bodyPr/>
          <a:lstStyle/>
          <a:p>
            <a:pPr defTabSz="685714">
              <a:defRPr sz="900">
                <a:latin typeface="Calibri"/>
                <a:ea typeface="Calibri"/>
                <a:cs typeface="Calibri"/>
                <a:sym typeface="Calibri"/>
              </a:defRPr>
            </a:pPr>
            <a:r>
              <a:rPr lang="en-US"/>
              <a:t>Remember that hallucinations &amp;  illusions can at times happen in the healthy brain.  For example, optical illusions or seeing a person who has died while grieving. </a:t>
            </a:r>
          </a:p>
          <a:p>
            <a:pPr defTabSz="685714">
              <a:lnSpc>
                <a:spcPct val="100000"/>
              </a:lnSpc>
              <a:defRPr sz="900">
                <a:latin typeface="Calibri"/>
                <a:ea typeface="Calibri"/>
                <a:cs typeface="Calibri"/>
                <a:sym typeface="Calibri"/>
              </a:defRPr>
            </a:pPr>
            <a:endParaRPr lang="en-US"/>
          </a:p>
          <a:p>
            <a:pPr defTabSz="685714">
              <a:lnSpc>
                <a:spcPct val="100000"/>
              </a:lnSpc>
              <a:defRPr sz="900">
                <a:latin typeface="Calibri"/>
                <a:ea typeface="Calibri"/>
                <a:cs typeface="Calibri"/>
                <a:sym typeface="Calibri"/>
              </a:defRPr>
            </a:pPr>
            <a:endParaRPr lang="en-US"/>
          </a:p>
          <a:p>
            <a:pPr defTabSz="685714">
              <a:lnSpc>
                <a:spcPct val="100000"/>
              </a:lnSpc>
              <a:defRPr sz="900">
                <a:latin typeface="Calibri"/>
                <a:ea typeface="Calibri"/>
                <a:cs typeface="Calibri"/>
                <a:sym typeface="Calibri"/>
              </a:defRPr>
            </a:pPr>
            <a:r>
              <a:t>Keep in mind: hallucinations are somewhat normal. Its common to think you hear someone call </a:t>
            </a:r>
            <a:r>
              <a:rPr lang="en-US"/>
              <a:t>your</a:t>
            </a:r>
            <a:r>
              <a:t> name.</a:t>
            </a: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t>Being UNABLE to distinguish if things are REAL or NOT –is a psychotic symptom</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200" b="0" i="0">
                <a:effectLst/>
                <a:latin typeface="Helvetica Neue"/>
                <a:ea typeface="Helvetica Neue"/>
                <a:cs typeface="Helvetica Neue"/>
                <a:sym typeface="Helvetica Neue"/>
              </a:rPr>
              <a:t>Psychotic episodes rarely occur out of the blue. Almost always, a psychotic episode is preceded by gradual non-specific changes in the person's thoughts, perceptions, </a:t>
            </a:r>
            <a:r>
              <a:rPr lang="en-US" sz="2200" b="0" i="0" err="1">
                <a:effectLst/>
                <a:latin typeface="Helvetica Neue"/>
                <a:ea typeface="Helvetica Neue"/>
                <a:cs typeface="Helvetica Neue"/>
                <a:sym typeface="Helvetica Neue"/>
              </a:rPr>
              <a:t>behaviours</a:t>
            </a:r>
            <a:r>
              <a:rPr lang="en-US" sz="2200" b="0" i="0">
                <a:effectLst/>
                <a:latin typeface="Helvetica Neue"/>
                <a:ea typeface="Helvetica Neue"/>
                <a:cs typeface="Helvetica Neue"/>
                <a:sym typeface="Helvetica Neue"/>
              </a:rPr>
              <a:t>, and functioning. The first phase is referred to as the prodrome (or prodromal) phase. During this period the person starts to experience changes in themselves, but have not yet started experiencing clear-cut psychotic symptoms.</a:t>
            </a:r>
          </a:p>
          <a:p>
            <a:r>
              <a:rPr lang="en-US" sz="2200" b="0" i="0">
                <a:effectLst/>
                <a:latin typeface="Helvetica Neue"/>
                <a:ea typeface="Helvetica Neue"/>
                <a:cs typeface="Helvetica Neue"/>
                <a:sym typeface="Helvetica Neue"/>
              </a:rPr>
              <a:t>Types of changes in feelings, thoughts, perceptions and </a:t>
            </a:r>
            <a:r>
              <a:rPr lang="en-US" sz="2200" b="0" i="0" err="1">
                <a:effectLst/>
                <a:latin typeface="Helvetica Neue"/>
                <a:ea typeface="Helvetica Neue"/>
                <a:cs typeface="Helvetica Neue"/>
                <a:sym typeface="Helvetica Neue"/>
              </a:rPr>
              <a:t>behaviours</a:t>
            </a:r>
            <a:r>
              <a:rPr lang="en-US" sz="2200" b="0" i="0">
                <a:effectLst/>
                <a:latin typeface="Helvetica Neue"/>
                <a:ea typeface="Helvetica Neue"/>
                <a:cs typeface="Helvetica Neue"/>
                <a:sym typeface="Helvetica Neue"/>
              </a:rPr>
              <a:t> include:</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difficulty screening out distracting information and sensations.</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difficulty focusing or understanding what they are hearing</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changes in perceptual experiences - visual experiences may become brighter or sounds louder</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feeling overloaded</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finding it harder to keep track of what they are thinking and what others are saying.</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feeling disconnected</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desire or need to be alone</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sleep disturbances</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depressed mood</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irritability</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suspiciousness </a:t>
            </a:r>
          </a:p>
          <a:p>
            <a:pPr marL="342900" indent="-342900">
              <a:buFont typeface="Arial" panose="020B0604020202020204" pitchFamily="34" charset="0"/>
              <a:buChar char="•"/>
            </a:pPr>
            <a:r>
              <a:rPr lang="en-US" sz="2200" b="0" i="0">
                <a:effectLst/>
                <a:latin typeface="Helvetica Neue"/>
                <a:ea typeface="Helvetica Neue"/>
                <a:cs typeface="Helvetica Neue"/>
                <a:sym typeface="Helvetica Neue"/>
              </a:rPr>
              <a:t>unexplained difficulty at/skipping school or work</a:t>
            </a:r>
          </a:p>
          <a:p>
            <a:pPr marL="342900" indent="-342900">
              <a:buFont typeface="Arial" panose="020B0604020202020204" pitchFamily="34" charset="0"/>
              <a:buChar char="•"/>
            </a:pPr>
            <a:endParaRPr lang="en-US" sz="2200" b="0" i="0">
              <a:effectLst/>
              <a:latin typeface="Helvetica Neue"/>
              <a:ea typeface="Helvetica Neue"/>
              <a:cs typeface="Helvetica Neue"/>
              <a:sym typeface="Helvetica Neue"/>
            </a:endParaRPr>
          </a:p>
          <a:p>
            <a:pPr marL="0" indent="0">
              <a:buFont typeface="Arial" panose="020B0604020202020204" pitchFamily="34" charset="0"/>
              <a:buNone/>
            </a:pPr>
            <a:r>
              <a:rPr lang="en-US" sz="2200" b="0" i="0">
                <a:effectLst/>
                <a:latin typeface="Helvetica Neue"/>
                <a:ea typeface="Helvetica Neue"/>
                <a:cs typeface="Helvetica Neue"/>
                <a:sym typeface="Helvetica Neue"/>
              </a:rPr>
              <a:t>The prodrome cannot be "diagnosed" until after psychosis has developed. Up until that point even professionals can only have a hunch that the changes may be the start of psychosis. </a:t>
            </a:r>
          </a:p>
          <a:p>
            <a:pPr marL="0" marR="0" lvl="0" indent="0" defTabSz="457200" eaLnBrk="1" fontAlgn="auto" latinLnBrk="0" hangingPunct="1">
              <a:lnSpc>
                <a:spcPct val="117999"/>
              </a:lnSpc>
              <a:spcBef>
                <a:spcPts val="0"/>
              </a:spcBef>
              <a:spcAft>
                <a:spcPts val="0"/>
              </a:spcAft>
              <a:buClrTx/>
              <a:buSzTx/>
              <a:buFontTx/>
              <a:buNone/>
              <a:tabLst/>
              <a:defRPr/>
            </a:pPr>
            <a:endParaRPr lang="en-US" sz="2200" b="0" i="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2200" b="0" i="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r>
              <a:rPr lang="en-US" sz="2200" b="0" i="0">
                <a:effectLst/>
                <a:latin typeface="Helvetica Neue"/>
                <a:ea typeface="Helvetica Neue"/>
                <a:cs typeface="Helvetica Neue"/>
                <a:sym typeface="Helvetica Neue"/>
              </a:rPr>
              <a:t>Psychosis is a syndrome or group of symptoms. Someone experiencing an episode of psychosis is having a ‘break’ with reality. </a:t>
            </a:r>
          </a:p>
          <a:p>
            <a:pPr marL="0" marR="0" lvl="0" indent="0" defTabSz="457200" eaLnBrk="1" fontAlgn="auto" latinLnBrk="0" hangingPunct="1">
              <a:lnSpc>
                <a:spcPct val="117999"/>
              </a:lnSpc>
              <a:spcBef>
                <a:spcPts val="0"/>
              </a:spcBef>
              <a:spcAft>
                <a:spcPts val="0"/>
              </a:spcAft>
              <a:buClrTx/>
              <a:buSzTx/>
              <a:buFontTx/>
              <a:buNone/>
              <a:tabLst/>
              <a:defRPr/>
            </a:pPr>
            <a:endParaRPr lang="en-US" sz="2200" b="0" i="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r>
              <a:rPr lang="en-US" sz="2200" b="0" i="0">
                <a:effectLst/>
                <a:latin typeface="Helvetica Neue"/>
                <a:ea typeface="Helvetica Neue"/>
                <a:cs typeface="Helvetica Neue"/>
                <a:sym typeface="Helvetica Neue"/>
              </a:rPr>
              <a:t>Major symptoms of psychosis are hallucinations and delusions.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200" b="0" i="0">
                <a:effectLst/>
                <a:latin typeface="Helvetica Neue"/>
                <a:ea typeface="Helvetica Neue"/>
                <a:cs typeface="Helvetica Neue"/>
                <a:sym typeface="Helvetica Neue"/>
              </a:rPr>
              <a:t>Hallucinations are sensations that are not real, such as hearing voices or sounds that aren’t real. Hearing voices is a common hallucination, but hallucinations can be experiences with any sense—hearing, sight, smell, taste, or touch.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200" b="0" i="0">
                <a:effectLst/>
                <a:latin typeface="Helvetica Neue"/>
                <a:ea typeface="Helvetica Neue"/>
                <a:cs typeface="Helvetica Neue"/>
                <a:sym typeface="Helvetica Neue"/>
              </a:rPr>
              <a:t>Delusions are strong beliefs that can’t possibly be true. Common delusions include the belief that someone is following or monitoring you, or the belief that you have extraordinary powers or abilities.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endParaRPr lang="en-US" sz="2200" b="0" i="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a:effectLst/>
                <a:latin typeface="Helvetica Neue"/>
                <a:ea typeface="Helvetica Neue"/>
                <a:cs typeface="Helvetica Neue"/>
                <a:sym typeface="Helvetica Neue"/>
              </a:rPr>
              <a:t>Other symptoms of psychosis include difficulties concentrating, completing tasks, or making decisions. Thoughts may feel ‘jumbled’ or confused. Some people have a hard time following conversations or speaking clearly. Psychosis can even affect the way people move or express their emotions.</a:t>
            </a: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a:effectLst/>
              <a:latin typeface="Helvetica Neue"/>
              <a:ea typeface="Helvetica Neue"/>
              <a:cs typeface="Helvetica Neue"/>
              <a:sym typeface="Helvetica Neue"/>
            </a:endParaRPr>
          </a:p>
          <a:p>
            <a:r>
              <a:rPr lang="en-US" sz="2200" b="0" i="0">
                <a:effectLst/>
                <a:latin typeface="Helvetica Neue"/>
                <a:ea typeface="Helvetica Neue"/>
                <a:cs typeface="Helvetica Neue"/>
                <a:sym typeface="Helvetica Neue"/>
              </a:rPr>
              <a:t>Use of marijuana or other street drugs may trigger psychosis in some individuals who are at risk for developing psychosis.</a:t>
            </a:r>
          </a:p>
          <a:p>
            <a:r>
              <a:rPr lang="en-US" sz="2200" b="0" i="0">
                <a:effectLst/>
                <a:latin typeface="Helvetica Neue"/>
                <a:ea typeface="Helvetica Neue"/>
                <a:cs typeface="Helvetica Neue"/>
                <a:sym typeface="Helvetica Neue"/>
              </a:rPr>
              <a:t>The onset of symptoms of psychosis varies from person to person. The symptoms may appear abruptly  but most often evolve and worsen over a period of months.</a:t>
            </a:r>
          </a:p>
          <a:p>
            <a:endParaRPr lang="en-US" sz="2200" b="0" i="0">
              <a:effectLst/>
              <a:latin typeface="Helvetica Neue"/>
              <a:ea typeface="Helvetica Neue"/>
              <a:cs typeface="Helvetica Neue"/>
              <a:sym typeface="Helvetica Neue"/>
            </a:endParaRPr>
          </a:p>
          <a:p>
            <a:r>
              <a:rPr lang="en-US" sz="2200" b="0" i="0">
                <a:effectLst/>
                <a:latin typeface="Helvetica Neue"/>
                <a:ea typeface="Helvetica Neue"/>
                <a:cs typeface="Helvetica Neue"/>
                <a:sym typeface="Helvetica Neue"/>
              </a:rPr>
              <a:t>The most common age when symptoms of psychosis first begin is 18-24 years old, but can vary dependent on individual circumstances with the majority of cases first occurring between ages 13-30. Males tend to have earlier onset than females by an average of one or two years.</a:t>
            </a: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a:effectLst/>
              <a:latin typeface="Helvetica Neue"/>
              <a:ea typeface="Helvetica Neue"/>
              <a:cs typeface="Helvetica Neue"/>
              <a:sym typeface="Helvetica Neue"/>
            </a:endParaRPr>
          </a:p>
          <a:p>
            <a:endParaRPr lang="en-US"/>
          </a:p>
        </p:txBody>
      </p:sp>
    </p:spTree>
    <p:extLst>
      <p:ext uri="{BB962C8B-B14F-4D97-AF65-F5344CB8AC3E}">
        <p14:creationId xmlns:p14="http://schemas.microsoft.com/office/powerpoint/2010/main" val="3308146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Describe the behaviors you are seeing at school. Are other teachers also seeing the same behaviors? </a:t>
            </a:r>
          </a:p>
          <a:p>
            <a:endParaRPr lang="en-US"/>
          </a:p>
          <a:p>
            <a:r>
              <a:rPr lang="en-US"/>
              <a:t>Consult with the school counselor. If the student is presenting with symptoms of psychosis, then the family should take them to the hospital for immediate care. </a:t>
            </a:r>
          </a:p>
          <a:p>
            <a:endParaRPr lang="en-US"/>
          </a:p>
          <a:p>
            <a:pPr marL="0" marR="0" lvl="0" indent="0" defTabSz="457200" eaLnBrk="1" fontAlgn="auto" latinLnBrk="0" hangingPunct="1">
              <a:lnSpc>
                <a:spcPct val="117999"/>
              </a:lnSpc>
              <a:spcBef>
                <a:spcPts val="0"/>
              </a:spcBef>
              <a:spcAft>
                <a:spcPts val="0"/>
              </a:spcAft>
              <a:buClrTx/>
              <a:buSzTx/>
              <a:buFontTx/>
              <a:buNone/>
              <a:tabLst/>
              <a:defRPr/>
            </a:pPr>
            <a:r>
              <a:rPr lang="en-US"/>
              <a:t>For Mission residents – assessment/evaluation can be obtained through the Early Psychosis Intervention Program located at the Abbotsford Regional Hospital. </a:t>
            </a:r>
          </a:p>
          <a:p>
            <a:pPr marL="0" marR="0" lvl="0" indent="0" defTabSz="457200" eaLnBrk="1" fontAlgn="auto" latinLnBrk="0" hangingPunct="1">
              <a:lnSpc>
                <a:spcPct val="117999"/>
              </a:lnSpc>
              <a:spcBef>
                <a:spcPts val="0"/>
              </a:spcBef>
              <a:spcAft>
                <a:spcPts val="0"/>
              </a:spcAft>
              <a:buClrTx/>
              <a:buSzTx/>
              <a:buFontTx/>
              <a:buNone/>
              <a:tabLst/>
              <a:defRPr/>
            </a:pPr>
            <a:endParaRPr lang="en-US"/>
          </a:p>
          <a:p>
            <a:r>
              <a:rPr lang="en-US" sz="2200" b="0" i="0">
                <a:effectLst/>
                <a:latin typeface="Helvetica Neue"/>
                <a:ea typeface="Helvetica Neue"/>
                <a:cs typeface="Helvetica Neue"/>
                <a:sym typeface="Helvetica Neue"/>
              </a:rPr>
              <a:t>Family members can call the EPI and get information, book an assessment, or find out about treatment. </a:t>
            </a:r>
          </a:p>
          <a:p>
            <a:endParaRPr lang="en-US" sz="2200" b="0" i="0">
              <a:effectLst/>
              <a:latin typeface="Helvetica Neue"/>
              <a:ea typeface="Helvetica Neue"/>
              <a:cs typeface="Helvetica Neue"/>
              <a:sym typeface="Helvetica Neue"/>
            </a:endParaRPr>
          </a:p>
          <a:p>
            <a:r>
              <a:rPr lang="en-US" sz="2200" b="0" i="0">
                <a:effectLst/>
                <a:latin typeface="Helvetica Neue"/>
                <a:ea typeface="Helvetica Neue"/>
                <a:cs typeface="Helvetica Neue"/>
                <a:sym typeface="Helvetica Neue"/>
              </a:rPr>
              <a:t>Another resource: 310 Mental Health Support (</a:t>
            </a:r>
            <a:r>
              <a:rPr lang="en-US" sz="2200" b="0" i="0" u="sng">
                <a:effectLst/>
                <a:latin typeface="Helvetica Neue"/>
                <a:ea typeface="Helvetica Neue"/>
                <a:cs typeface="Helvetica Neue"/>
                <a:sym typeface="Helvetica Neue"/>
                <a:hlinkClick r:id="rId3"/>
              </a:rPr>
              <a:t>310-6789</a:t>
            </a:r>
            <a:r>
              <a:rPr lang="en-US" sz="2200" b="0" i="0">
                <a:effectLst/>
                <a:latin typeface="Helvetica Neue"/>
                <a:ea typeface="Helvetica Neue"/>
                <a:cs typeface="Helvetica Neue"/>
                <a:sym typeface="Helvetica Neue"/>
              </a:rPr>
              <a:t> – no area code needed) is the toll-free access for crisis or mental health support, information and resources. It is available 24/7/365 throughout BC.</a:t>
            </a:r>
          </a:p>
          <a:p>
            <a:endParaRPr lang="en-US" sz="2200" b="0" i="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r>
              <a:rPr lang="en-US"/>
              <a:t>Remember to not be confrontational with the student. Instead the message should be “I am really concerned that you are experiencing that, I think we need to get you help”.</a:t>
            </a:r>
          </a:p>
          <a:p>
            <a:pPr marL="0" marR="0" lvl="0" indent="0" defTabSz="457200" eaLnBrk="1" fontAlgn="auto" latinLnBrk="0" hangingPunct="1">
              <a:lnSpc>
                <a:spcPct val="117999"/>
              </a:lnSpc>
              <a:spcBef>
                <a:spcPts val="0"/>
              </a:spcBef>
              <a:spcAft>
                <a:spcPts val="0"/>
              </a:spcAft>
              <a:buClrTx/>
              <a:buSzTx/>
              <a:buFontTx/>
              <a:buNone/>
              <a:tabLst/>
              <a:defRPr/>
            </a:pPr>
            <a:endParaRPr lang="en-US"/>
          </a:p>
          <a:p>
            <a:pPr marL="0" marR="0" lvl="0" indent="0" defTabSz="457200" eaLnBrk="1" fontAlgn="auto" latinLnBrk="0" hangingPunct="1">
              <a:lnSpc>
                <a:spcPct val="117999"/>
              </a:lnSpc>
              <a:spcBef>
                <a:spcPts val="0"/>
              </a:spcBef>
              <a:spcAft>
                <a:spcPts val="0"/>
              </a:spcAft>
              <a:buClrTx/>
              <a:buSzTx/>
              <a:buFontTx/>
              <a:buNone/>
              <a:tabLst/>
              <a:defRPr/>
            </a:pPr>
            <a:r>
              <a:rPr lang="en-US"/>
              <a:t>Don’t argue with the delusional beliefs or deny the hallucinations. </a:t>
            </a:r>
          </a:p>
          <a:p>
            <a:pPr marL="0" marR="0" lvl="0" indent="0" defTabSz="457200" eaLnBrk="1" fontAlgn="auto" latinLnBrk="0" hangingPunct="1">
              <a:lnSpc>
                <a:spcPct val="117999"/>
              </a:lnSpc>
              <a:spcBef>
                <a:spcPts val="0"/>
              </a:spcBef>
              <a:spcAft>
                <a:spcPts val="0"/>
              </a:spcAft>
              <a:buClrTx/>
              <a:buSzTx/>
              <a:buFontTx/>
              <a:buNone/>
              <a:tabLst/>
              <a:defRPr/>
            </a:pPr>
            <a:endParaRPr lang="en-US"/>
          </a:p>
          <a:p>
            <a:pPr marL="0" marR="0" lvl="0" indent="0" defTabSz="457200" eaLnBrk="1" fontAlgn="auto" latinLnBrk="0" hangingPunct="1">
              <a:lnSpc>
                <a:spcPct val="117999"/>
              </a:lnSpc>
              <a:spcBef>
                <a:spcPts val="0"/>
              </a:spcBef>
              <a:spcAft>
                <a:spcPts val="0"/>
              </a:spcAft>
              <a:buClrTx/>
              <a:buSzTx/>
              <a:buFontTx/>
              <a:buNone/>
              <a:tabLst/>
              <a:defRPr/>
            </a:pPr>
            <a:r>
              <a:rPr lang="en-US"/>
              <a:t>Last point, ask for clarification from medical professionals about the role of the school in regards to potential crisis situations. </a:t>
            </a:r>
          </a:p>
          <a:p>
            <a:endParaRPr lang="en-US"/>
          </a:p>
          <a:p>
            <a:endParaRPr lang="en-US"/>
          </a:p>
          <a:p>
            <a:endParaRPr lang="en-US"/>
          </a:p>
        </p:txBody>
      </p:sp>
    </p:spTree>
    <p:extLst>
      <p:ext uri="{BB962C8B-B14F-4D97-AF65-F5344CB8AC3E}">
        <p14:creationId xmlns:p14="http://schemas.microsoft.com/office/powerpoint/2010/main" val="3428922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Shape 972"/>
          <p:cNvSpPr>
            <a:spLocks noGrp="1" noRot="1" noChangeAspect="1"/>
          </p:cNvSpPr>
          <p:nvPr>
            <p:ph type="sldImg"/>
          </p:nvPr>
        </p:nvSpPr>
        <p:spPr>
          <a:xfrm>
            <a:off x="381000" y="685800"/>
            <a:ext cx="6096000" cy="3429000"/>
          </a:xfrm>
          <a:prstGeom prst="rect">
            <a:avLst/>
          </a:prstGeom>
        </p:spPr>
        <p:txBody>
          <a:bodyPr/>
          <a:lstStyle/>
          <a:p>
            <a:endParaRPr/>
          </a:p>
        </p:txBody>
      </p:sp>
      <p:sp>
        <p:nvSpPr>
          <p:cNvPr id="973" name="Shape 973"/>
          <p:cNvSpPr>
            <a:spLocks noGrp="1"/>
          </p:cNvSpPr>
          <p:nvPr>
            <p:ph type="body" sz="quarter" idx="1"/>
          </p:nvPr>
        </p:nvSpPr>
        <p:spPr>
          <a:prstGeom prst="rect">
            <a:avLst/>
          </a:prstGeom>
        </p:spPr>
        <p:txBody>
          <a:bodyPr/>
          <a:lstStyle/>
          <a:p>
            <a:pPr defTabSz="685714">
              <a:lnSpc>
                <a:spcPct val="100000"/>
              </a:lnSpc>
              <a:defRPr sz="900">
                <a:latin typeface="Calibri"/>
                <a:ea typeface="Calibri"/>
                <a:cs typeface="Calibri"/>
                <a:sym typeface="Calibri"/>
              </a:defRPr>
            </a:pPr>
            <a:r>
              <a:rPr lang="en-US"/>
              <a:t>For Mission residents – treatment can be obtained through the Early Psychosis Intervention Program located at the Abbotsford Regional Hospital. </a:t>
            </a:r>
          </a:p>
          <a:p>
            <a:pPr defTabSz="685714">
              <a:lnSpc>
                <a:spcPct val="100000"/>
              </a:lnSpc>
              <a:defRPr sz="900">
                <a:latin typeface="Calibri"/>
                <a:ea typeface="Calibri"/>
                <a:cs typeface="Calibri"/>
                <a:sym typeface="Calibri"/>
              </a:defRPr>
            </a:pPr>
            <a:endParaRPr lang="en-US"/>
          </a:p>
          <a:p>
            <a:pPr defTabSz="685714">
              <a:lnSpc>
                <a:spcPct val="100000"/>
              </a:lnSpc>
              <a:defRPr sz="900">
                <a:latin typeface="Calibri"/>
                <a:ea typeface="Calibri"/>
                <a:cs typeface="Calibri"/>
                <a:sym typeface="Calibri"/>
              </a:defRPr>
            </a:pPr>
            <a:r>
              <a:rPr lang="en-US" sz="900" b="0" i="0">
                <a:effectLst/>
                <a:latin typeface="Helvetica Neue"/>
                <a:ea typeface="Helvetica Neue"/>
                <a:cs typeface="Helvetica Neue"/>
                <a:sym typeface="Calibri"/>
              </a:rPr>
              <a:t>Being able to treat psychosis early is very important, since it usually first appears during a very critical stage of a young person's life. Adolescents and young adults are just starting to develop their own identity, form lasting relationships, and make plans for their careers and future. A successful recovery enables young people to continue with their development and a healthy, productive future.</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Shape 950"/>
          <p:cNvSpPr>
            <a:spLocks noGrp="1" noRot="1" noChangeAspect="1"/>
          </p:cNvSpPr>
          <p:nvPr>
            <p:ph type="sldImg"/>
          </p:nvPr>
        </p:nvSpPr>
        <p:spPr>
          <a:xfrm>
            <a:off x="381000" y="685800"/>
            <a:ext cx="6096000" cy="3429000"/>
          </a:xfrm>
          <a:prstGeom prst="rect">
            <a:avLst/>
          </a:prstGeom>
        </p:spPr>
        <p:txBody>
          <a:bodyPr/>
          <a:lstStyle/>
          <a:p>
            <a:endParaRPr/>
          </a:p>
        </p:txBody>
      </p:sp>
      <p:sp>
        <p:nvSpPr>
          <p:cNvPr id="951" name="Shape 951"/>
          <p:cNvSpPr>
            <a:spLocks noGrp="1"/>
          </p:cNvSpPr>
          <p:nvPr>
            <p:ph type="body" sz="quarter" idx="1"/>
          </p:nvPr>
        </p:nvSpPr>
        <p:spPr>
          <a:prstGeom prst="rect">
            <a:avLst/>
          </a:prstGeom>
        </p:spPr>
        <p:txBody>
          <a:bodyPr/>
          <a:lstStyle/>
          <a:p>
            <a:pPr fontAlgn="base"/>
            <a:r>
              <a:rPr lang="en-US" sz="2200" b="0" i="0">
                <a:effectLst/>
                <a:latin typeface="Helvetica Neue"/>
                <a:ea typeface="Helvetica Neue"/>
                <a:cs typeface="Helvetica Neue"/>
                <a:sym typeface="Helvetica Neue"/>
              </a:rPr>
              <a:t>Schizophrenia is a mental illness that causes psychosis, but schizophrenia also has other symptoms. And it isn’t the only cause of psychosis. In some cases, other mental illnesses cause psychosis, including depression, bipolar disorder, dementia and borderline personality disorder. Psychosis may come up during times of extreme stress, a major lack of sleep, or trauma. People who are using or withdrawing from certain drugs or medications may experience psychosis. Psychosis may also be caused by a brain injury, neurological problem, or other health problem. So while psychosis can be a part of schizophrenia, it can be caused by many other things too.</a:t>
            </a:r>
          </a:p>
          <a:p>
            <a:pPr fontAlgn="base"/>
            <a:endParaRPr lang="en-US" sz="2200" b="0" i="0">
              <a:effectLst/>
              <a:latin typeface="Helvetica Neue"/>
              <a:ea typeface="Helvetica Neue"/>
              <a:cs typeface="Helvetica Neue"/>
              <a:sym typeface="Helvetica Neue"/>
            </a:endParaRPr>
          </a:p>
          <a:p>
            <a:pPr fontAlgn="base"/>
            <a:r>
              <a:rPr lang="en-US" sz="2200" b="0" i="0">
                <a:effectLst/>
                <a:latin typeface="Helvetica Neue"/>
                <a:ea typeface="Helvetica Neue"/>
                <a:cs typeface="Helvetica Neue"/>
                <a:sym typeface="Helvetica Neue"/>
              </a:rPr>
              <a:t>Symptoms of Schizophrenia are divided into two categories: positive and negative. </a:t>
            </a:r>
          </a:p>
          <a:p>
            <a:pPr fontAlgn="base"/>
            <a:r>
              <a:rPr lang="en-US" sz="2200" b="0" i="0">
                <a:effectLst/>
                <a:latin typeface="Helvetica Neue"/>
                <a:ea typeface="Helvetica Neue"/>
                <a:cs typeface="Helvetica Neue"/>
                <a:sym typeface="Helvetica Neue"/>
              </a:rPr>
              <a:t>"Positive' symptoms are changes in thoughts and feelings that are "added on" to a person's experiences (e.g., paranoia or hearing voices).  "Negative" symptoms are things that are "taken away" or reduced (e.g., reduced motivation or reduced intensity of emotion).</a:t>
            </a:r>
          </a:p>
          <a:p>
            <a:pPr defTabSz="914400">
              <a:lnSpc>
                <a:spcPct val="80000"/>
              </a:lnSpc>
              <a:defRPr sz="1800"/>
            </a:pPr>
            <a:endParaRPr lang="en-US"/>
          </a:p>
          <a:p>
            <a:pPr defTabSz="914400">
              <a:lnSpc>
                <a:spcPct val="80000"/>
              </a:lnSpc>
              <a:defRPr sz="1800"/>
            </a:pPr>
            <a:endParaRPr lang="en-US"/>
          </a:p>
          <a:p>
            <a:pPr defTabSz="914400">
              <a:lnSpc>
                <a:spcPct val="80000"/>
              </a:lnSpc>
              <a:defRPr sz="1800"/>
            </a:pPr>
            <a:endParaRPr lang="en-US"/>
          </a:p>
          <a:p>
            <a:pPr defTabSz="914400">
              <a:lnSpc>
                <a:spcPct val="80000"/>
              </a:lnSpc>
              <a:defRPr sz="1800"/>
            </a:pPr>
            <a:r>
              <a:t>Schizophrenia </a:t>
            </a:r>
          </a:p>
          <a:p>
            <a:pPr defTabSz="914400">
              <a:lnSpc>
                <a:spcPct val="80000"/>
              </a:lnSpc>
              <a:defRPr sz="1800"/>
            </a:pPr>
            <a:r>
              <a:rPr b="1"/>
              <a:t>Schizophrenia is a mental illness which affects one person in every hundred. </a:t>
            </a:r>
            <a:endParaRPr lang="en-US" b="1"/>
          </a:p>
          <a:p>
            <a:pPr defTabSz="914400">
              <a:lnSpc>
                <a:spcPct val="80000"/>
              </a:lnSpc>
              <a:defRPr sz="1800"/>
            </a:pPr>
            <a:r>
              <a:t>Schizophrenia interferes with a person’s mental functioning and </a:t>
            </a:r>
            <a:r>
              <a:rPr err="1"/>
              <a:t>behaviour</a:t>
            </a:r>
            <a:r>
              <a:t>, and in the long term may cause changes to their personality.</a:t>
            </a:r>
          </a:p>
          <a:p>
            <a:pPr defTabSz="914400">
              <a:lnSpc>
                <a:spcPct val="80000"/>
              </a:lnSpc>
              <a:defRPr sz="1800"/>
            </a:pPr>
            <a:r>
              <a:t>The first onset of schizophrenia is usually in adolescence or early adulthood. Some people may experience only one or more brief episodes of psychosis in their lives, and it may not develop into schizophrenia. For others, it may remain a recurrent or life-long condition.</a:t>
            </a:r>
          </a:p>
          <a:p>
            <a:pPr defTabSz="914400">
              <a:lnSpc>
                <a:spcPct val="80000"/>
              </a:lnSpc>
              <a:defRPr sz="1800"/>
            </a:pPr>
            <a:r>
              <a:t>The onset of the illness may be rapid, with acute symptoms developing over several weeks, or more commonly, it may be slow, developing over months or even years. </a:t>
            </a:r>
          </a:p>
          <a:p>
            <a:pPr defTabSz="914400">
              <a:lnSpc>
                <a:spcPct val="80000"/>
              </a:lnSpc>
              <a:defRPr sz="1800"/>
            </a:pPr>
            <a:r>
              <a:t>During onset, the person often withdraws from others, gets depressed and anxious, and develops unusual fears or obsessions.</a:t>
            </a:r>
          </a:p>
          <a:p>
            <a:pPr defTabSz="914400">
              <a:lnSpc>
                <a:spcPct val="80000"/>
              </a:lnSpc>
              <a:defRPr sz="1800"/>
            </a:pPr>
            <a:endParaRPr/>
          </a:p>
          <a:p>
            <a:pPr defTabSz="914400">
              <a:lnSpc>
                <a:spcPct val="80000"/>
              </a:lnSpc>
              <a:defRPr sz="1800"/>
            </a:pPr>
            <a:r>
              <a:t>What are the symptoms of schizophrenia?</a:t>
            </a:r>
          </a:p>
          <a:p>
            <a:pPr defTabSz="914400">
              <a:lnSpc>
                <a:spcPct val="80000"/>
              </a:lnSpc>
              <a:defRPr sz="1800"/>
            </a:pPr>
            <a:endParaRPr/>
          </a:p>
          <a:p>
            <a:pPr defTabSz="914400">
              <a:lnSpc>
                <a:spcPct val="80000"/>
              </a:lnSpc>
              <a:defRPr sz="1800"/>
            </a:pPr>
            <a:r>
              <a:t>Positive symptoms of schizophrenia include:</a:t>
            </a:r>
            <a:r>
              <a:rPr lang="en-US"/>
              <a:t> DO HOT DOGS GET NERVOUS? (Delusions, Hallucinations, disorganized speech, grossly disorganized behavior, negative symptoms) </a:t>
            </a:r>
            <a:endParaRPr/>
          </a:p>
          <a:p>
            <a:pPr defTabSz="914400">
              <a:lnSpc>
                <a:spcPct val="80000"/>
              </a:lnSpc>
              <a:defRPr sz="1800"/>
            </a:pPr>
            <a:r>
              <a:t>Delusions – false beliefs of persecution, guilt or grandeur, or being under outside control. These beliefs will not change regardless of the evidence against them. People with schizophrenia may describe outside plots against them or think they have special powers or gifts. Sometimes they withdraw from people or hide to avoid imagined persecution.</a:t>
            </a:r>
          </a:p>
          <a:p>
            <a:pPr defTabSz="914400">
              <a:lnSpc>
                <a:spcPct val="80000"/>
              </a:lnSpc>
              <a:defRPr sz="1800"/>
            </a:pPr>
            <a:r>
              <a:t>Hallucinations – most commonly involving hearing voices. Other less common experiences can include seeing, feeling, tasting or smelling things, which to the person are real but which are not actually there.</a:t>
            </a:r>
          </a:p>
          <a:p>
            <a:pPr defTabSz="914400">
              <a:lnSpc>
                <a:spcPct val="80000"/>
              </a:lnSpc>
              <a:defRPr sz="1800"/>
            </a:pPr>
            <a:r>
              <a:t>Thought disorder – where the speech may be difficult to follow, for example, jumping from one subject to another with no logical connection. Thoughts and speech may be jumbled and disjointed. The person may think someone is interfering with their mind.</a:t>
            </a:r>
          </a:p>
          <a:p>
            <a:pPr defTabSz="914400">
              <a:lnSpc>
                <a:spcPct val="80000"/>
              </a:lnSpc>
              <a:defRPr sz="1800"/>
            </a:pPr>
            <a:r>
              <a:t>Other symptoms of schizophrenia include:</a:t>
            </a:r>
          </a:p>
          <a:p>
            <a:pPr defTabSz="914400">
              <a:lnSpc>
                <a:spcPct val="80000"/>
              </a:lnSpc>
              <a:defRPr sz="1800"/>
            </a:pPr>
            <a:r>
              <a:t>Loss of drive – when the ability to engage in everyday activities such as washing and cooking is lost. This lack of drive, initiative or motivation is part of the illness and is not laziness.</a:t>
            </a:r>
          </a:p>
          <a:p>
            <a:pPr defTabSz="914400">
              <a:lnSpc>
                <a:spcPct val="80000"/>
              </a:lnSpc>
              <a:defRPr sz="1800"/>
            </a:pPr>
            <a:r>
              <a:t>Blunted expression of emotions – where the ability to express emotion is greatly reduced and is often accompanied by a lack of response or an inappropriate response to external events such as happy or sad occasions.</a:t>
            </a:r>
          </a:p>
          <a:p>
            <a:pPr defTabSz="914400">
              <a:lnSpc>
                <a:spcPct val="80000"/>
              </a:lnSpc>
              <a:defRPr sz="1800"/>
            </a:pPr>
            <a:r>
              <a:t>Social withdrawal – this may be caused by a number of factors including the fear that someone is going to harm them, or a fear of interacting with others because of a loss of social skills.</a:t>
            </a:r>
          </a:p>
          <a:p>
            <a:pPr defTabSz="914400">
              <a:lnSpc>
                <a:spcPct val="80000"/>
              </a:lnSpc>
              <a:defRPr sz="1800"/>
            </a:pPr>
            <a:r>
              <a:t>Lack of insight or awareness of other conditions – because some experiences such as delusions or hallucinations are so real, it is common for people with schizophrenia to be unaware they are ill. For this and other reasons, such as medication side-effects, they may refuse to accept treatment which could be essential for their well being.</a:t>
            </a:r>
          </a:p>
          <a:p>
            <a:pPr defTabSz="914400">
              <a:lnSpc>
                <a:spcPct val="80000"/>
              </a:lnSpc>
              <a:defRPr sz="1800"/>
            </a:pPr>
            <a:r>
              <a:t>Thinking difficulties – a person’s concentration, memory and ability to plan and organize may be affected, making it more difficult to reason, communicate, and complete daily tasks.</a:t>
            </a:r>
          </a:p>
          <a:p>
            <a:pPr defTabSz="914400">
              <a:lnSpc>
                <a:spcPct val="80000"/>
              </a:lnSpc>
              <a:defRPr sz="1800"/>
            </a:pPr>
            <a:endParaRPr/>
          </a:p>
          <a:p>
            <a:pPr defTabSz="914400">
              <a:lnSpc>
                <a:spcPct val="80000"/>
              </a:lnSpc>
              <a:defRPr sz="1800"/>
            </a:pPr>
            <a:r>
              <a:t>Facts about Schizophrenia:</a:t>
            </a:r>
          </a:p>
          <a:p>
            <a:pPr defTabSz="914400">
              <a:lnSpc>
                <a:spcPct val="80000"/>
              </a:lnSpc>
              <a:defRPr sz="1800"/>
            </a:pPr>
            <a:endParaRPr/>
          </a:p>
          <a:p>
            <a:pPr defTabSz="914400">
              <a:lnSpc>
                <a:spcPct val="80000"/>
              </a:lnSpc>
              <a:defRPr sz="1800"/>
            </a:pPr>
            <a:r>
              <a:t>Schizophrenia is a chronic lifelong disorder</a:t>
            </a:r>
          </a:p>
          <a:p>
            <a:pPr defTabSz="914400">
              <a:lnSpc>
                <a:spcPct val="80000"/>
              </a:lnSpc>
              <a:defRPr sz="1800"/>
            </a:pPr>
            <a:r>
              <a:t>Often requires lifelong treatment</a:t>
            </a:r>
          </a:p>
          <a:p>
            <a:pPr defTabSz="914400">
              <a:lnSpc>
                <a:spcPct val="80000"/>
              </a:lnSpc>
              <a:defRPr sz="1800"/>
            </a:pPr>
            <a:r>
              <a:t>Symptoms are disabling to the individual and distressing to family and friends</a:t>
            </a:r>
          </a:p>
          <a:p>
            <a:pPr defTabSz="914400">
              <a:lnSpc>
                <a:spcPct val="80000"/>
              </a:lnSpc>
              <a:defRPr sz="1800"/>
            </a:pPr>
            <a:r>
              <a:t>One in ten people with schizophrenia commits suicide</a:t>
            </a:r>
          </a:p>
          <a:p>
            <a:pPr defTabSz="914400">
              <a:lnSpc>
                <a:spcPct val="80000"/>
              </a:lnSpc>
              <a:defRPr sz="1800"/>
            </a:pPr>
            <a:r>
              <a:t>The burden for caring for people with Schizophrenia most often falls on families</a:t>
            </a:r>
          </a:p>
          <a:p>
            <a:pPr defTabSz="914400">
              <a:lnSpc>
                <a:spcPct val="80000"/>
              </a:lnSpc>
              <a:defRPr sz="1800"/>
            </a:pPr>
            <a:r>
              <a:t>Schizophrenia is not caused by poor parenting</a:t>
            </a:r>
          </a:p>
          <a:p>
            <a:pPr defTabSz="914400">
              <a:lnSpc>
                <a:spcPct val="80000"/>
              </a:lnSpc>
              <a:defRPr sz="1800"/>
            </a:pPr>
            <a:r>
              <a:t>Schizophrenia is not ‘split personality’</a:t>
            </a:r>
          </a:p>
          <a:p>
            <a:pPr defTabSz="914400">
              <a:lnSpc>
                <a:spcPct val="80000"/>
              </a:lnSpc>
              <a:defRPr sz="1800"/>
            </a:pPr>
            <a:r>
              <a:t>People who have Schizophrenia are not violent unless they are acutely ill</a:t>
            </a:r>
          </a:p>
          <a:p>
            <a:pPr defTabSz="914400">
              <a:lnSpc>
                <a:spcPct val="80000"/>
              </a:lnSpc>
              <a:defRPr sz="1800"/>
            </a:pPr>
            <a:r>
              <a:t>Schizophrenia runs in families</a:t>
            </a:r>
            <a:r>
              <a:rPr lang="en-US"/>
              <a:t>, strong genetic component</a:t>
            </a:r>
            <a:endParaRPr/>
          </a:p>
          <a:p>
            <a:pPr defTabSz="914400">
              <a:lnSpc>
                <a:spcPct val="80000"/>
              </a:lnSpc>
              <a:defRPr sz="1800"/>
            </a:pPr>
            <a:r>
              <a:t>The exact cause is unknown but it is a brain disorder</a:t>
            </a:r>
            <a:r>
              <a:rPr lang="en-US"/>
              <a:t> (some research has indicated it may be due to elevated dopamine or oversensitive dopamine receptors, decreased activity in the prefrontal cortex, reduced size of the hippocampus and amygdala, and enlarged ventricles)</a:t>
            </a:r>
            <a:endParaRPr/>
          </a:p>
          <a:p>
            <a:pPr defTabSz="914400">
              <a:lnSpc>
                <a:spcPct val="80000"/>
              </a:lnSpc>
              <a:defRPr sz="1800"/>
            </a:pPr>
            <a:r>
              <a:t>Schizophrenia is not caused by stres</a:t>
            </a:r>
            <a:r>
              <a:rPr lang="en-US"/>
              <a:t>s</a:t>
            </a:r>
            <a:r>
              <a:t> </a:t>
            </a:r>
          </a:p>
          <a:p>
            <a:pPr defTabSz="914400">
              <a:lnSpc>
                <a:spcPct val="80000"/>
              </a:lnSpc>
              <a:defRPr sz="1800"/>
            </a:pPr>
            <a:r>
              <a:t>Men and women are equally affected</a:t>
            </a:r>
          </a:p>
          <a:p>
            <a:pPr defTabSz="914400">
              <a:lnSpc>
                <a:spcPct val="80000"/>
              </a:lnSpc>
              <a:defRPr sz="1800"/>
            </a:pPr>
            <a:r>
              <a:t>Medications can help reduce and control symptoms</a:t>
            </a:r>
            <a:r>
              <a:rPr lang="en-US"/>
              <a:t>, especially the 2</a:t>
            </a:r>
            <a:r>
              <a:rPr lang="en-US" baseline="30000"/>
              <a:t>nd</a:t>
            </a:r>
            <a:r>
              <a:rPr lang="en-US"/>
              <a:t> generation antipsychotics</a:t>
            </a:r>
            <a:endParaRPr/>
          </a:p>
          <a:p>
            <a:pPr defTabSz="914400">
              <a:lnSpc>
                <a:spcPct val="80000"/>
              </a:lnSpc>
              <a:defRPr sz="1800"/>
            </a:pPr>
            <a:endParaRPr/>
          </a:p>
          <a:p>
            <a:pPr defTabSz="914400">
              <a:lnSpc>
                <a:spcPct val="80000"/>
              </a:lnSpc>
              <a:defRPr sz="1800"/>
            </a:pPr>
            <a:r>
              <a: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Shape 950"/>
          <p:cNvSpPr>
            <a:spLocks noGrp="1" noRot="1" noChangeAspect="1"/>
          </p:cNvSpPr>
          <p:nvPr>
            <p:ph type="sldImg"/>
          </p:nvPr>
        </p:nvSpPr>
        <p:spPr>
          <a:xfrm>
            <a:off x="381000" y="685800"/>
            <a:ext cx="6096000" cy="3429000"/>
          </a:xfrm>
          <a:prstGeom prst="rect">
            <a:avLst/>
          </a:prstGeom>
        </p:spPr>
        <p:txBody>
          <a:bodyPr/>
          <a:lstStyle/>
          <a:p>
            <a:endParaRPr/>
          </a:p>
        </p:txBody>
      </p:sp>
      <p:sp>
        <p:nvSpPr>
          <p:cNvPr id="951" name="Shape 951"/>
          <p:cNvSpPr>
            <a:spLocks noGrp="1"/>
          </p:cNvSpPr>
          <p:nvPr>
            <p:ph type="body" sz="quarter" idx="1"/>
          </p:nvPr>
        </p:nvSpPr>
        <p:spPr>
          <a:prstGeom prst="rect">
            <a:avLst/>
          </a:prstGeom>
        </p:spPr>
        <p:txBody>
          <a:bodyPr/>
          <a:lstStyle/>
          <a:p>
            <a:pPr fontAlgn="base"/>
            <a:r>
              <a:rPr lang="en-US"/>
              <a:t>Thoughts?</a:t>
            </a:r>
          </a:p>
          <a:p>
            <a:pPr fontAlgn="base"/>
            <a:endParaRPr lang="en-US"/>
          </a:p>
          <a:p>
            <a:pPr fontAlgn="base"/>
            <a:endParaRPr/>
          </a:p>
        </p:txBody>
      </p:sp>
    </p:spTree>
    <p:extLst>
      <p:ext uri="{BB962C8B-B14F-4D97-AF65-F5344CB8AC3E}">
        <p14:creationId xmlns:p14="http://schemas.microsoft.com/office/powerpoint/2010/main" val="34474875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55</a:t>
            </a:fld>
            <a:endParaRPr lang="en-US"/>
          </a:p>
        </p:txBody>
      </p:sp>
    </p:spTree>
    <p:extLst>
      <p:ext uri="{BB962C8B-B14F-4D97-AF65-F5344CB8AC3E}">
        <p14:creationId xmlns:p14="http://schemas.microsoft.com/office/powerpoint/2010/main" val="25346432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 name="Shape 997"/>
          <p:cNvSpPr>
            <a:spLocks noGrp="1" noRot="1" noChangeAspect="1"/>
          </p:cNvSpPr>
          <p:nvPr>
            <p:ph type="sldImg"/>
          </p:nvPr>
        </p:nvSpPr>
        <p:spPr>
          <a:prstGeom prst="rect">
            <a:avLst/>
          </a:prstGeom>
        </p:spPr>
        <p:txBody>
          <a:bodyPr/>
          <a:lstStyle/>
          <a:p>
            <a:endParaRPr/>
          </a:p>
        </p:txBody>
      </p:sp>
      <p:sp>
        <p:nvSpPr>
          <p:cNvPr id="998" name="Shape 998"/>
          <p:cNvSpPr>
            <a:spLocks noGrp="1"/>
          </p:cNvSpPr>
          <p:nvPr>
            <p:ph type="body" sz="quarter" idx="1"/>
          </p:nvPr>
        </p:nvSpPr>
        <p:spPr>
          <a:prstGeom prst="rect">
            <a:avLst/>
          </a:prstGeom>
        </p:spPr>
        <p:txBody>
          <a:bodyPr/>
          <a:lstStyle/>
          <a:p>
            <a:pPr defTabSz="685714">
              <a:lnSpc>
                <a:spcPct val="100000"/>
              </a:lnSpc>
              <a:defRPr sz="900">
                <a:latin typeface="Calibri"/>
                <a:ea typeface="Calibri"/>
                <a:cs typeface="Calibri"/>
                <a:sym typeface="Calibri"/>
              </a:defRPr>
            </a:pPr>
            <a:r>
              <a:t>Positive and negative emotions are not a sign of mental illness.</a:t>
            </a:r>
          </a:p>
          <a:p>
            <a:pPr defTabSz="685714">
              <a:lnSpc>
                <a:spcPct val="100000"/>
              </a:lnSpc>
              <a:defRPr sz="900">
                <a:latin typeface="Calibri"/>
                <a:ea typeface="Calibri"/>
                <a:cs typeface="Calibri"/>
                <a:sym typeface="Calibri"/>
              </a:defRPr>
            </a:pPr>
            <a:r>
              <a:t>There is an intrinsic brain function that controls mood, and mood oscillates. </a:t>
            </a: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t>IN all of us we have normal emotional changes, they happen naturally all by itself through the brain and environment.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Everyone's mood changes over time no matter what is going on in the enviornment. Your mood changes over the day (circadian rhythm), it changes over a month (both men and women) and it changes over a year. Your body works to maintain a set point through homeostasis.</a:t>
            </a:r>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57</a:t>
            </a:fld>
            <a:endParaRPr lang="en-US"/>
          </a:p>
        </p:txBody>
      </p:sp>
    </p:spTree>
    <p:extLst>
      <p:ext uri="{BB962C8B-B14F-4D97-AF65-F5344CB8AC3E}">
        <p14:creationId xmlns:p14="http://schemas.microsoft.com/office/powerpoint/2010/main" val="42614387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When the homeostasis mechansim is broken we have a depression. Notice that there are still changes in mood but the overset point is lowered. </a:t>
            </a:r>
          </a:p>
        </p:txBody>
      </p:sp>
      <p:sp>
        <p:nvSpPr>
          <p:cNvPr id="4" name="Slide Number Placeholder 3"/>
          <p:cNvSpPr>
            <a:spLocks noGrp="1"/>
          </p:cNvSpPr>
          <p:nvPr>
            <p:ph type="sldNum" sz="quarter" idx="5"/>
          </p:nvPr>
        </p:nvSpPr>
        <p:spPr/>
        <p:txBody>
          <a:bodyPr/>
          <a:lstStyle/>
          <a:p>
            <a:fld id="{DB65948C-58BC-40B7-9911-87137851CF30}" type="slidenum">
              <a:rPr lang="en-US" smtClean="0"/>
              <a:t>58</a:t>
            </a:fld>
            <a:endParaRPr lang="en-US"/>
          </a:p>
        </p:txBody>
      </p:sp>
    </p:spTree>
    <p:extLst>
      <p:ext uri="{BB962C8B-B14F-4D97-AF65-F5344CB8AC3E}">
        <p14:creationId xmlns:p14="http://schemas.microsoft.com/office/powerpoint/2010/main" val="31053213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three common cognitive themes for depression: Hopeless, Helpless and Worthless.</a:t>
            </a:r>
          </a:p>
          <a:p>
            <a:endParaRPr lang="en-US"/>
          </a:p>
          <a:p>
            <a:r>
              <a:rPr lang="en-US"/>
              <a:t>Frequent somatic complaints, such as fatigue, stomach pains, </a:t>
            </a:r>
            <a:r>
              <a:rPr lang="en-US" err="1"/>
              <a:t>achie</a:t>
            </a:r>
            <a:r>
              <a:rPr lang="en-US"/>
              <a:t>-ness.</a:t>
            </a:r>
          </a:p>
          <a:p>
            <a:endParaRPr lang="en-US"/>
          </a:p>
          <a:p>
            <a:r>
              <a:rPr lang="en-US"/>
              <a:t>Remember that withdrawn, isolated teens are not healthy teens. This is likely a sign that something is wrong! Depression may be one of the reasons, but there are other reasons as well. </a:t>
            </a:r>
          </a:p>
        </p:txBody>
      </p:sp>
      <p:sp>
        <p:nvSpPr>
          <p:cNvPr id="4" name="Slide Number Placeholder 3"/>
          <p:cNvSpPr>
            <a:spLocks noGrp="1"/>
          </p:cNvSpPr>
          <p:nvPr>
            <p:ph type="sldNum" sz="quarter" idx="5"/>
          </p:nvPr>
        </p:nvSpPr>
        <p:spPr/>
        <p:txBody>
          <a:bodyPr/>
          <a:lstStyle/>
          <a:p>
            <a:fld id="{DB65948C-58BC-40B7-9911-87137851CF30}" type="slidenum">
              <a:rPr lang="en-US" smtClean="0"/>
              <a:t>59</a:t>
            </a:fld>
            <a:endParaRPr lang="en-US"/>
          </a:p>
        </p:txBody>
      </p:sp>
    </p:spTree>
    <p:extLst>
      <p:ext uri="{BB962C8B-B14F-4D97-AF65-F5344CB8AC3E}">
        <p14:creationId xmlns:p14="http://schemas.microsoft.com/office/powerpoint/2010/main" val="31443242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tool that family physicians have been trained to use in screening for youth suspected of having depression. This is a rating form to be completed by the youth and the school counselor can score them and write a letter (summarizing the results). The parents can take the letter and Depression Scale to their child’s doctor. </a:t>
            </a:r>
          </a:p>
        </p:txBody>
      </p:sp>
      <p:sp>
        <p:nvSpPr>
          <p:cNvPr id="4" name="Slide Number Placeholder 3"/>
          <p:cNvSpPr>
            <a:spLocks noGrp="1"/>
          </p:cNvSpPr>
          <p:nvPr>
            <p:ph type="sldNum" sz="quarter" idx="5"/>
          </p:nvPr>
        </p:nvSpPr>
        <p:spPr/>
        <p:txBody>
          <a:bodyPr/>
          <a:lstStyle/>
          <a:p>
            <a:fld id="{DB65948C-58BC-40B7-9911-87137851CF30}" type="slidenum">
              <a:rPr lang="en-US" smtClean="0"/>
              <a:t>60</a:t>
            </a:fld>
            <a:endParaRPr lang="en-US"/>
          </a:p>
        </p:txBody>
      </p:sp>
    </p:spTree>
    <p:extLst>
      <p:ext uri="{BB962C8B-B14F-4D97-AF65-F5344CB8AC3E}">
        <p14:creationId xmlns:p14="http://schemas.microsoft.com/office/powerpoint/2010/main" val="11742268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the brain is depressed it isn’t just the mood of the individual that is impacted. </a:t>
            </a:r>
          </a:p>
          <a:p>
            <a:r>
              <a:rPr lang="en-US"/>
              <a:t>Multiple domains are impacted – </a:t>
            </a:r>
          </a:p>
          <a:p>
            <a:pPr marL="171450" indent="-171450">
              <a:buFont typeface="Wingdings" panose="05000000000000000000" pitchFamily="2" charset="2"/>
              <a:buChar char="§"/>
            </a:pPr>
            <a:r>
              <a:rPr lang="en-US"/>
              <a:t>social life – withdrawn and lack interest in previous activities that brought them joy, </a:t>
            </a:r>
          </a:p>
          <a:p>
            <a:pPr marL="171450" indent="-171450">
              <a:buFont typeface="Wingdings" panose="05000000000000000000" pitchFamily="2" charset="2"/>
              <a:buChar char="§"/>
            </a:pPr>
            <a:r>
              <a:rPr lang="en-US"/>
              <a:t>Health – suffer from aches and pains, not sleeping well or sleeping too much</a:t>
            </a:r>
          </a:p>
          <a:p>
            <a:pPr marL="171450" indent="-171450">
              <a:buFont typeface="Wingdings" panose="05000000000000000000" pitchFamily="2" charset="2"/>
              <a:buChar char="§"/>
            </a:pPr>
            <a:r>
              <a:rPr lang="en-US"/>
              <a:t>Cognition – inability to focus, unmotivated</a:t>
            </a:r>
          </a:p>
          <a:p>
            <a:pPr marL="171450" indent="-171450">
              <a:buFont typeface="Wingdings" panose="05000000000000000000" pitchFamily="2" charset="2"/>
              <a:buChar char="§"/>
            </a:pPr>
            <a:r>
              <a:rPr lang="en-US"/>
              <a:t>Academic functions are impaired.</a:t>
            </a:r>
          </a:p>
          <a:p>
            <a:pPr marL="171450" indent="-171450">
              <a:buFont typeface="Wingdings" panose="05000000000000000000" pitchFamily="2" charset="2"/>
              <a:buChar char="§"/>
            </a:pPr>
            <a:endParaRPr lang="en-US"/>
          </a:p>
          <a:p>
            <a:pPr marL="171450" indent="-171450">
              <a:buFont typeface="Wingdings" panose="05000000000000000000" pitchFamily="2" charset="2"/>
              <a:buChar char="§"/>
            </a:pPr>
            <a:r>
              <a:rPr lang="en-US"/>
              <a:t>Click on the link to show the Taking Charge of Your Health</a:t>
            </a:r>
          </a:p>
          <a:p>
            <a:pPr marL="171450" indent="-171450">
              <a:buFont typeface="Wingdings" panose="05000000000000000000" pitchFamily="2" charset="2"/>
              <a:buChar char="§"/>
            </a:pPr>
            <a:endParaRPr lang="en-US"/>
          </a:p>
          <a:p>
            <a:pPr marL="171450" indent="-171450">
              <a:buFont typeface="Wingdings" panose="05000000000000000000" pitchFamily="2" charset="2"/>
              <a:buChar char="§"/>
            </a:pPr>
            <a:r>
              <a:rPr lang="en-US"/>
              <a:t>A child with depression may be designated as a student requiring Moderate Mental Health Support (R) or Intensive Mental Illness (H) and receive mental health support at school and academic adaptations. When identified with (H) then collaboration occurs with an outside agency, often Child and Youth Mental Health or a private psychologist or counselor, and the child’s school team. </a:t>
            </a:r>
          </a:p>
        </p:txBody>
      </p:sp>
      <p:sp>
        <p:nvSpPr>
          <p:cNvPr id="4" name="Slide Number Placeholder 3"/>
          <p:cNvSpPr>
            <a:spLocks noGrp="1"/>
          </p:cNvSpPr>
          <p:nvPr>
            <p:ph type="sldNum" sz="quarter" idx="5"/>
          </p:nvPr>
        </p:nvSpPr>
        <p:spPr/>
        <p:txBody>
          <a:bodyPr/>
          <a:lstStyle/>
          <a:p>
            <a:fld id="{DB65948C-58BC-40B7-9911-87137851CF30}" type="slidenum">
              <a:rPr lang="en-US" smtClean="0"/>
              <a:t>61</a:t>
            </a:fld>
            <a:endParaRPr lang="en-US"/>
          </a:p>
        </p:txBody>
      </p:sp>
    </p:spTree>
    <p:extLst>
      <p:ext uri="{BB962C8B-B14F-4D97-AF65-F5344CB8AC3E}">
        <p14:creationId xmlns:p14="http://schemas.microsoft.com/office/powerpoint/2010/main" val="25930137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 name="Shape 1055"/>
          <p:cNvSpPr>
            <a:spLocks noGrp="1" noRot="1" noChangeAspect="1"/>
          </p:cNvSpPr>
          <p:nvPr>
            <p:ph type="sldImg"/>
          </p:nvPr>
        </p:nvSpPr>
        <p:spPr>
          <a:prstGeom prst="rect">
            <a:avLst/>
          </a:prstGeom>
        </p:spPr>
        <p:txBody>
          <a:bodyPr/>
          <a:lstStyle/>
          <a:p>
            <a:endParaRPr/>
          </a:p>
        </p:txBody>
      </p:sp>
      <p:sp>
        <p:nvSpPr>
          <p:cNvPr id="1056" name="Shape 1056"/>
          <p:cNvSpPr>
            <a:spLocks noGrp="1"/>
          </p:cNvSpPr>
          <p:nvPr>
            <p:ph type="body" sz="quarter" idx="1"/>
          </p:nvPr>
        </p:nvSpPr>
        <p:spPr>
          <a:prstGeom prst="rect">
            <a:avLst/>
          </a:prstGeom>
        </p:spPr>
        <p:txBody>
          <a:bodyPr/>
          <a:lstStyle/>
          <a:p>
            <a:pPr defTabSz="685714">
              <a:lnSpc>
                <a:spcPct val="100000"/>
              </a:lnSpc>
              <a:defRPr sz="900">
                <a:latin typeface="Calibri"/>
                <a:ea typeface="Calibri"/>
                <a:cs typeface="Calibri"/>
                <a:sym typeface="Calibri"/>
              </a:defRPr>
            </a:pPr>
            <a:r>
              <a:rPr lang="en-US"/>
              <a:t>Treatment takes time. </a:t>
            </a:r>
            <a:r>
              <a:t>For teens, treatment of the acute episode usually takes between 8 and 10 weeks before a substantial improvement takes place. </a:t>
            </a:r>
          </a:p>
          <a:p>
            <a:pPr defTabSz="685714">
              <a:lnSpc>
                <a:spcPct val="100000"/>
              </a:lnSpc>
              <a:defRPr sz="900">
                <a:latin typeface="Calibri"/>
                <a:ea typeface="Calibri"/>
                <a:cs typeface="Calibri"/>
                <a:sym typeface="Calibri"/>
              </a:defRPr>
            </a:pPr>
            <a:r>
              <a:t>Adults tend to respond quicker (4-6 weeks of treatment). </a:t>
            </a:r>
            <a:endParaRPr lang="en-US"/>
          </a:p>
          <a:p>
            <a:pPr defTabSz="685714">
              <a:lnSpc>
                <a:spcPct val="100000"/>
              </a:lnSpc>
              <a:defRPr sz="900">
                <a:latin typeface="Calibri"/>
                <a:ea typeface="Calibri"/>
                <a:cs typeface="Calibri"/>
                <a:sym typeface="Calibri"/>
              </a:defRPr>
            </a:pPr>
            <a:endParaRPr lang="en-US"/>
          </a:p>
          <a:p>
            <a:pPr defTabSz="685714">
              <a:lnSpc>
                <a:spcPct val="100000"/>
              </a:lnSpc>
              <a:defRPr sz="900">
                <a:latin typeface="Calibri"/>
                <a:ea typeface="Calibri"/>
                <a:cs typeface="Calibri"/>
                <a:sym typeface="Calibri"/>
              </a:defRPr>
            </a:pPr>
            <a:r>
              <a:rPr lang="en-US"/>
              <a:t>Even though a student feels better after 3 or 4 therapeutic sessions, they need to continue treatment to prevent relapse. </a:t>
            </a:r>
            <a:endParaRPr/>
          </a:p>
          <a:p>
            <a:pPr defTabSz="685714">
              <a:lnSpc>
                <a:spcPct val="100000"/>
              </a:lnSpc>
              <a:defRPr sz="900">
                <a:latin typeface="Calibri"/>
                <a:ea typeface="Calibri"/>
                <a:cs typeface="Calibri"/>
                <a:sym typeface="Calibri"/>
              </a:defRPr>
            </a:pPr>
            <a:endParaRPr/>
          </a:p>
          <a:p>
            <a:pPr defTabSz="685714">
              <a:lnSpc>
                <a:spcPct val="100000"/>
              </a:lnSpc>
              <a:defRPr sz="900" b="1">
                <a:latin typeface="Calibri"/>
                <a:ea typeface="Calibri"/>
                <a:cs typeface="Calibri"/>
                <a:sym typeface="Calibri"/>
              </a:defRPr>
            </a:pPr>
            <a:r>
              <a:t>Early identification </a:t>
            </a:r>
            <a:r>
              <a:rPr b="0"/>
              <a:t>and </a:t>
            </a:r>
            <a:r>
              <a:t>effective treatment </a:t>
            </a:r>
            <a:r>
              <a:rPr b="0"/>
              <a:t>are critical in treating depression.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63</a:t>
            </a:fld>
            <a:endParaRPr lang="en-US"/>
          </a:p>
        </p:txBody>
      </p:sp>
    </p:spTree>
    <p:extLst>
      <p:ext uri="{BB962C8B-B14F-4D97-AF65-F5344CB8AC3E}">
        <p14:creationId xmlns:p14="http://schemas.microsoft.com/office/powerpoint/2010/main" val="15733585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64</a:t>
            </a:fld>
            <a:endParaRPr lang="en-US"/>
          </a:p>
        </p:txBody>
      </p:sp>
    </p:spTree>
    <p:extLst>
      <p:ext uri="{BB962C8B-B14F-4D97-AF65-F5344CB8AC3E}">
        <p14:creationId xmlns:p14="http://schemas.microsoft.com/office/powerpoint/2010/main" val="18676043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 name="Shape 1098"/>
          <p:cNvSpPr>
            <a:spLocks noGrp="1" noRot="1" noChangeAspect="1"/>
          </p:cNvSpPr>
          <p:nvPr>
            <p:ph type="sldImg"/>
          </p:nvPr>
        </p:nvSpPr>
        <p:spPr>
          <a:xfrm>
            <a:off x="381000" y="685800"/>
            <a:ext cx="6096000" cy="3429000"/>
          </a:xfrm>
          <a:prstGeom prst="rect">
            <a:avLst/>
          </a:prstGeom>
        </p:spPr>
        <p:txBody>
          <a:bodyPr/>
          <a:lstStyle/>
          <a:p>
            <a:endParaRPr/>
          </a:p>
        </p:txBody>
      </p:sp>
      <p:sp>
        <p:nvSpPr>
          <p:cNvPr id="1099" name="Shape 1099"/>
          <p:cNvSpPr>
            <a:spLocks noGrp="1"/>
          </p:cNvSpPr>
          <p:nvPr>
            <p:ph type="body" sz="quarter" idx="1"/>
          </p:nvPr>
        </p:nvSpPr>
        <p:spPr>
          <a:prstGeom prst="rect">
            <a:avLst/>
          </a:prstGeom>
        </p:spPr>
        <p:txBody>
          <a:bodyPr/>
          <a:lstStyle/>
          <a:p>
            <a:pPr defTabSz="685714">
              <a:lnSpc>
                <a:spcPct val="100000"/>
              </a:lnSpc>
              <a:defRPr sz="800">
                <a:latin typeface="Calibri"/>
                <a:ea typeface="Calibri"/>
                <a:cs typeface="Calibri"/>
                <a:sym typeface="Calibri"/>
              </a:defRPr>
            </a:pPr>
            <a:r>
              <a:t>Bipolar Disorder is a type of mood disorder. However, unlike in Depression, the problem in Bipolar Disorder is in the brain’s regulation of the usual ups and downs of normal mood. </a:t>
            </a:r>
            <a:endParaRPr sz="2000"/>
          </a:p>
          <a:p>
            <a:pPr defTabSz="685714">
              <a:lnSpc>
                <a:spcPct val="100000"/>
              </a:lnSpc>
              <a:defRPr sz="800">
                <a:latin typeface="Calibri"/>
                <a:ea typeface="Calibri"/>
                <a:cs typeface="Calibri"/>
                <a:sym typeface="Calibri"/>
              </a:defRPr>
            </a:pPr>
            <a:endParaRPr sz="2000"/>
          </a:p>
          <a:p>
            <a:pPr defTabSz="685714">
              <a:lnSpc>
                <a:spcPct val="100000"/>
              </a:lnSpc>
              <a:defRPr sz="800">
                <a:latin typeface="Calibri"/>
                <a:ea typeface="Calibri"/>
                <a:cs typeface="Calibri"/>
                <a:sym typeface="Calibri"/>
              </a:defRPr>
            </a:pPr>
            <a:r>
              <a:t>Bipolar Disorder causes unusual shifts in mood, energy, activity levels, and the ability to carry out day-to-day tasks.</a:t>
            </a:r>
            <a:endParaRPr sz="2000"/>
          </a:p>
          <a:p>
            <a:pPr defTabSz="685714">
              <a:lnSpc>
                <a:spcPct val="100000"/>
              </a:lnSpc>
              <a:defRPr sz="800">
                <a:latin typeface="Calibri"/>
                <a:ea typeface="Calibri"/>
                <a:cs typeface="Calibri"/>
                <a:sym typeface="Calibri"/>
              </a:defRPr>
            </a:pPr>
            <a:r>
              <a:t> These moods range from periods of extremely “up,” elated, and energized behavior (known as manic episodes) to very sad, “down,” or hopeless periods (known as depressive episodes). Less severe manic periods are known as hypomanic episodes.</a:t>
            </a:r>
            <a:endParaRPr sz="2000"/>
          </a:p>
          <a:p>
            <a:pPr defTabSz="685714">
              <a:lnSpc>
                <a:spcPct val="100000"/>
              </a:lnSpc>
              <a:defRPr sz="800">
                <a:latin typeface="Calibri"/>
                <a:ea typeface="Calibri"/>
                <a:cs typeface="Calibri"/>
                <a:sym typeface="Calibri"/>
              </a:defRPr>
            </a:pPr>
            <a:endParaRPr sz="2000"/>
          </a:p>
          <a:p>
            <a:pPr defTabSz="685714">
              <a:lnSpc>
                <a:spcPct val="100000"/>
              </a:lnSpc>
              <a:defRPr sz="800">
                <a:latin typeface="Calibri"/>
                <a:ea typeface="Calibri"/>
                <a:cs typeface="Calibri"/>
                <a:sym typeface="Calibri"/>
              </a:defRPr>
            </a:pPr>
            <a:r>
              <a:t>Sometimes a mood episode includes symptoms of both manic and depressive symptoms. This is called an episode with mixed features</a:t>
            </a:r>
            <a:endParaRPr sz="2000"/>
          </a:p>
          <a:p>
            <a:pPr defTabSz="685714">
              <a:lnSpc>
                <a:spcPct val="100000"/>
              </a:lnSpc>
              <a:defRPr sz="800">
                <a:latin typeface="Calibri"/>
                <a:ea typeface="Calibri"/>
                <a:cs typeface="Calibri"/>
                <a:sym typeface="Calibri"/>
              </a:defRPr>
            </a:pPr>
            <a:endParaRPr sz="2000"/>
          </a:p>
          <a:p>
            <a:pPr defTabSz="685714">
              <a:lnSpc>
                <a:spcPct val="100000"/>
              </a:lnSpc>
              <a:defRPr sz="800">
                <a:latin typeface="Calibri"/>
                <a:ea typeface="Calibri"/>
                <a:cs typeface="Calibri"/>
                <a:sym typeface="Calibri"/>
              </a:defRPr>
            </a:pPr>
            <a:r>
              <a:t>Because Bipolar Disorder has a large genetic component, immediate family members of someone with Bipolar Disorder are at a much higher risk of also developing the disorder than people without Bipolar Disorder in their family. </a:t>
            </a:r>
            <a:endParaRPr sz="2000"/>
          </a:p>
          <a:p>
            <a:pPr defTabSz="685714">
              <a:lnSpc>
                <a:spcPct val="100000"/>
              </a:lnSpc>
              <a:defRPr sz="900">
                <a:latin typeface="Calibri"/>
                <a:ea typeface="Calibri"/>
                <a:cs typeface="Calibri"/>
                <a:sym typeface="Calibri"/>
              </a:defRPr>
            </a:pPr>
            <a:endParaRPr sz="2000"/>
          </a:p>
          <a:p>
            <a:pPr defTabSz="685714">
              <a:lnSpc>
                <a:spcPct val="100000"/>
              </a:lnSpc>
              <a:defRPr sz="800">
                <a:latin typeface="Calibri"/>
                <a:ea typeface="Calibri"/>
                <a:cs typeface="Calibri"/>
                <a:sym typeface="Calibri"/>
              </a:defRPr>
            </a:pPr>
            <a:r>
              <a:t>Less than 2 percent of people have Bipolar Disorder (any type) and it is almost equally as prevalent among women and men. It usually begins in the late teens to early twenties. The symptoms of Bipolar Disorder can be subtle or extreme. Mild Bipolar symptoms may sometimes be confused with “being a teenager”. Typical teenage strife does not cause Bipolar Disorder or any mental illness. </a:t>
            </a:r>
            <a:endParaRPr sz="2000"/>
          </a:p>
          <a:p>
            <a:pPr defTabSz="685714">
              <a:lnSpc>
                <a:spcPct val="100000"/>
              </a:lnSpc>
              <a:defRPr sz="800">
                <a:latin typeface="Calibri"/>
                <a:ea typeface="Calibri"/>
                <a:cs typeface="Calibri"/>
                <a:sym typeface="Calibri"/>
              </a:defRPr>
            </a:pPr>
            <a:endParaRPr sz="2000"/>
          </a:p>
          <a:p>
            <a:pPr defTabSz="685714">
              <a:lnSpc>
                <a:spcPct val="100000"/>
              </a:lnSpc>
              <a:defRPr sz="800">
                <a:latin typeface="Calibri"/>
                <a:ea typeface="Calibri"/>
                <a:cs typeface="Calibri"/>
                <a:sym typeface="Calibri"/>
              </a:defRPr>
            </a:pPr>
            <a:r>
              <a:t>First episode is generally depression, happens in teens. Can be a clinical challenge to determine bipolar or depression.</a:t>
            </a:r>
            <a:endParaRPr sz="2000"/>
          </a:p>
          <a:p>
            <a:pPr defTabSz="685714">
              <a:lnSpc>
                <a:spcPct val="100000"/>
              </a:lnSpc>
              <a:defRPr sz="800">
                <a:latin typeface="Calibri"/>
                <a:ea typeface="Calibri"/>
                <a:cs typeface="Calibri"/>
                <a:sym typeface="Calibri"/>
              </a:defRPr>
            </a:pPr>
            <a:endParaRPr sz="2000"/>
          </a:p>
          <a:p>
            <a:pPr defTabSz="685714">
              <a:lnSpc>
                <a:spcPct val="100000"/>
              </a:lnSpc>
              <a:defRPr sz="800" b="1">
                <a:latin typeface="Calibri"/>
                <a:ea typeface="Calibri"/>
                <a:cs typeface="Calibri"/>
                <a:sym typeface="Calibri"/>
              </a:defRPr>
            </a:pPr>
            <a:r>
              <a:t>Mania:</a:t>
            </a:r>
            <a:endParaRPr lang="en-US" sz="2000"/>
          </a:p>
          <a:p>
            <a:pPr defTabSz="685714">
              <a:lnSpc>
                <a:spcPct val="100000"/>
              </a:lnSpc>
              <a:defRPr sz="800" b="1">
                <a:latin typeface="Calibri"/>
                <a:ea typeface="Calibri"/>
                <a:cs typeface="Calibri"/>
                <a:sym typeface="Calibri"/>
              </a:defRPr>
            </a:pPr>
            <a:r>
              <a:rPr lang="en-US" sz="2000" b="0"/>
              <a:t>Decreased need for sleep</a:t>
            </a:r>
          </a:p>
          <a:p>
            <a:pPr defTabSz="685714">
              <a:lnSpc>
                <a:spcPct val="100000"/>
              </a:lnSpc>
              <a:defRPr sz="800" b="1">
                <a:latin typeface="Calibri"/>
                <a:ea typeface="Calibri"/>
                <a:cs typeface="Calibri"/>
                <a:sym typeface="Calibri"/>
              </a:defRPr>
            </a:pPr>
            <a:r>
              <a:rPr lang="en-US" sz="2000" b="0"/>
              <a:t>Inflated self-esteem or grandiosity</a:t>
            </a:r>
            <a:endParaRPr sz="2000"/>
          </a:p>
          <a:p>
            <a:pPr defTabSz="685714">
              <a:lnSpc>
                <a:spcPct val="100000"/>
              </a:lnSpc>
              <a:defRPr sz="800">
                <a:latin typeface="Calibri"/>
                <a:ea typeface="Calibri"/>
                <a:cs typeface="Calibri"/>
                <a:sym typeface="Calibri"/>
              </a:defRPr>
            </a:pPr>
            <a:r>
              <a:rPr lang="en-US" sz="2000"/>
              <a:t>Flight of ideas, racing thoughts, rapid speech</a:t>
            </a:r>
            <a:endParaRPr sz="2000"/>
          </a:p>
          <a:p>
            <a:pPr defTabSz="685714">
              <a:lnSpc>
                <a:spcPct val="100000"/>
              </a:lnSpc>
              <a:defRPr sz="800">
                <a:latin typeface="Calibri"/>
                <a:ea typeface="Calibri"/>
                <a:cs typeface="Calibri"/>
                <a:sym typeface="Calibri"/>
              </a:defRPr>
            </a:pPr>
            <a:r>
              <a:t>Over activity</a:t>
            </a:r>
            <a:endParaRPr lang="en-US"/>
          </a:p>
          <a:p>
            <a:pPr defTabSz="685714">
              <a:lnSpc>
                <a:spcPct val="100000"/>
              </a:lnSpc>
              <a:defRPr sz="800">
                <a:latin typeface="Calibri"/>
                <a:ea typeface="Calibri"/>
                <a:cs typeface="Calibri"/>
                <a:sym typeface="Calibri"/>
              </a:defRPr>
            </a:pPr>
            <a:r>
              <a:rPr lang="en-US" sz="2000"/>
              <a:t>Distractible</a:t>
            </a:r>
            <a:endParaRPr sz="2000"/>
          </a:p>
          <a:p>
            <a:pPr defTabSz="685714">
              <a:lnSpc>
                <a:spcPct val="100000"/>
              </a:lnSpc>
              <a:defRPr sz="800">
                <a:latin typeface="Calibri"/>
                <a:ea typeface="Calibri"/>
                <a:cs typeface="Calibri"/>
                <a:sym typeface="Calibri"/>
              </a:defRPr>
            </a:pPr>
            <a:r>
              <a:rPr lang="en-US" sz="800" b="0" i="0">
                <a:effectLst/>
                <a:latin typeface="Helvetica Neue"/>
                <a:ea typeface="Helvetica Neue"/>
                <a:cs typeface="Helvetica Neue"/>
                <a:sym typeface="Calibri"/>
              </a:rPr>
              <a:t>engagement in pleasurable activities without regard to potential negative consequences.</a:t>
            </a:r>
            <a:r>
              <a:rPr lang="en-US" sz="2000"/>
              <a:t> (unrestrained buying sprees, unprotected sex)</a:t>
            </a:r>
          </a:p>
          <a:p>
            <a:pPr defTabSz="685714">
              <a:lnSpc>
                <a:spcPct val="100000"/>
              </a:lnSpc>
              <a:defRPr sz="800">
                <a:latin typeface="Calibri"/>
                <a:ea typeface="Calibri"/>
                <a:cs typeface="Calibri"/>
                <a:sym typeface="Calibri"/>
              </a:defRPr>
            </a:pPr>
            <a:r>
              <a:rPr lang="en-US" sz="2000"/>
              <a:t>Irritable mood</a:t>
            </a:r>
            <a:endParaRPr sz="2000"/>
          </a:p>
          <a:p>
            <a:pPr defTabSz="685714">
              <a:lnSpc>
                <a:spcPct val="100000"/>
              </a:lnSpc>
              <a:defRPr sz="800">
                <a:latin typeface="Calibri"/>
                <a:ea typeface="Calibri"/>
                <a:cs typeface="Calibri"/>
                <a:sym typeface="Calibri"/>
              </a:defRPr>
            </a:pPr>
            <a:r>
              <a:t>Drugs and alcohol may be used to self cope and reduce mania</a:t>
            </a:r>
            <a:endParaRPr sz="2000"/>
          </a:p>
          <a:p>
            <a:pPr defTabSz="685714">
              <a:lnSpc>
                <a:spcPct val="100000"/>
              </a:lnSpc>
              <a:defRPr sz="800">
                <a:latin typeface="Calibri"/>
                <a:ea typeface="Calibri"/>
                <a:cs typeface="Calibri"/>
                <a:sym typeface="Calibri"/>
              </a:defRPr>
            </a:pPr>
            <a:endParaRPr sz="2000"/>
          </a:p>
          <a:p>
            <a:pPr defTabSz="685714">
              <a:lnSpc>
                <a:spcPct val="100000"/>
              </a:lnSpc>
              <a:defRPr sz="800">
                <a:latin typeface="Calibri"/>
                <a:ea typeface="Calibri"/>
                <a:cs typeface="Calibri"/>
                <a:sym typeface="Calibri"/>
              </a:defRPr>
            </a:pPr>
            <a:r>
              <a:t>A note for schools: It can be difficult to re-integrate a student who has had previous manic episode behaviors (our master trainer told us a story about a youth who stripped down to underwear and ran around the school in a manic state. As treatment progressed the youth struggled with re-integrating into school because everyone (staff and students) associated him with that “one time you ran naked through the campus”).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Most effective therapies are CBT, Interpersonal and Social Rhythm Therapy (</a:t>
            </a:r>
            <a:r>
              <a:rPr lang="en-US" sz="2200" b="0" i="0">
                <a:effectLst/>
                <a:latin typeface="Helvetica Neue"/>
                <a:ea typeface="Helvetica Neue"/>
                <a:cs typeface="Helvetica Neue"/>
                <a:sym typeface="Helvetica Neue"/>
              </a:rPr>
              <a:t>it emphasizes techniques to improve medication adherence, manage stressful life events, and reduce disruptions in social rhythms)</a:t>
            </a:r>
            <a:r>
              <a:rPr lang="en-US"/>
              <a:t>, and Family Focus Therapy (provides psychoeducation about the disorder and improves the communication and problem solving strategies in families).</a:t>
            </a:r>
          </a:p>
          <a:p>
            <a:endParaRPr lang="en-US"/>
          </a:p>
          <a:p>
            <a:r>
              <a:rPr lang="en-US"/>
              <a:t>Often comorbidities with other mental illnesses: 75% have anxiety disorder, 37% have substance abuse disorder, and 14% have binge eating disorders.</a:t>
            </a:r>
          </a:p>
          <a:p>
            <a:endParaRPr lang="en-US"/>
          </a:p>
          <a:p>
            <a:r>
              <a:rPr lang="en-US"/>
              <a:t>Common cognitive problems: </a:t>
            </a:r>
          </a:p>
          <a:p>
            <a:r>
              <a:rPr lang="en-US" sz="2200" b="0" i="0">
                <a:effectLst/>
                <a:latin typeface="Helvetica Neue"/>
                <a:ea typeface="Helvetica Neue"/>
                <a:cs typeface="Helvetica Neue"/>
                <a:sym typeface="Helvetica Neue"/>
              </a:rPr>
              <a:t>the polarities of mood elevation and depression have adverse impact upon memory, focus, thinking and planning.</a:t>
            </a:r>
          </a:p>
          <a:p>
            <a:r>
              <a:rPr lang="en-US" sz="2200" b="0" i="0">
                <a:effectLst/>
                <a:latin typeface="Helvetica Neue"/>
                <a:ea typeface="Helvetica Neue"/>
                <a:cs typeface="Helvetica Neue"/>
                <a:sym typeface="Helvetica Neue"/>
              </a:rPr>
              <a:t>Examples of the kinds of deficits reported are difficulties with linguistic working </a:t>
            </a:r>
            <a:r>
              <a:rPr lang="en-US" sz="2200" b="0" i="0" u="none" strike="noStrike">
                <a:effectLst/>
                <a:latin typeface="Helvetica Neue"/>
                <a:ea typeface="Helvetica Neue"/>
                <a:cs typeface="Helvetica Neue"/>
                <a:sym typeface="Helvetica Neue"/>
                <a:hlinkClick r:id="rId3" tooltip="Psychology Today looks at memory"/>
              </a:rPr>
              <a:t>memory</a:t>
            </a:r>
            <a:r>
              <a:rPr lang="en-US" sz="2200" b="0" i="0">
                <a:effectLst/>
                <a:latin typeface="Helvetica Neue"/>
                <a:ea typeface="Helvetica Neue"/>
                <a:cs typeface="Helvetica Neue"/>
                <a:sym typeface="Helvetica Neue"/>
              </a:rPr>
              <a:t> (word retrieval), difficulties with planning, prioritizing and organizing of behavior (executive functioning), problems with retention of what’s been read or listened to, as well as the experience of mildly dulled or slowed thought processes. </a:t>
            </a:r>
            <a:endParaRPr lang="en-US"/>
          </a:p>
        </p:txBody>
      </p:sp>
    </p:spTree>
    <p:extLst>
      <p:ext uri="{BB962C8B-B14F-4D97-AF65-F5344CB8AC3E}">
        <p14:creationId xmlns:p14="http://schemas.microsoft.com/office/powerpoint/2010/main" val="30772940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67</a:t>
            </a:fld>
            <a:endParaRPr lang="en-US"/>
          </a:p>
        </p:txBody>
      </p:sp>
    </p:spTree>
    <p:extLst>
      <p:ext uri="{BB962C8B-B14F-4D97-AF65-F5344CB8AC3E}">
        <p14:creationId xmlns:p14="http://schemas.microsoft.com/office/powerpoint/2010/main" val="31806102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68</a:t>
            </a:fld>
            <a:endParaRPr lang="en-US"/>
          </a:p>
        </p:txBody>
      </p:sp>
    </p:spTree>
    <p:extLst>
      <p:ext uri="{BB962C8B-B14F-4D97-AF65-F5344CB8AC3E}">
        <p14:creationId xmlns:p14="http://schemas.microsoft.com/office/powerpoint/2010/main" val="33824723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69</a:t>
            </a:fld>
            <a:endParaRPr lang="en-US"/>
          </a:p>
        </p:txBody>
      </p:sp>
    </p:spTree>
    <p:extLst>
      <p:ext uri="{BB962C8B-B14F-4D97-AF65-F5344CB8AC3E}">
        <p14:creationId xmlns:p14="http://schemas.microsoft.com/office/powerpoint/2010/main" val="2464904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Shape 638"/>
          <p:cNvSpPr>
            <a:spLocks noGrp="1" noRot="1" noChangeAspect="1"/>
          </p:cNvSpPr>
          <p:nvPr>
            <p:ph type="sldImg"/>
          </p:nvPr>
        </p:nvSpPr>
        <p:spPr>
          <a:xfrm>
            <a:off x="381000" y="685800"/>
            <a:ext cx="6096000" cy="3429000"/>
          </a:xfrm>
          <a:prstGeom prst="rect">
            <a:avLst/>
          </a:prstGeom>
        </p:spPr>
        <p:txBody>
          <a:bodyPr/>
          <a:lstStyle/>
          <a:p>
            <a:endParaRPr/>
          </a:p>
        </p:txBody>
      </p:sp>
      <p:sp>
        <p:nvSpPr>
          <p:cNvPr id="639" name="Shape 639"/>
          <p:cNvSpPr>
            <a:spLocks noGrp="1"/>
          </p:cNvSpPr>
          <p:nvPr>
            <p:ph type="body" sz="quarter" idx="1"/>
          </p:nvPr>
        </p:nvSpPr>
        <p:spPr>
          <a:prstGeom prst="rect">
            <a:avLst/>
          </a:prstGeom>
        </p:spPr>
        <p:txBody>
          <a:bodyPr/>
          <a:lstStyle/>
          <a:p>
            <a:r>
              <a:rPr dirty="0"/>
              <a:t>Notice that the first increase is highly correlated with the onset of </a:t>
            </a:r>
            <a:r>
              <a:rPr lang="en-US" dirty="0"/>
              <a:t>mental illness in adolescence. Then it appears to level out.</a:t>
            </a:r>
          </a:p>
          <a:p>
            <a:endParaRPr lang="en-US"/>
          </a:p>
          <a:p>
            <a:r>
              <a:rPr lang="en-US" dirty="0"/>
              <a:t>Then there is another increase from 40-50….why? [allow for discussion of possibilities]</a:t>
            </a:r>
            <a:endParaRPr lang="en-US" dirty="0">
              <a:cs typeface="Calibri"/>
            </a:endParaRPr>
          </a:p>
          <a:p>
            <a:endParaRPr lang="en-US"/>
          </a:p>
          <a:p>
            <a:pPr fontAlgn="base"/>
            <a:r>
              <a:rPr lang="en-US" sz="2200" b="0" i="0" dirty="0">
                <a:effectLst/>
                <a:latin typeface="Helvetica Neue"/>
                <a:ea typeface="Helvetica Neue"/>
                <a:cs typeface="Helvetica Neue"/>
                <a:sym typeface="Helvetica Neue"/>
              </a:rPr>
              <a:t>The recent suicides of fashion designer Kate Spade, who was 55, and celebrity chef Anthony Bourdain, who was 61, have shined a public spotlight on suicide in middle age.</a:t>
            </a:r>
            <a:endParaRPr lang="en-US" sz="2200" b="0" i="0" dirty="0">
              <a:effectLst/>
              <a:latin typeface="Helvetica Neue"/>
              <a:ea typeface="Helvetica Neue"/>
              <a:cs typeface="Helvetica Neue"/>
            </a:endParaRPr>
          </a:p>
          <a:p>
            <a:pPr fontAlgn="base"/>
            <a:r>
              <a:rPr lang="en-US" sz="2200" dirty="0">
                <a:latin typeface="Helvetica Neue"/>
                <a:ea typeface="Helvetica Neue"/>
                <a:cs typeface="Helvetica Neue"/>
                <a:sym typeface="Helvetica Neue"/>
              </a:rPr>
              <a:t> </a:t>
            </a:r>
            <a:r>
              <a:rPr lang="en-US" sz="2200" b="0" i="0" dirty="0">
                <a:effectLst/>
                <a:latin typeface="Helvetica Neue"/>
                <a:ea typeface="Helvetica Neue"/>
                <a:cs typeface="Helvetica Neue"/>
                <a:sym typeface="Helvetica Neue"/>
              </a:rPr>
              <a:t>“The group with the highest risk is around age 45 to 55 and then those over 85, but the question is, why at that age?”</a:t>
            </a:r>
            <a:endParaRPr lang="en-US" sz="2200" b="0" i="0" dirty="0">
              <a:effectLst/>
              <a:latin typeface="Helvetica Neue"/>
              <a:ea typeface="Helvetica Neue"/>
              <a:cs typeface="Helvetica Neue"/>
            </a:endParaRPr>
          </a:p>
          <a:p>
            <a:pPr fontAlgn="base"/>
            <a:r>
              <a:rPr lang="en-US" sz="2200" dirty="0">
                <a:latin typeface="Helvetica Neue"/>
                <a:ea typeface="Helvetica Neue"/>
                <a:cs typeface="Helvetica Neue"/>
                <a:sym typeface="Helvetica Neue"/>
              </a:rPr>
              <a:t> </a:t>
            </a:r>
            <a:r>
              <a:rPr lang="en-US" sz="2200" b="0" i="0" dirty="0">
                <a:effectLst/>
                <a:latin typeface="Helvetica Neue"/>
                <a:ea typeface="Helvetica Neue"/>
                <a:cs typeface="Helvetica Neue"/>
                <a:sym typeface="Helvetica Neue"/>
              </a:rPr>
              <a:t>We tend to start our lives happy, but that contentment begins to wane around 18 and then reaches a low in our 40s, he said. In our 50s, happiness levels often begin to rise again and keep going up, though they may drop in the final years of life.</a:t>
            </a:r>
            <a:endParaRPr lang="en-US" sz="2200" b="0" i="0" dirty="0">
              <a:effectLst/>
              <a:latin typeface="Helvetica Neue"/>
              <a:ea typeface="Helvetica Neue"/>
              <a:cs typeface="Helvetica Neue"/>
            </a:endParaRPr>
          </a:p>
          <a:p>
            <a:pPr fontAlgn="base"/>
            <a:endParaRPr lang="en-US" sz="2200" b="0" i="0">
              <a:effectLst/>
              <a:latin typeface="Helvetica Neue"/>
              <a:ea typeface="Helvetica Neue"/>
              <a:cs typeface="Helvetica Neue"/>
              <a:sym typeface="Helvetica Neue"/>
            </a:endParaRPr>
          </a:p>
          <a:p>
            <a:pPr fontAlgn="base"/>
            <a:r>
              <a:rPr lang="en-US" sz="2200" b="0" i="0" dirty="0">
                <a:effectLst/>
                <a:latin typeface="Helvetica Neue"/>
                <a:ea typeface="Helvetica Neue"/>
                <a:cs typeface="Helvetica Neue"/>
                <a:sym typeface="Helvetica Neue"/>
              </a:rPr>
              <a:t>Instability in the</a:t>
            </a:r>
            <a:r>
              <a:rPr lang="en-US" sz="2200" dirty="0">
                <a:latin typeface="Helvetica Neue"/>
                <a:ea typeface="Helvetica Neue"/>
                <a:cs typeface="Helvetica Neue"/>
                <a:sym typeface="Helvetica Neue"/>
              </a:rPr>
              <a:t> </a:t>
            </a:r>
            <a:r>
              <a:rPr lang="en-US" sz="2200" b="0" i="0" dirty="0">
                <a:effectLst/>
                <a:latin typeface="Helvetica Neue"/>
                <a:ea typeface="Helvetica Neue"/>
                <a:cs typeface="Helvetica Neue"/>
                <a:sym typeface="Helvetica Neue"/>
              </a:rPr>
              <a:t>workplace, ageism, relationship fractures such as divorce or the death of a spouse, children leaving home and chronic illness and isolation are among the conditions that can make middle age a vulnerable period in a person’s life.</a:t>
            </a:r>
            <a:endParaRPr lang="en-US" dirty="0">
              <a:cs typeface="Calibri"/>
            </a:endParaRPr>
          </a:p>
          <a:p>
            <a:pPr fontAlgn="base"/>
            <a:endParaRPr lang="en-US" sz="2200" dirty="0">
              <a:latin typeface="Helvetica Neue"/>
              <a:ea typeface="Helvetica Neue"/>
              <a:cs typeface="Helvetica Neue"/>
              <a:sym typeface="Helvetica Neue"/>
            </a:endParaRPr>
          </a:p>
          <a:p>
            <a:r>
              <a:rPr lang="en-US" sz="2200" b="0" i="0" dirty="0">
                <a:effectLst/>
                <a:latin typeface="Helvetica Neue"/>
                <a:ea typeface="Helvetica Neue"/>
                <a:cs typeface="Helvetica Neue"/>
                <a:sym typeface="Helvetica Neue"/>
              </a:rPr>
              <a:t>One of these difficult situations, combined with impulsivity and an untreated mental illness can lead to a suicide attempt.</a:t>
            </a:r>
            <a:endParaRPr lang="en-US" dirty="0"/>
          </a:p>
          <a:p>
            <a:pPr fontAlgn="base"/>
            <a:endParaRPr lang="en-US" sz="2200" b="0" i="0">
              <a:effectLst/>
              <a:latin typeface="Helvetica Neue"/>
              <a:ea typeface="Helvetica Neue"/>
              <a:cs typeface="Helvetica Neue"/>
              <a:sym typeface="Helvetica Neue"/>
            </a:endParaRPr>
          </a:p>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Shape 1067"/>
          <p:cNvSpPr>
            <a:spLocks noGrp="1" noRot="1" noChangeAspect="1"/>
          </p:cNvSpPr>
          <p:nvPr>
            <p:ph type="sldImg"/>
          </p:nvPr>
        </p:nvSpPr>
        <p:spPr>
          <a:prstGeom prst="rect">
            <a:avLst/>
          </a:prstGeom>
        </p:spPr>
        <p:txBody>
          <a:bodyPr/>
          <a:lstStyle/>
          <a:p>
            <a:endParaRPr/>
          </a:p>
        </p:txBody>
      </p:sp>
      <p:sp>
        <p:nvSpPr>
          <p:cNvPr id="1068" name="Shape 1068"/>
          <p:cNvSpPr>
            <a:spLocks noGrp="1"/>
          </p:cNvSpPr>
          <p:nvPr>
            <p:ph type="body" sz="quarter" idx="1"/>
          </p:nvPr>
        </p:nvSpPr>
        <p:spPr>
          <a:prstGeom prst="rect">
            <a:avLst/>
          </a:prstGeom>
        </p:spPr>
        <p:txBody>
          <a:bodyPr/>
          <a:lstStyle/>
          <a:p>
            <a:pPr defTabSz="685714">
              <a:lnSpc>
                <a:spcPct val="90000"/>
              </a:lnSpc>
              <a:defRPr sz="900">
                <a:latin typeface="Calibri"/>
                <a:ea typeface="Calibri"/>
                <a:cs typeface="Calibri"/>
                <a:sym typeface="Calibri"/>
              </a:defRPr>
            </a:pPr>
            <a:r>
              <a:rPr dirty="0"/>
              <a:t>Suicide itself is not a mental disorder, but one of the most important causes of suicide is mental illness – most often Depression, Bipolar Disorder (Manic Depression), Schizophrenia, and Substance Use Disorders. </a:t>
            </a:r>
            <a:endParaRPr lang="en-US" dirty="0"/>
          </a:p>
          <a:p>
            <a:pPr defTabSz="685714">
              <a:lnSpc>
                <a:spcPct val="90000"/>
              </a:lnSpc>
              <a:defRPr sz="900">
                <a:latin typeface="Calibri"/>
                <a:ea typeface="Calibri"/>
                <a:cs typeface="Calibri"/>
                <a:sym typeface="Calibri"/>
              </a:defRPr>
            </a:pPr>
            <a:endParaRPr lang="en-US" dirty="0"/>
          </a:p>
          <a:p>
            <a:pPr defTabSz="685714">
              <a:lnSpc>
                <a:spcPct val="90000"/>
              </a:lnSpc>
              <a:defRPr sz="900">
                <a:latin typeface="Calibri"/>
                <a:ea typeface="Calibri"/>
                <a:cs typeface="Calibri"/>
                <a:sym typeface="Calibri"/>
              </a:defRPr>
            </a:pPr>
            <a:r>
              <a:t>The great majority of people who experience a mental illness do not die by suicide. </a:t>
            </a:r>
            <a:r>
              <a:rPr lang="en-US" dirty="0"/>
              <a:t> </a:t>
            </a:r>
            <a:r>
              <a:t>However, of those who die from suicide, more than 90 percent have a diagnosable mental disorder.</a:t>
            </a:r>
          </a:p>
          <a:p>
            <a:pPr defTabSz="685714">
              <a:lnSpc>
                <a:spcPct val="90000"/>
              </a:lnSpc>
              <a:defRPr sz="900">
                <a:latin typeface="Calibri"/>
                <a:ea typeface="Calibri"/>
                <a:cs typeface="Calibri"/>
                <a:sym typeface="Calibri"/>
              </a:defRPr>
            </a:pPr>
            <a:endParaRPr/>
          </a:p>
          <a:p>
            <a:pPr defTabSz="685714">
              <a:lnSpc>
                <a:spcPct val="90000"/>
              </a:lnSpc>
              <a:defRPr sz="900">
                <a:latin typeface="Calibri"/>
                <a:ea typeface="Calibri"/>
                <a:cs typeface="Calibri"/>
                <a:sym typeface="Calibri"/>
              </a:defRPr>
            </a:pPr>
            <a:r>
              <a:rPr dirty="0"/>
              <a:t>People who die by suicide are frequently experiencing undiagnosed, undertreated, or untreated depression.</a:t>
            </a:r>
            <a:r>
              <a:rPr lang="en-US" dirty="0"/>
              <a:t> </a:t>
            </a:r>
            <a:endParaRPr dirty="0"/>
          </a:p>
          <a:p>
            <a:pPr defTabSz="685714">
              <a:lnSpc>
                <a:spcPct val="90000"/>
              </a:lnSpc>
              <a:defRPr sz="900">
                <a:latin typeface="Calibri"/>
                <a:ea typeface="Calibri"/>
                <a:cs typeface="Calibri"/>
                <a:sym typeface="Calibri"/>
              </a:defRPr>
            </a:pPr>
            <a:r>
              <a:rPr dirty="0"/>
              <a:t>An estimated 2-15 % of persons who have been diagnosed with major depression die by suicide. Suicide risk is highest in depressed individuals who feel hopeless about the future, those who have just been discharged from the hospital, those who have a family history of suicide and those who have made a suicide attempt in the past.</a:t>
            </a:r>
          </a:p>
          <a:p>
            <a:pPr defTabSz="685714">
              <a:lnSpc>
                <a:spcPct val="90000"/>
              </a:lnSpc>
              <a:defRPr sz="900">
                <a:latin typeface="Calibri"/>
                <a:ea typeface="Calibri"/>
                <a:cs typeface="Calibri"/>
                <a:sym typeface="Calibri"/>
              </a:defRPr>
            </a:pPr>
            <a:endParaRPr/>
          </a:p>
          <a:p>
            <a:pPr defTabSz="685714">
              <a:lnSpc>
                <a:spcPct val="90000"/>
              </a:lnSpc>
              <a:defRPr sz="900">
                <a:latin typeface="Calibri"/>
                <a:ea typeface="Calibri"/>
                <a:cs typeface="Calibri"/>
                <a:sym typeface="Calibri"/>
              </a:defRPr>
            </a:pPr>
            <a:r>
              <a:rPr dirty="0"/>
              <a:t>An estimated 3-20% of persons who have been diagnosed with bipolar disorder die by suicide.</a:t>
            </a:r>
            <a:r>
              <a:rPr lang="en-US" dirty="0"/>
              <a:t> </a:t>
            </a:r>
            <a:endParaRPr dirty="0"/>
          </a:p>
          <a:p>
            <a:pPr defTabSz="685714">
              <a:lnSpc>
                <a:spcPct val="90000"/>
              </a:lnSpc>
              <a:defRPr sz="900">
                <a:latin typeface="Calibri"/>
                <a:ea typeface="Calibri"/>
                <a:cs typeface="Calibri"/>
                <a:sym typeface="Calibri"/>
              </a:defRPr>
            </a:pPr>
            <a:r>
              <a:rPr dirty="0"/>
              <a:t>An estimated 6-15% of persons diagnosed with schizophrenia die by suicide. Suicide is the leading cause of premature death in those diagnosed with schizophrenia. Between 75 and 95% of these individuals are male.</a:t>
            </a:r>
            <a:r>
              <a:rPr lang="en-US" dirty="0"/>
              <a:t> </a:t>
            </a:r>
            <a:endParaRPr dirty="0"/>
          </a:p>
          <a:p>
            <a:pPr defTabSz="685714">
              <a:lnSpc>
                <a:spcPct val="90000"/>
              </a:lnSpc>
              <a:defRPr sz="900">
                <a:latin typeface="Calibri"/>
                <a:ea typeface="Calibri"/>
                <a:cs typeface="Calibri"/>
                <a:sym typeface="Calibri"/>
              </a:defRPr>
            </a:pPr>
            <a:r>
              <a:rPr dirty="0"/>
              <a:t>Also at high risk are individuals who suffer from depression at the same time as another mental illness. This is called “co-occurring” disorders</a:t>
            </a:r>
            <a:r>
              <a:rPr lang="en-US" dirty="0"/>
              <a:t> or comorbidity</a:t>
            </a:r>
            <a:r>
              <a:rPr dirty="0"/>
              <a:t>.</a:t>
            </a:r>
            <a:r>
              <a:rPr lang="en-US" dirty="0"/>
              <a:t> </a:t>
            </a:r>
            <a:endParaRPr dirty="0"/>
          </a:p>
          <a:p>
            <a:pPr defTabSz="685714">
              <a:lnSpc>
                <a:spcPct val="90000"/>
              </a:lnSpc>
              <a:defRPr sz="900">
                <a:latin typeface="Calibri"/>
                <a:ea typeface="Calibri"/>
                <a:cs typeface="Calibri"/>
                <a:sym typeface="Calibri"/>
              </a:defRPr>
            </a:pPr>
            <a:r>
              <a:rPr dirty="0"/>
              <a:t>Specifically, the presence of substance abuse, anxiety disorders, schizophrenia and bipolar disorder put those with depression at greater risk for suicide.</a:t>
            </a:r>
          </a:p>
          <a:p>
            <a:pPr defTabSz="685714">
              <a:lnSpc>
                <a:spcPct val="90000"/>
              </a:lnSpc>
              <a:defRPr sz="900">
                <a:latin typeface="Calibri"/>
                <a:ea typeface="Calibri"/>
                <a:cs typeface="Calibri"/>
                <a:sym typeface="Calibri"/>
              </a:defRPr>
            </a:pPr>
            <a:endParaRPr/>
          </a:p>
          <a:p>
            <a:pPr defTabSz="685714">
              <a:lnSpc>
                <a:spcPct val="90000"/>
              </a:lnSpc>
              <a:defRPr sz="900">
                <a:latin typeface="Calibri"/>
                <a:ea typeface="Calibri"/>
                <a:cs typeface="Calibri"/>
                <a:sym typeface="Calibri"/>
              </a:defRPr>
            </a:pPr>
            <a:r>
              <a:rPr dirty="0"/>
              <a:t>People with personality disorders are approximately three times as likely to die by suicide than those without.</a:t>
            </a:r>
            <a:r>
              <a:rPr lang="en-US" dirty="0"/>
              <a:t> </a:t>
            </a:r>
            <a:endParaRPr dirty="0"/>
          </a:p>
          <a:p>
            <a:pPr defTabSz="685714">
              <a:lnSpc>
                <a:spcPct val="90000"/>
              </a:lnSpc>
              <a:defRPr sz="900">
                <a:latin typeface="Calibri"/>
                <a:ea typeface="Calibri"/>
                <a:cs typeface="Calibri"/>
                <a:sym typeface="Calibri"/>
              </a:defRPr>
            </a:pPr>
            <a:endParaRPr/>
          </a:p>
          <a:p>
            <a:pPr defTabSz="685714">
              <a:lnSpc>
                <a:spcPct val="90000"/>
              </a:lnSpc>
              <a:defRPr sz="900">
                <a:latin typeface="Calibri"/>
                <a:ea typeface="Calibri"/>
                <a:cs typeface="Calibri"/>
                <a:sym typeface="Calibri"/>
              </a:defRPr>
            </a:pPr>
            <a:r>
              <a:rPr dirty="0"/>
              <a:t>Self Harming is different than suicide attempts, and require different approaches. Suicide attempts are designed to kill oneself, self harm is not designed to kill oneself. Self harming is contagious and driven by social environment.</a:t>
            </a:r>
            <a:r>
              <a:rPr lang="en-US" dirty="0"/>
              <a:t> </a:t>
            </a:r>
            <a:endParaRPr dirty="0"/>
          </a:p>
          <a:p>
            <a:pPr defTabSz="685714">
              <a:lnSpc>
                <a:spcPct val="90000"/>
              </a:lnSpc>
              <a:defRPr sz="900">
                <a:latin typeface="Calibri"/>
                <a:ea typeface="Calibri"/>
                <a:cs typeface="Calibri"/>
                <a:sym typeface="Calibri"/>
              </a:defRPr>
            </a:pPr>
            <a:endParaRPr/>
          </a:p>
          <a:p>
            <a:pPr defTabSz="685714">
              <a:lnSpc>
                <a:spcPct val="90000"/>
              </a:lnSpc>
              <a:defRPr sz="900">
                <a:latin typeface="Calibri"/>
                <a:ea typeface="Calibri"/>
                <a:cs typeface="Calibri"/>
                <a:sym typeface="Calibri"/>
              </a:defRPr>
            </a:pPr>
            <a:r>
              <a:rPr dirty="0"/>
              <a:t>Remember, we are not tasked with diagnosing youth. We can appropriately refer youth to</a:t>
            </a:r>
            <a:r>
              <a:rPr lang="en-US" dirty="0"/>
              <a:t> </a:t>
            </a:r>
            <a:r>
              <a:rPr dirty="0"/>
              <a:t>school counselors or school-based therapists. These professionals may make referrals or provide screenings and next steps.</a:t>
            </a:r>
            <a:r>
              <a:rPr lang="en-US" dirty="0"/>
              <a:t> </a:t>
            </a:r>
            <a:endParaRPr dirty="0"/>
          </a:p>
          <a:p>
            <a:pPr defTabSz="685714">
              <a:lnSpc>
                <a:spcPct val="90000"/>
              </a:lnSpc>
              <a:defRPr sz="900">
                <a:latin typeface="Calibri"/>
                <a:ea typeface="Calibri"/>
                <a:cs typeface="Calibri"/>
                <a:sym typeface="Calibri"/>
              </a:defRPr>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Shape 1080"/>
          <p:cNvSpPr>
            <a:spLocks noGrp="1" noRot="1" noChangeAspect="1"/>
          </p:cNvSpPr>
          <p:nvPr>
            <p:ph type="sldImg"/>
          </p:nvPr>
        </p:nvSpPr>
        <p:spPr>
          <a:xfrm>
            <a:off x="381000" y="685800"/>
            <a:ext cx="6096000" cy="3429000"/>
          </a:xfrm>
          <a:prstGeom prst="rect">
            <a:avLst/>
          </a:prstGeom>
        </p:spPr>
        <p:txBody>
          <a:bodyPr/>
          <a:lstStyle/>
          <a:p>
            <a:endParaRPr/>
          </a:p>
        </p:txBody>
      </p:sp>
      <p:sp>
        <p:nvSpPr>
          <p:cNvPr id="1081" name="Shape 1081"/>
          <p:cNvSpPr>
            <a:spLocks noGrp="1"/>
          </p:cNvSpPr>
          <p:nvPr>
            <p:ph type="body" sz="quarter" idx="1"/>
          </p:nvPr>
        </p:nvSpPr>
        <p:spPr>
          <a:prstGeom prst="rect">
            <a:avLst/>
          </a:prstGeom>
        </p:spPr>
        <p:txBody>
          <a:bodyPr/>
          <a:lstStyle/>
          <a:p>
            <a:pPr defTabSz="685714">
              <a:defRPr sz="900">
                <a:latin typeface="Calibri"/>
                <a:ea typeface="Calibri"/>
                <a:cs typeface="Calibri"/>
                <a:sym typeface="Calibri"/>
              </a:defRPr>
            </a:pPr>
            <a:r>
              <a:t>Risk factors for suicide are not definite ways to identify youth who will attempt death by suicide. Risk factors increase the probability of suicide, but does not make it certain.</a:t>
            </a:r>
            <a:r>
              <a:rPr lang="en-US"/>
              <a:t> </a:t>
            </a:r>
            <a:endParaRPr/>
          </a:p>
          <a:p>
            <a:pPr defTabSz="685714">
              <a:lnSpc>
                <a:spcPct val="100000"/>
              </a:lnSpc>
              <a:defRPr sz="900">
                <a:latin typeface="Calibri"/>
                <a:ea typeface="Calibri"/>
                <a:cs typeface="Calibri"/>
                <a:sym typeface="Calibri"/>
              </a:defRPr>
            </a:pPr>
            <a:endParaRPr lang="en-US"/>
          </a:p>
          <a:p>
            <a:pPr defTabSz="685714">
              <a:defRPr sz="900">
                <a:latin typeface="Calibri"/>
                <a:ea typeface="Calibri"/>
                <a:cs typeface="Calibri"/>
                <a:sym typeface="Calibri"/>
              </a:defRPr>
            </a:pPr>
            <a:r>
              <a:rPr lang="en-US"/>
              <a:t>District Suicide Risk Assessment protocol</a:t>
            </a:r>
          </a:p>
          <a:p>
            <a:pPr defTabSz="685714">
              <a:defRPr sz="900">
                <a:latin typeface="Calibri"/>
                <a:ea typeface="Calibri"/>
                <a:cs typeface="Calibri"/>
                <a:sym typeface="Calibri"/>
              </a:defRPr>
            </a:pPr>
            <a:endParaRPr lang="en-US"/>
          </a:p>
          <a:p>
            <a:pPr defTabSz="685714">
              <a:defRPr sz="900">
                <a:latin typeface="Calibri"/>
                <a:ea typeface="Calibri"/>
                <a:cs typeface="Calibri"/>
                <a:sym typeface="Calibri"/>
              </a:defRPr>
            </a:pPr>
            <a:r>
              <a:rPr lang="en-US"/>
              <a:t>Example of one of the first SRAs I did. </a:t>
            </a:r>
          </a:p>
          <a:p>
            <a:pPr defTabSz="685714">
              <a:defRPr sz="900">
                <a:latin typeface="Calibri"/>
                <a:ea typeface="Calibri"/>
                <a:cs typeface="Calibri"/>
                <a:sym typeface="Calibri"/>
              </a:defRPr>
            </a:pPr>
            <a:endParaRPr lang="en-US"/>
          </a:p>
          <a:p>
            <a:pPr defTabSz="685714">
              <a:defRPr sz="900">
                <a:latin typeface="Calibri"/>
                <a:ea typeface="Calibri"/>
                <a:cs typeface="Calibri"/>
                <a:sym typeface="Calibri"/>
              </a:defRPr>
            </a:pPr>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Shape 1086"/>
          <p:cNvSpPr>
            <a:spLocks noGrp="1" noRot="1" noChangeAspect="1"/>
          </p:cNvSpPr>
          <p:nvPr>
            <p:ph type="sldImg"/>
          </p:nvPr>
        </p:nvSpPr>
        <p:spPr>
          <a:prstGeom prst="rect">
            <a:avLst/>
          </a:prstGeom>
        </p:spPr>
        <p:txBody>
          <a:bodyPr/>
          <a:lstStyle/>
          <a:p>
            <a:endParaRPr/>
          </a:p>
        </p:txBody>
      </p:sp>
      <p:sp>
        <p:nvSpPr>
          <p:cNvPr id="1087" name="Shape 1087"/>
          <p:cNvSpPr>
            <a:spLocks noGrp="1"/>
          </p:cNvSpPr>
          <p:nvPr>
            <p:ph type="body" sz="quarter" idx="1"/>
          </p:nvPr>
        </p:nvSpPr>
        <p:spPr>
          <a:prstGeom prst="rect">
            <a:avLst/>
          </a:prstGeom>
        </p:spPr>
        <p:txBody>
          <a:bodyPr/>
          <a:lstStyle/>
          <a:p>
            <a:pPr defTabSz="685714">
              <a:defRPr sz="900">
                <a:latin typeface="Calibri"/>
                <a:ea typeface="Calibri"/>
                <a:cs typeface="Calibri"/>
                <a:sym typeface="Calibri"/>
              </a:defRPr>
            </a:pPr>
            <a:r>
              <a:rPr dirty="0"/>
              <a:t>Teens are impulsive, early and effective treatment and response are essential.</a:t>
            </a:r>
            <a:r>
              <a:rPr lang="en-US"/>
              <a:t> Not over-react, not under-react </a:t>
            </a:r>
            <a:br>
              <a:rPr lang="en-US" dirty="0"/>
            </a:br>
            <a:endParaRPr lang="en-US" dirty="0"/>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rPr dirty="0"/>
              <a:t>Gatekeeper training for education professionals with respect to the recognition of Depression and other mental illnesses and procedures for referral to mental health services.</a:t>
            </a: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rPr dirty="0"/>
              <a:t>Journal article on SOS and YR: J of the Canadian Academy of Child and Adolescent Psychiatry 24:1, Winter 2015</a:t>
            </a: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r>
              <a:rPr dirty="0"/>
              <a:t> </a:t>
            </a:r>
            <a:br>
              <a:rPr dirty="0"/>
            </a:br>
            <a:br>
              <a:rPr dirty="0"/>
            </a:b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a complicated subject because its intent is usually positive (reduce distress) and it is almost always works temporarily. It can be invigorating and make a person feel as sense of power and control. So, in a crisis, cutting can be a better alternative than other impulsive risky behaviours. </a:t>
            </a:r>
            <a:r>
              <a:rPr lang="en-US"/>
              <a:t>Therefore, how we respond to is critical. Not over-react, not under-react. Not call 911, not dismiss it as nothing.</a:t>
            </a:r>
            <a:endParaRPr lang="en-US" dirty="0">
              <a:cs typeface="Calibri"/>
            </a:endParaRPr>
          </a:p>
          <a:p>
            <a:endParaRPr lang="en-US">
              <a:cs typeface="Calibri"/>
            </a:endParaRPr>
          </a:p>
          <a:p>
            <a:r>
              <a:rPr lang="en-US" dirty="0"/>
              <a:t>I recently found this on a self harm chat forum. "I am currently branding myself as a new form of self harm. I am unhappy to say that I have sort of relapsed on self harm and it's returned with a vengeance. Burning and cutting have never made me feel so powerful. I am not suicidal, it's purely an unhealthy mechanism I've picked up again."</a:t>
            </a:r>
            <a:endParaRPr lang="en-US" dirty="0">
              <a:cs typeface="Calibri"/>
            </a:endParaRPr>
          </a:p>
          <a:p>
            <a:endParaRPr lang="en-US" dirty="0">
              <a:cs typeface="Calibri"/>
            </a:endParaRPr>
          </a:p>
          <a:p>
            <a:endParaRPr lang="en-US" dirty="0">
              <a:cs typeface="Calibri"/>
            </a:endParaRPr>
          </a:p>
          <a:p>
            <a:endParaRPr lang="en-US">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74</a:t>
            </a:fld>
            <a:endParaRPr lang="en-US"/>
          </a:p>
        </p:txBody>
      </p:sp>
    </p:spTree>
    <p:extLst>
      <p:ext uri="{BB962C8B-B14F-4D97-AF65-F5344CB8AC3E}">
        <p14:creationId xmlns:p14="http://schemas.microsoft.com/office/powerpoint/2010/main" val="17182510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Rapid relief from emotional distress</a:t>
            </a:r>
          </a:p>
          <a:p>
            <a:endParaRPr lang="en-US">
              <a:cs typeface="Calibri"/>
            </a:endParaRPr>
          </a:p>
          <a:p>
            <a:r>
              <a:rPr lang="en-US">
                <a:cs typeface="Calibri"/>
              </a:rPr>
              <a:t>Endorphins secreted into the bloodstream</a:t>
            </a:r>
          </a:p>
          <a:p>
            <a:endParaRPr lang="en-US">
              <a:cs typeface="Calibri"/>
            </a:endParaRPr>
          </a:p>
          <a:p>
            <a:r>
              <a:rPr lang="en-US">
                <a:cs typeface="Calibri"/>
              </a:rPr>
              <a:t>Some people just want to feel something, pain is better than feeling nothing</a:t>
            </a:r>
          </a:p>
          <a:p>
            <a:endParaRPr lang="en-US">
              <a:cs typeface="Calibri"/>
            </a:endParaRPr>
          </a:p>
          <a:p>
            <a:r>
              <a:rPr lang="en-US">
                <a:cs typeface="Calibri"/>
              </a:rPr>
              <a:t>An expression of self-loathing and feelings of worthlessness</a:t>
            </a:r>
          </a:p>
          <a:p>
            <a:endParaRPr lang="en-US">
              <a:cs typeface="Calibri"/>
            </a:endParaRPr>
          </a:p>
          <a:p>
            <a:r>
              <a:rPr lang="en-US">
                <a:cs typeface="Calibri"/>
              </a:rPr>
              <a:t>Some have difficulty expressing emotions. Important not to dismiss as attention-seeking or manipulative behaviour</a:t>
            </a:r>
          </a:p>
        </p:txBody>
      </p:sp>
      <p:sp>
        <p:nvSpPr>
          <p:cNvPr id="4" name="Slide Number Placeholder 3"/>
          <p:cNvSpPr>
            <a:spLocks noGrp="1"/>
          </p:cNvSpPr>
          <p:nvPr>
            <p:ph type="sldNum" sz="quarter" idx="5"/>
          </p:nvPr>
        </p:nvSpPr>
        <p:spPr/>
        <p:txBody>
          <a:bodyPr/>
          <a:lstStyle/>
          <a:p>
            <a:fld id="{DB65948C-58BC-40B7-9911-87137851CF30}" type="slidenum">
              <a:rPr lang="en-US" smtClean="0"/>
              <a:t>75</a:t>
            </a:fld>
            <a:endParaRPr lang="en-US"/>
          </a:p>
        </p:txBody>
      </p:sp>
    </p:spTree>
    <p:extLst>
      <p:ext uri="{BB962C8B-B14F-4D97-AF65-F5344CB8AC3E}">
        <p14:creationId xmlns:p14="http://schemas.microsoft.com/office/powerpoint/2010/main" val="12503378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76</a:t>
            </a:fld>
            <a:endParaRPr lang="en-US"/>
          </a:p>
        </p:txBody>
      </p:sp>
    </p:spTree>
    <p:extLst>
      <p:ext uri="{BB962C8B-B14F-4D97-AF65-F5344CB8AC3E}">
        <p14:creationId xmlns:p14="http://schemas.microsoft.com/office/powerpoint/2010/main" val="21972342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 name="Shape 1092"/>
          <p:cNvSpPr>
            <a:spLocks noGrp="1" noRot="1" noChangeAspect="1"/>
          </p:cNvSpPr>
          <p:nvPr>
            <p:ph type="sldImg"/>
          </p:nvPr>
        </p:nvSpPr>
        <p:spPr>
          <a:xfrm>
            <a:off x="381000" y="685800"/>
            <a:ext cx="6096000" cy="3429000"/>
          </a:xfrm>
          <a:prstGeom prst="rect">
            <a:avLst/>
          </a:prstGeom>
        </p:spPr>
        <p:txBody>
          <a:bodyPr/>
          <a:lstStyle/>
          <a:p>
            <a:endParaRPr/>
          </a:p>
        </p:txBody>
      </p:sp>
      <p:sp>
        <p:nvSpPr>
          <p:cNvPr id="1093" name="Shape 1093"/>
          <p:cNvSpPr>
            <a:spLocks noGrp="1"/>
          </p:cNvSpPr>
          <p:nvPr>
            <p:ph type="body" sz="quarter" idx="1"/>
          </p:nvPr>
        </p:nvSpPr>
        <p:spPr>
          <a:prstGeom prst="rect">
            <a:avLst/>
          </a:prstGeom>
        </p:spPr>
        <p:txBody>
          <a:bodyPr/>
          <a:lstStyle/>
          <a:p>
            <a:pPr defTabSz="685714">
              <a:lnSpc>
                <a:spcPct val="100000"/>
              </a:lnSpc>
              <a:defRPr sz="900">
                <a:latin typeface="Calibri"/>
                <a:ea typeface="Calibri"/>
                <a:cs typeface="Calibri"/>
                <a:sym typeface="Calibri"/>
              </a:defRPr>
            </a:pPr>
            <a:endParaRPr/>
          </a:p>
          <a:p>
            <a:pPr defTabSz="685714">
              <a:defRPr sz="900">
                <a:latin typeface="Calibri"/>
                <a:ea typeface="Calibri"/>
                <a:cs typeface="Calibri"/>
                <a:sym typeface="Calibri"/>
              </a:defRPr>
            </a:pPr>
            <a:r>
              <a:t>When someone self-injures, </a:t>
            </a:r>
            <a:r>
              <a:rPr lang="en-US"/>
              <a:t>almost always they</a:t>
            </a:r>
            <a:r>
              <a:t> do not intend to die. Young people who self-injure may do so as a method to cope with stress– hurting themselves is often seen as a way to control their upsetting feelings. Others do so to dissociate from their problems (e.g. to distract themselves from emotional pain). Research suggests that self-injury can activate different chemicals in the brain which relieve emotional turmoil for a short period of time.</a:t>
            </a:r>
          </a:p>
          <a:p>
            <a:pPr defTabSz="685714">
              <a:lnSpc>
                <a:spcPct val="100000"/>
              </a:lnSpc>
              <a:defRPr sz="900">
                <a:latin typeface="Calibri"/>
                <a:ea typeface="Calibri"/>
                <a:cs typeface="Calibri"/>
                <a:sym typeface="Calibri"/>
              </a:defRPr>
            </a:pPr>
            <a:endParaRPr/>
          </a:p>
          <a:p>
            <a:pPr defTabSz="685714">
              <a:defRPr sz="900">
                <a:latin typeface="Calibri"/>
                <a:ea typeface="Calibri"/>
                <a:cs typeface="Calibri"/>
                <a:sym typeface="Calibri"/>
              </a:defRPr>
            </a:pPr>
            <a:r>
              <a:t>self-harming teens need assistance to learn more effective ways to solve life problems.</a:t>
            </a:r>
            <a:r>
              <a:rPr lang="en-US"/>
              <a:t> </a:t>
            </a:r>
            <a:r>
              <a:t> Connecting them with professional assistance is recommended.</a:t>
            </a:r>
            <a:r>
              <a:rPr lang="en-US"/>
              <a:t> </a:t>
            </a:r>
            <a:endParaRP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endParaRPr/>
          </a:p>
          <a:p>
            <a:pPr defTabSz="685714">
              <a:lnSpc>
                <a:spcPct val="100000"/>
              </a:lnSpc>
              <a:defRPr sz="900">
                <a:latin typeface="Calibri"/>
                <a:ea typeface="Calibri"/>
                <a:cs typeface="Calibri"/>
                <a:sym typeface="Calibri"/>
              </a:defRPr>
            </a:pPr>
            <a:endParaRPr/>
          </a:p>
          <a:p>
            <a:pPr defTabSz="685714">
              <a:defRPr sz="900">
                <a:latin typeface="Calibri"/>
                <a:ea typeface="Calibri"/>
                <a:cs typeface="Calibri"/>
                <a:sym typeface="Calibri"/>
              </a:defRPr>
            </a:pPr>
            <a:r>
              <a:t>Additional info:</a:t>
            </a:r>
            <a:r>
              <a:rPr lang="en-US"/>
              <a:t> </a:t>
            </a:r>
            <a:endParaRPr/>
          </a:p>
          <a:p>
            <a:pPr defTabSz="685714">
              <a:lnSpc>
                <a:spcPct val="100000"/>
              </a:lnSpc>
              <a:defRPr sz="900">
                <a:latin typeface="Calibri"/>
                <a:ea typeface="Calibri"/>
                <a:cs typeface="Calibri"/>
                <a:sym typeface="Calibri"/>
              </a:defRPr>
            </a:pPr>
            <a:r>
              <a:t>http://teenmentalhealth.org/understanding-self-injury-self-harm/</a:t>
            </a:r>
          </a:p>
          <a:p>
            <a:pPr defTabSz="685714">
              <a:defRPr sz="900">
                <a:latin typeface="Calibri"/>
                <a:ea typeface="Calibri"/>
                <a:cs typeface="Calibri"/>
                <a:sym typeface="Calibri"/>
              </a:defRPr>
            </a:pPr>
            <a:r>
              <a:t>http://www.aacap.org/aacap/Families_and_Youth/Facts_for_Families/FFF-Guide/Self-Injury-In-Adolescents-073.aspx</a:t>
            </a:r>
            <a:r>
              <a:rPr lang="en-US"/>
              <a:t>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65948C-58BC-40B7-9911-87137851CF30}" type="slidenum">
              <a:rPr lang="en-US" smtClean="0"/>
              <a:t>78</a:t>
            </a:fld>
            <a:endParaRPr lang="en-US"/>
          </a:p>
        </p:txBody>
      </p:sp>
    </p:spTree>
    <p:extLst>
      <p:ext uri="{BB962C8B-B14F-4D97-AF65-F5344CB8AC3E}">
        <p14:creationId xmlns:p14="http://schemas.microsoft.com/office/powerpoint/2010/main" val="11777848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 name="Shape 1133"/>
          <p:cNvSpPr>
            <a:spLocks noGrp="1" noRot="1" noChangeAspect="1"/>
          </p:cNvSpPr>
          <p:nvPr>
            <p:ph type="sldImg"/>
          </p:nvPr>
        </p:nvSpPr>
        <p:spPr>
          <a:xfrm>
            <a:off x="404813" y="696913"/>
            <a:ext cx="6197600" cy="3486150"/>
          </a:xfrm>
          <a:prstGeom prst="rect">
            <a:avLst/>
          </a:prstGeom>
        </p:spPr>
        <p:txBody>
          <a:bodyPr/>
          <a:lstStyle/>
          <a:p>
            <a:endParaRPr/>
          </a:p>
        </p:txBody>
      </p:sp>
      <p:sp>
        <p:nvSpPr>
          <p:cNvPr id="1134" name="Shape 1134"/>
          <p:cNvSpPr>
            <a:spLocks noGrp="1"/>
          </p:cNvSpPr>
          <p:nvPr>
            <p:ph type="body" sz="quarter" idx="1"/>
          </p:nvPr>
        </p:nvSpPr>
        <p:spPr>
          <a:prstGeom prst="rect">
            <a:avLst/>
          </a:prstGeom>
        </p:spPr>
        <p:txBody>
          <a:bodyPr/>
          <a:lstStyle/>
          <a:p>
            <a:pPr defTabSz="698743">
              <a:defRPr sz="900">
                <a:latin typeface="Calibri"/>
                <a:ea typeface="Calibri"/>
                <a:cs typeface="Calibri"/>
                <a:sym typeface="Calibri"/>
              </a:defRPr>
            </a:pPr>
            <a:r>
              <a:rPr dirty="0"/>
              <a:t>Signaling is part of the brain system.</a:t>
            </a:r>
            <a:r>
              <a:rPr lang="en-US" dirty="0"/>
              <a:t> </a:t>
            </a:r>
            <a:endParaRPr/>
          </a:p>
          <a:p>
            <a:pPr defTabSz="698743">
              <a:defRPr sz="900">
                <a:latin typeface="Calibri"/>
                <a:ea typeface="Calibri"/>
                <a:cs typeface="Calibri"/>
                <a:sym typeface="Calibri"/>
              </a:defRPr>
            </a:pPr>
            <a:r>
              <a:rPr dirty="0"/>
              <a:t>What we have on this slide is a visual representation of the Parasympathetic Nervous System Cascade…</a:t>
            </a:r>
            <a:r>
              <a:rPr lang="en-US" dirty="0"/>
              <a:t>it is a quick neural process to warn us about risk or danger when there is one.</a:t>
            </a:r>
            <a:endParaRPr dirty="0"/>
          </a:p>
          <a:p>
            <a:pPr defTabSz="698743">
              <a:lnSpc>
                <a:spcPct val="100000"/>
              </a:lnSpc>
              <a:defRPr sz="900">
                <a:latin typeface="Calibri"/>
                <a:ea typeface="Calibri"/>
                <a:cs typeface="Calibri"/>
                <a:sym typeface="Calibri"/>
              </a:defRPr>
            </a:pPr>
            <a:endParaRPr/>
          </a:p>
          <a:p>
            <a:pPr marL="232410" indent="-232410" defTabSz="698743">
              <a:lnSpc>
                <a:spcPct val="100000"/>
              </a:lnSpc>
              <a:buSzPct val="100000"/>
              <a:buAutoNum type="arabicPeriod"/>
              <a:defRPr sz="900">
                <a:latin typeface="Calibri"/>
                <a:ea typeface="Calibri"/>
                <a:cs typeface="Calibri"/>
                <a:sym typeface="Calibri"/>
              </a:defRPr>
            </a:pPr>
            <a:r>
              <a:rPr dirty="0"/>
              <a:t>Danger happens!</a:t>
            </a:r>
          </a:p>
          <a:p>
            <a:pPr marL="232410" indent="-232410" defTabSz="698743">
              <a:buSzPct val="100000"/>
              <a:buAutoNum type="arabicPeriod"/>
              <a:defRPr sz="900">
                <a:latin typeface="Calibri"/>
                <a:ea typeface="Calibri"/>
                <a:cs typeface="Calibri"/>
                <a:sym typeface="Calibri"/>
              </a:defRPr>
            </a:pPr>
            <a:r>
              <a:rPr dirty="0"/>
              <a:t>We sense the danger</a:t>
            </a:r>
            <a:r>
              <a:rPr lang="en-US" dirty="0"/>
              <a:t> </a:t>
            </a:r>
            <a:endParaRPr dirty="0"/>
          </a:p>
          <a:p>
            <a:pPr marL="232410" indent="-232410" defTabSz="698743">
              <a:buSzPct val="100000"/>
              <a:buAutoNum type="arabicPeriod"/>
              <a:defRPr sz="900">
                <a:latin typeface="Calibri"/>
                <a:ea typeface="Calibri"/>
                <a:cs typeface="Calibri"/>
                <a:sym typeface="Calibri"/>
              </a:defRPr>
            </a:pPr>
            <a:r>
              <a:rPr lang="en-US" dirty="0"/>
              <a:t>Our brain</a:t>
            </a:r>
            <a:r>
              <a:rPr dirty="0"/>
              <a:t> registers DANGER</a:t>
            </a:r>
          </a:p>
          <a:p>
            <a:pPr marL="232410" indent="-232410" defTabSz="698743">
              <a:lnSpc>
                <a:spcPct val="100000"/>
              </a:lnSpc>
              <a:buSzPct val="100000"/>
              <a:buAutoNum type="arabicPeriod"/>
              <a:defRPr sz="900">
                <a:latin typeface="Calibri"/>
                <a:ea typeface="Calibri"/>
                <a:cs typeface="Calibri"/>
                <a:sym typeface="Calibri"/>
              </a:defRPr>
            </a:pPr>
            <a:r>
              <a:rPr dirty="0"/>
              <a:t>Our body initiates the cascade of signals and circuits to make us respond instantly for survival:</a:t>
            </a:r>
            <a:r>
              <a:rPr lang="en-US" dirty="0"/>
              <a:t> Fight Flight or Freeze</a:t>
            </a:r>
            <a:endParaRPr dirty="0"/>
          </a:p>
          <a:p>
            <a:pPr marL="232410" indent="-232410" defTabSz="698743">
              <a:lnSpc>
                <a:spcPct val="100000"/>
              </a:lnSpc>
              <a:buSzPct val="100000"/>
              <a:buAutoNum type="arabicPeriod"/>
              <a:defRPr sz="900">
                <a:latin typeface="Calibri"/>
                <a:ea typeface="Calibri"/>
                <a:cs typeface="Calibri"/>
                <a:sym typeface="Calibri"/>
              </a:defRPr>
            </a:pPr>
            <a:endParaRPr dirty="0"/>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When you’re in danger, your body’s natural reaction is to rapidly initiate the fight-or-flight response. This brain response occurs immediately when someone senses danger and it activates many brain areas that are designed to protect you from that danger by preparing you to “fight” the danger or to escape from it (i.e., “flight”). </a:t>
            </a:r>
          </a:p>
          <a:p>
            <a:pPr defTabSz="698743">
              <a:lnSpc>
                <a:spcPct val="100000"/>
              </a:lnSpc>
              <a:defRPr sz="900">
                <a:latin typeface="Calibri"/>
                <a:ea typeface="Calibri"/>
                <a:cs typeface="Calibri"/>
                <a:sym typeface="Calibri"/>
              </a:defRPr>
            </a:pPr>
            <a:r>
              <a:rPr dirty="0"/>
              <a:t>As part of this response, the brain triggers the release of adrenaline and other hormones throughout your body, so you can respond to the threat. This protective mechanism is called the fight-or-flight response and it helps us to survive. Your emotional and physical responses during fight-or-flight can be described as panic to fight or flight</a:t>
            </a:r>
            <a:endParaRPr lang="en-US" dirty="0"/>
          </a:p>
          <a:p>
            <a:pPr defTabSz="698743">
              <a:lnSpc>
                <a:spcPct val="100000"/>
              </a:lnSpc>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r>
              <a:rPr lang="en-US" dirty="0"/>
              <a:t>We are rigged to freak out first then regulate it</a:t>
            </a:r>
          </a:p>
          <a:p>
            <a:pPr defTabSz="698743">
              <a:lnSpc>
                <a:spcPct val="100000"/>
              </a:lnSpc>
              <a:defRPr sz="900">
                <a:latin typeface="Calibri"/>
                <a:ea typeface="Calibri"/>
                <a:cs typeface="Calibri"/>
                <a:sym typeface="Calibri"/>
              </a:defRPr>
            </a:pPr>
            <a:r>
              <a:rPr lang="en-US" dirty="0"/>
              <a:t>We elicit a response from our limbic system then use our prefrontal cortex to act</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We either seek out solutions or strategies to help us solve the problem/challenge/danger by seeking help or applying interventions OR we retreat, avoid and place focus on interventions which elevate the stress response.  </a:t>
            </a:r>
            <a:r>
              <a:rPr lang="en-US" dirty="0" err="1"/>
              <a:t>ie</a:t>
            </a:r>
            <a:r>
              <a:rPr lang="en-US" dirty="0"/>
              <a:t>. Negative self-talk</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Think about a situation in which you have experienced danger or a threat.....was your response to fight, flee or freeze?</a:t>
            </a:r>
          </a:p>
          <a:p>
            <a:r>
              <a:rPr lang="en-US" dirty="0">
                <a:cs typeface="Calibri"/>
              </a:rPr>
              <a:t>When you think back on that experience, can you pinpoint your reaction and thinking process once the threat registered?</a:t>
            </a:r>
          </a:p>
          <a:p>
            <a:r>
              <a:rPr lang="en-US" dirty="0">
                <a:cs typeface="Calibri"/>
              </a:rPr>
              <a:t>Did you experience any physical symptoms (shaking, stomach upset, sweating)?</a:t>
            </a:r>
          </a:p>
          <a:p>
            <a:endParaRPr lang="en-US" dirty="0">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80</a:t>
            </a:fld>
            <a:endParaRPr lang="en-US"/>
          </a:p>
        </p:txBody>
      </p:sp>
    </p:spTree>
    <p:extLst>
      <p:ext uri="{BB962C8B-B14F-4D97-AF65-F5344CB8AC3E}">
        <p14:creationId xmlns:p14="http://schemas.microsoft.com/office/powerpoint/2010/main" val="39038999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reaction would be  when adaptation happens and the problem is solved OR how we feel when we realize a situation is not a real threat!!</a:t>
            </a:r>
            <a:endParaRPr lang="en-US" dirty="0"/>
          </a:p>
        </p:txBody>
      </p:sp>
      <p:sp>
        <p:nvSpPr>
          <p:cNvPr id="4" name="Slide Number Placeholder 3"/>
          <p:cNvSpPr>
            <a:spLocks noGrp="1"/>
          </p:cNvSpPr>
          <p:nvPr>
            <p:ph type="sldNum" sz="quarter" idx="5"/>
          </p:nvPr>
        </p:nvSpPr>
        <p:spPr/>
        <p:txBody>
          <a:bodyPr/>
          <a:lstStyle/>
          <a:p>
            <a:fld id="{DB65948C-58BC-40B7-9911-87137851CF30}" type="slidenum">
              <a:rPr lang="en-US" smtClean="0"/>
              <a:t>81</a:t>
            </a:fld>
            <a:endParaRPr lang="en-US"/>
          </a:p>
        </p:txBody>
      </p:sp>
    </p:spTree>
    <p:extLst>
      <p:ext uri="{BB962C8B-B14F-4D97-AF65-F5344CB8AC3E}">
        <p14:creationId xmlns:p14="http://schemas.microsoft.com/office/powerpoint/2010/main" val="8068041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 name="Shape 1165"/>
          <p:cNvSpPr>
            <a:spLocks noGrp="1" noRot="1" noChangeAspect="1"/>
          </p:cNvSpPr>
          <p:nvPr>
            <p:ph type="sldImg"/>
          </p:nvPr>
        </p:nvSpPr>
        <p:spPr>
          <a:xfrm>
            <a:off x="404813" y="696913"/>
            <a:ext cx="6197600" cy="3486150"/>
          </a:xfrm>
          <a:prstGeom prst="rect">
            <a:avLst/>
          </a:prstGeom>
        </p:spPr>
        <p:txBody>
          <a:bodyPr/>
          <a:lstStyle/>
          <a:p>
            <a:endParaRPr/>
          </a:p>
        </p:txBody>
      </p:sp>
      <p:sp>
        <p:nvSpPr>
          <p:cNvPr id="1166" name="Shape 1166"/>
          <p:cNvSpPr>
            <a:spLocks noGrp="1"/>
          </p:cNvSpPr>
          <p:nvPr>
            <p:ph type="body" sz="quarter" idx="1"/>
          </p:nvPr>
        </p:nvSpPr>
        <p:spPr>
          <a:prstGeom prst="rect">
            <a:avLst/>
          </a:prstGeom>
        </p:spPr>
        <p:txBody>
          <a:bodyPr/>
          <a:lstStyle/>
          <a:p>
            <a:pPr defTabSz="698743">
              <a:defRPr sz="900">
                <a:latin typeface="Calibri"/>
                <a:ea typeface="Calibri"/>
                <a:cs typeface="Calibri"/>
                <a:sym typeface="Calibri"/>
              </a:defRPr>
            </a:pPr>
            <a:r>
              <a:rPr lang="en-US" dirty="0"/>
              <a:t>With anxiety the "signaling" function of the brain is used to alert us to any potential problem in our environment.  This is the mechanism we call the stress-response.  It is the signal that adaptation is needed and that when adaptation happens (that means the problem is solved) the signal goes away and the person has a skill that they can use in other circumstances. The brain system involved with "signaling" also is the same as that which alerts us to immediate and severe danger – and causes the fight, flight or freeze response.  This has evolved over centuries to keep us out of harms way.</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We often use these words interchangeably which is not helpful and can cause confusion.  Often we just lump them under the category of "stress", without noting whether the condition is acute or chronic (the impact is different) or whether the condition is "positive", "tolerable", or "toxic".</a:t>
            </a:r>
          </a:p>
          <a:p>
            <a:pPr defTabSz="698743">
              <a:defRPr sz="900">
                <a:latin typeface="Calibri"/>
                <a:ea typeface="Calibri"/>
                <a:cs typeface="Calibri"/>
                <a:sym typeface="Calibri"/>
              </a:defRPr>
            </a:pPr>
            <a:r>
              <a:rPr lang="en-US" dirty="0"/>
              <a:t> It is important to distinguish among three kinds of stress: </a:t>
            </a:r>
          </a:p>
          <a:p>
            <a:pPr defTabSz="698743">
              <a:defRPr sz="900">
                <a:latin typeface="Calibri"/>
                <a:ea typeface="Calibri"/>
                <a:cs typeface="Calibri"/>
                <a:sym typeface="Calibri"/>
              </a:defRPr>
            </a:pPr>
            <a:r>
              <a:rPr lang="en-US" b="1" dirty="0"/>
              <a:t>Positive stress</a:t>
            </a:r>
            <a:r>
              <a:rPr lang="en-US" dirty="0"/>
              <a:t>, caused by dealing with frustration, getting an immunization, and other normative experiences, is an important aspect of healthy development that is experienced in the context of stable and supportive relationships that facilitate adaptive responses.</a:t>
            </a:r>
          </a:p>
          <a:p>
            <a:pPr defTabSz="698743">
              <a:defRPr sz="900">
                <a:latin typeface="Calibri"/>
                <a:ea typeface="Calibri"/>
                <a:cs typeface="Calibri"/>
                <a:sym typeface="Calibri"/>
              </a:defRPr>
            </a:pPr>
            <a:r>
              <a:rPr lang="en-US" dirty="0"/>
              <a:t> </a:t>
            </a:r>
            <a:r>
              <a:rPr lang="en-US" b="1" dirty="0"/>
              <a:t>Tolerable stress</a:t>
            </a:r>
            <a:r>
              <a:rPr lang="en-US" dirty="0"/>
              <a:t>, from experiences such as the loss of a loved one, serious illness, or a natural disaster, occurs within a time-limited period, during which protective relationships help to bring the body’s stress-response systems back to baseline. </a:t>
            </a:r>
            <a:endParaRPr lang="en-US"/>
          </a:p>
          <a:p>
            <a:pPr defTabSz="698743">
              <a:defRPr sz="900">
                <a:latin typeface="Calibri"/>
                <a:ea typeface="Calibri"/>
                <a:cs typeface="Calibri"/>
                <a:sym typeface="Calibri"/>
              </a:defRPr>
            </a:pPr>
            <a:r>
              <a:rPr lang="en-US" b="1" dirty="0"/>
              <a:t>Toxic stress</a:t>
            </a:r>
            <a:r>
              <a:rPr lang="en-US" dirty="0"/>
              <a:t> refers to strong, frequent, and/or prolonged activation of the body’s stress-response systems in the absence of the buffering protection of adult support. Major risk factors include extreme poverty, recurrent physical and/or emotional abuse, chronic neglect, severe maternal depression, parental substance abuse, and family violence. Toxic stress disrupts brain architecture, affects other organ systems, and leads to lower thresholds for responsiveness in stress-management systems, thereby increasing the risk for stress-related disease and cognitive impairment, well into the adult years. </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We also often use the word "anxiety" to mean a stress-response created by something in the environment that is not likely to be harmful.  We can differentiate this concept of anxiety as healthy and resilience building or as negative and resilience impeding. This depends on how we think about and act in response to the anxiety (or stress-response) signal.</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b="1" dirty="0"/>
              <a:t>Positive Coping:</a:t>
            </a:r>
          </a:p>
          <a:p>
            <a:pPr defTabSz="698743">
              <a:defRPr sz="900">
                <a:latin typeface="Calibri"/>
                <a:ea typeface="Calibri"/>
                <a:cs typeface="Calibri"/>
                <a:sym typeface="Calibri"/>
              </a:defRPr>
            </a:pPr>
            <a:r>
              <a:rPr lang="en-US" dirty="0"/>
              <a:t>An example of positive coping would be:</a:t>
            </a:r>
          </a:p>
          <a:p>
            <a:pPr defTabSz="698743">
              <a:defRPr sz="900">
                <a:latin typeface="Calibri"/>
                <a:ea typeface="Calibri"/>
                <a:cs typeface="Calibri"/>
                <a:sym typeface="Calibri"/>
              </a:defRPr>
            </a:pPr>
            <a:r>
              <a:rPr lang="en-US" dirty="0"/>
              <a:t>There is a challenge I need to face</a:t>
            </a:r>
          </a:p>
          <a:p>
            <a:pPr defTabSz="698743">
              <a:defRPr sz="900">
                <a:latin typeface="Calibri"/>
                <a:ea typeface="Calibri"/>
                <a:cs typeface="Calibri"/>
                <a:sym typeface="Calibri"/>
              </a:defRPr>
            </a:pPr>
            <a:r>
              <a:rPr lang="en-US" dirty="0"/>
              <a:t>I can get through this</a:t>
            </a:r>
          </a:p>
          <a:p>
            <a:pPr defTabSz="698743">
              <a:defRPr sz="900">
                <a:latin typeface="Calibri"/>
                <a:ea typeface="Calibri"/>
                <a:cs typeface="Calibri"/>
                <a:sym typeface="Calibri"/>
              </a:defRPr>
            </a:pPr>
            <a:r>
              <a:rPr lang="en-US" dirty="0"/>
              <a:t>I problem solve and draw from strategies</a:t>
            </a:r>
          </a:p>
          <a:p>
            <a:pPr defTabSz="698743">
              <a:defRPr sz="900">
                <a:latin typeface="Calibri"/>
                <a:ea typeface="Calibri"/>
                <a:cs typeface="Calibri"/>
                <a:sym typeface="Calibri"/>
              </a:defRPr>
            </a:pPr>
            <a:r>
              <a:rPr lang="en-US" dirty="0"/>
              <a:t>I learn new skills and adaptation happens</a:t>
            </a:r>
          </a:p>
          <a:p>
            <a:pPr defTabSz="698743">
              <a:defRPr sz="900">
                <a:latin typeface="Calibri"/>
                <a:ea typeface="Calibri"/>
                <a:cs typeface="Calibri"/>
                <a:sym typeface="Calibri"/>
              </a:defRPr>
            </a:pPr>
            <a:r>
              <a:rPr lang="en-US" dirty="0"/>
              <a:t>The result is resilience building; "I can do it, it worked"</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b="1" dirty="0"/>
              <a:t>Negative Coping:</a:t>
            </a:r>
          </a:p>
          <a:p>
            <a:pPr defTabSz="698743">
              <a:defRPr sz="900">
                <a:latin typeface="Calibri"/>
                <a:ea typeface="Calibri"/>
                <a:cs typeface="Calibri"/>
                <a:sym typeface="Calibri"/>
              </a:defRPr>
            </a:pPr>
            <a:r>
              <a:rPr lang="en-US" dirty="0"/>
              <a:t>An example of negative coping would be:</a:t>
            </a:r>
          </a:p>
          <a:p>
            <a:pPr defTabSz="698743">
              <a:defRPr sz="900">
                <a:latin typeface="Calibri"/>
                <a:ea typeface="Calibri"/>
                <a:cs typeface="Calibri"/>
                <a:sym typeface="Calibri"/>
              </a:defRPr>
            </a:pPr>
            <a:r>
              <a:rPr lang="en-US" dirty="0"/>
              <a:t>I can't do this</a:t>
            </a:r>
          </a:p>
          <a:p>
            <a:pPr defTabSz="698743">
              <a:defRPr sz="900">
                <a:latin typeface="Calibri"/>
                <a:ea typeface="Calibri"/>
                <a:cs typeface="Calibri"/>
                <a:sym typeface="Calibri"/>
              </a:defRPr>
            </a:pPr>
            <a:r>
              <a:rPr lang="en-US" dirty="0"/>
              <a:t>I'm overwhelmed</a:t>
            </a:r>
          </a:p>
          <a:p>
            <a:pPr defTabSz="698743">
              <a:defRPr sz="900">
                <a:latin typeface="Calibri"/>
                <a:ea typeface="Calibri"/>
                <a:cs typeface="Calibri"/>
                <a:sym typeface="Calibri"/>
              </a:defRPr>
            </a:pPr>
            <a:r>
              <a:rPr lang="en-US" dirty="0"/>
              <a:t>I'm stressed out</a:t>
            </a:r>
          </a:p>
          <a:p>
            <a:pPr defTabSz="698743">
              <a:defRPr sz="900">
                <a:latin typeface="Calibri"/>
                <a:ea typeface="Calibri"/>
                <a:cs typeface="Calibri"/>
                <a:sym typeface="Calibri"/>
              </a:defRPr>
            </a:pPr>
            <a:r>
              <a:rPr lang="en-US" dirty="0"/>
              <a:t>(negative self-talk)</a:t>
            </a:r>
          </a:p>
          <a:p>
            <a:pPr defTabSz="698743">
              <a:defRPr sz="900">
                <a:latin typeface="Calibri"/>
                <a:ea typeface="Calibri"/>
                <a:cs typeface="Calibri"/>
                <a:sym typeface="Calibri"/>
              </a:defRPr>
            </a:pPr>
            <a:r>
              <a:rPr lang="en-US" dirty="0"/>
              <a:t>I Avoid or focusing on decreasing the stress-response rather than on problem solving</a:t>
            </a:r>
          </a:p>
          <a:p>
            <a:pPr defTabSz="698743">
              <a:defRPr sz="900">
                <a:latin typeface="Calibri"/>
                <a:ea typeface="Calibri"/>
                <a:cs typeface="Calibri"/>
                <a:sym typeface="Calibri"/>
              </a:defRPr>
            </a:pPr>
            <a:r>
              <a:rPr lang="en-US" dirty="0"/>
              <a:t>I do not learn new skills and I do not adapt </a:t>
            </a:r>
          </a:p>
          <a:p>
            <a:pPr defTabSz="698743">
              <a:defRPr sz="900">
                <a:latin typeface="Calibri"/>
                <a:ea typeface="Calibri"/>
                <a:cs typeface="Calibri"/>
                <a:sym typeface="Calibri"/>
              </a:defRPr>
            </a:pPr>
            <a:r>
              <a:rPr lang="en-US" dirty="0"/>
              <a:t>The result is "I can't do it" (self-sabotage)</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Although some anxiety can be motivating, anxious students generally find it more difficult to operate at optimum levels.</a:t>
            </a:r>
          </a:p>
          <a:p>
            <a:pPr defTabSz="698743">
              <a:defRPr sz="900">
                <a:latin typeface="Calibri"/>
                <a:ea typeface="Calibri"/>
                <a:cs typeface="Calibri"/>
                <a:sym typeface="Calibri"/>
              </a:defRPr>
            </a:pPr>
            <a:r>
              <a:rPr lang="en-US" dirty="0"/>
              <a:t>Individuals need to have an optimal level of anxiety in order to improve their performance on a task.  Too much anxiety and we are paralyzed.  Too little, and we are unmotivated, but just the right amount keeps us alert and focused so we perform to the best of our abilities.</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When working with students, we coach them to practice their coping strategies when they are in a calm state so they are more likely to draw on those strategies when they are feeling anxious.</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a short video on the Fight, Flight or Freeze Response</a:t>
            </a:r>
            <a:endParaRPr lang="en-US" dirty="0"/>
          </a:p>
        </p:txBody>
      </p:sp>
      <p:sp>
        <p:nvSpPr>
          <p:cNvPr id="4" name="Slide Number Placeholder 3"/>
          <p:cNvSpPr>
            <a:spLocks noGrp="1"/>
          </p:cNvSpPr>
          <p:nvPr>
            <p:ph type="sldNum" sz="quarter" idx="5"/>
          </p:nvPr>
        </p:nvSpPr>
        <p:spPr/>
        <p:txBody>
          <a:bodyPr/>
          <a:lstStyle/>
          <a:p>
            <a:fld id="{DB65948C-58BC-40B7-9911-87137851CF30}" type="slidenum">
              <a:rPr lang="en-US" smtClean="0"/>
              <a:t>83</a:t>
            </a:fld>
            <a:endParaRPr lang="en-US"/>
          </a:p>
        </p:txBody>
      </p:sp>
    </p:spTree>
    <p:extLst>
      <p:ext uri="{BB962C8B-B14F-4D97-AF65-F5344CB8AC3E}">
        <p14:creationId xmlns:p14="http://schemas.microsoft.com/office/powerpoint/2010/main" val="2396510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cs typeface="Calibri"/>
              </a:rPr>
              <a:t>What is a normal stress response?</a:t>
            </a:r>
          </a:p>
          <a:p>
            <a:r>
              <a:rPr lang="en-US" dirty="0">
                <a:cs typeface="Calibri"/>
              </a:rPr>
              <a:t>The better term here is "healthy stress or anxiety" as opposed to "normal stress or anxiety"</a:t>
            </a:r>
          </a:p>
          <a:p>
            <a:endParaRPr lang="en-US" dirty="0">
              <a:cs typeface="Calibri"/>
            </a:endParaRPr>
          </a:p>
          <a:p>
            <a:r>
              <a:rPr lang="en-US" dirty="0">
                <a:cs typeface="Calibri"/>
              </a:rPr>
              <a:t>This is a term which describes a normal feeling people experience when faced with a threat or danger, or when stressed (</a:t>
            </a:r>
            <a:r>
              <a:rPr lang="en-US" dirty="0" err="1">
                <a:cs typeface="Calibri"/>
              </a:rPr>
              <a:t>eg.</a:t>
            </a:r>
            <a:r>
              <a:rPr lang="en-US" dirty="0">
                <a:cs typeface="Calibri"/>
              </a:rPr>
              <a:t> First date, giving a public speech, performing at a concert, or exams).  It is transient, a normal stress response and doesn't interfere with a person's well-being, and does not prevent a person from achieving their goals.</a:t>
            </a:r>
          </a:p>
          <a:p>
            <a:endParaRPr lang="en-US" dirty="0">
              <a:cs typeface="Calibri"/>
            </a:endParaRPr>
          </a:p>
          <a:p>
            <a:r>
              <a:rPr lang="en-US" dirty="0">
                <a:cs typeface="Calibri"/>
              </a:rPr>
              <a:t>Feelings of anxiety are related to experiences of life, such as a new relationship, a new job or school, illness, or accident.  Feeling anxious is </a:t>
            </a:r>
            <a:r>
              <a:rPr lang="en-US" dirty="0" err="1">
                <a:cs typeface="Calibri"/>
              </a:rPr>
              <a:t>is</a:t>
            </a:r>
            <a:r>
              <a:rPr lang="en-US" dirty="0">
                <a:cs typeface="Calibri"/>
              </a:rPr>
              <a:t> appropriate in these situations and usually we feel anxious for only a limited time.  These feelings are not regarded as clinical anxiety, but are part of everyday life.  </a:t>
            </a:r>
          </a:p>
          <a:p>
            <a:endParaRPr lang="en-US" dirty="0">
              <a:cs typeface="Calibri"/>
            </a:endParaRPr>
          </a:p>
          <a:p>
            <a:r>
              <a:rPr lang="en-US" dirty="0">
                <a:cs typeface="Calibri"/>
              </a:rPr>
              <a:t>When people become anxious, they typically feel upset, uncomfortable, and tense and may experience many physical symptoms such as stomach upset, shaking, or headaches.</a:t>
            </a:r>
          </a:p>
        </p:txBody>
      </p:sp>
      <p:sp>
        <p:nvSpPr>
          <p:cNvPr id="4" name="Slide Number Placeholder 3"/>
          <p:cNvSpPr>
            <a:spLocks noGrp="1"/>
          </p:cNvSpPr>
          <p:nvPr>
            <p:ph type="sldNum" sz="quarter" idx="5"/>
          </p:nvPr>
        </p:nvSpPr>
        <p:spPr/>
        <p:txBody>
          <a:bodyPr/>
          <a:lstStyle/>
          <a:p>
            <a:fld id="{DB65948C-58BC-40B7-9911-87137851CF30}" type="slidenum">
              <a:rPr lang="en-US" smtClean="0"/>
              <a:t>84</a:t>
            </a:fld>
            <a:endParaRPr lang="en-US"/>
          </a:p>
        </p:txBody>
      </p:sp>
    </p:spTree>
    <p:extLst>
      <p:ext uri="{BB962C8B-B14F-4D97-AF65-F5344CB8AC3E}">
        <p14:creationId xmlns:p14="http://schemas.microsoft.com/office/powerpoint/2010/main" val="11217784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7600" cy="3486150"/>
          </a:xfrm>
        </p:spPr>
      </p:sp>
      <p:sp>
        <p:nvSpPr>
          <p:cNvPr id="3" name="Notes Placeholder 2"/>
          <p:cNvSpPr>
            <a:spLocks noGrp="1"/>
          </p:cNvSpPr>
          <p:nvPr>
            <p:ph type="body" idx="1"/>
          </p:nvPr>
        </p:nvSpPr>
        <p:spPr/>
        <p:txBody>
          <a:bodyPr/>
          <a:lstStyle/>
          <a:p>
            <a:r>
              <a:rPr lang="en-US" dirty="0"/>
              <a:t>When anxiety is constant, the third category is different</a:t>
            </a:r>
          </a:p>
          <a:p>
            <a:endParaRPr lang="en-US" dirty="0">
              <a:cs typeface="Calibri"/>
            </a:endParaRPr>
          </a:p>
          <a:p>
            <a:r>
              <a:rPr lang="en-US" dirty="0">
                <a:cs typeface="Calibri"/>
              </a:rPr>
              <a:t>Anxiety grows each time the individual avoids a stimuli and the period of habituation (</a:t>
            </a:r>
            <a:r>
              <a:rPr lang="en-US" dirty="0" err="1">
                <a:cs typeface="Calibri"/>
              </a:rPr>
              <a:t>ie</a:t>
            </a:r>
            <a:r>
              <a:rPr lang="en-US" dirty="0">
                <a:cs typeface="Calibri"/>
              </a:rPr>
              <a:t>. Avoiding the activity in order to diminish the physiological responses and/or feelings/emotions that arise) becomes longer.  If an individual can complete a task that makes the feelings/physiological symptoms emerge, then the anxiety and habituation diminish.  They can see that they can work through the anxiety with successful results.</a:t>
            </a:r>
          </a:p>
        </p:txBody>
      </p:sp>
    </p:spTree>
    <p:extLst>
      <p:ext uri="{BB962C8B-B14F-4D97-AF65-F5344CB8AC3E}">
        <p14:creationId xmlns:p14="http://schemas.microsoft.com/office/powerpoint/2010/main" val="36609816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 name="Shape 1193"/>
          <p:cNvSpPr>
            <a:spLocks noGrp="1" noRot="1" noChangeAspect="1"/>
          </p:cNvSpPr>
          <p:nvPr>
            <p:ph type="sldImg"/>
          </p:nvPr>
        </p:nvSpPr>
        <p:spPr>
          <a:xfrm>
            <a:off x="404813" y="696913"/>
            <a:ext cx="6197600" cy="3486150"/>
          </a:xfrm>
          <a:prstGeom prst="rect">
            <a:avLst/>
          </a:prstGeom>
        </p:spPr>
        <p:txBody>
          <a:bodyPr/>
          <a:lstStyle/>
          <a:p>
            <a:endParaRPr/>
          </a:p>
        </p:txBody>
      </p:sp>
      <p:sp>
        <p:nvSpPr>
          <p:cNvPr id="1194" name="Shape 1194"/>
          <p:cNvSpPr>
            <a:spLocks noGrp="1"/>
          </p:cNvSpPr>
          <p:nvPr>
            <p:ph type="body" sz="quarter" idx="1"/>
          </p:nvPr>
        </p:nvSpPr>
        <p:spPr>
          <a:prstGeom prst="rect">
            <a:avLst/>
          </a:prstGeom>
        </p:spPr>
        <p:txBody>
          <a:bodyPr/>
          <a:lstStyle/>
          <a:p>
            <a:pPr defTabSz="698743">
              <a:lnSpc>
                <a:spcPct val="100000"/>
              </a:lnSpc>
              <a:defRPr sz="900">
                <a:latin typeface="Calibri"/>
                <a:ea typeface="Calibri"/>
                <a:cs typeface="Calibri"/>
                <a:sym typeface="Calibri"/>
              </a:defRPr>
            </a:pPr>
            <a:endParaRPr lang="en-US" dirty="0"/>
          </a:p>
          <a:p>
            <a:pPr defTabSz="698743">
              <a:lnSpc>
                <a:spcPct val="100000"/>
              </a:lnSpc>
              <a:defRPr sz="900">
                <a:latin typeface="Calibri"/>
                <a:ea typeface="Calibri"/>
                <a:cs typeface="Calibri"/>
                <a:sym typeface="Calibri"/>
              </a:defRPr>
            </a:pPr>
            <a:endParaRPr/>
          </a:p>
          <a:p>
            <a:pPr defTabSz="698743">
              <a:defRPr sz="900" b="1">
                <a:latin typeface="Calibri"/>
                <a:ea typeface="Calibri"/>
                <a:cs typeface="Calibri"/>
                <a:sym typeface="Calibri"/>
              </a:defRPr>
            </a:pPr>
            <a:r>
              <a:rPr dirty="0"/>
              <a:t>What are </a:t>
            </a:r>
            <a:r>
              <a:rPr lang="en-US" dirty="0"/>
              <a:t>Anxiety Disorders</a:t>
            </a:r>
            <a:r>
              <a:rPr dirty="0"/>
              <a:t>?</a:t>
            </a:r>
          </a:p>
          <a:p>
            <a:pPr marL="174625" indent="-174625" defTabSz="698743">
              <a:lnSpc>
                <a:spcPct val="100000"/>
              </a:lnSpc>
              <a:buSzPct val="100000"/>
              <a:buFont typeface="Arial"/>
              <a:buChar char="•"/>
              <a:defRPr sz="900">
                <a:latin typeface="Calibri"/>
                <a:ea typeface="Calibri"/>
                <a:cs typeface="Calibri"/>
                <a:sym typeface="Calibri"/>
              </a:defRPr>
            </a:pPr>
            <a:r>
              <a:rPr dirty="0"/>
              <a:t>The anxiety disorders are a group of illnesses characterized by </a:t>
            </a:r>
            <a:r>
              <a:rPr b="1" dirty="0"/>
              <a:t>persistent feelings of intense anxiety</a:t>
            </a:r>
            <a:r>
              <a:rPr dirty="0"/>
              <a:t>. There are feelings of continual or extreme discomfort and tension, and may include panic attacks.</a:t>
            </a:r>
          </a:p>
          <a:p>
            <a:pPr marL="174625" indent="-174625" defTabSz="698743">
              <a:buSzPct val="100000"/>
              <a:buFont typeface="Arial"/>
              <a:buChar char="•"/>
              <a:defRPr sz="900">
                <a:latin typeface="Calibri"/>
                <a:ea typeface="Calibri"/>
                <a:cs typeface="Calibri"/>
                <a:sym typeface="Calibri"/>
              </a:defRPr>
            </a:pPr>
            <a:r>
              <a:rPr dirty="0"/>
              <a:t>People are likely to be diagnosed with an anxiety disorder when their level of anxiety and feelings of panic are so extreme that they significantly interfere with daily life and stop them from doing what they want to do. This is what characterizes an anxiety disorder as more than </a:t>
            </a:r>
            <a:r>
              <a:rPr lang="en-US" dirty="0" err="1"/>
              <a:t>norma</a:t>
            </a:r>
            <a:r>
              <a:rPr lang="en-US" dirty="0"/>
              <a:t> or </a:t>
            </a:r>
            <a:r>
              <a:rPr lang="en-US" dirty="0" err="1"/>
              <a:t>healthyl</a:t>
            </a:r>
            <a:r>
              <a:rPr dirty="0"/>
              <a:t> feelings of anxiety.</a:t>
            </a:r>
          </a:p>
          <a:p>
            <a:pPr marL="174625" indent="-174625" defTabSz="698743">
              <a:lnSpc>
                <a:spcPct val="100000"/>
              </a:lnSpc>
              <a:buSzPct val="100000"/>
              <a:buFont typeface="Arial"/>
              <a:buChar char="•"/>
              <a:defRPr sz="900">
                <a:latin typeface="Calibri"/>
                <a:ea typeface="Calibri"/>
                <a:cs typeface="Calibri"/>
                <a:sym typeface="Calibri"/>
              </a:defRPr>
            </a:pPr>
            <a:r>
              <a:rPr dirty="0"/>
              <a:t>Anxiety disorders affect the way the person thinks, feels and behaves and, if not treated, cause considerable suffering and distress. They often begin in adolescence or early adulthood and may sometimes be triggered by significant stress.</a:t>
            </a:r>
          </a:p>
          <a:p>
            <a:pPr marL="174625" indent="-174625" defTabSz="698743">
              <a:lnSpc>
                <a:spcPct val="100000"/>
              </a:lnSpc>
              <a:buSzPct val="100000"/>
              <a:buFont typeface="Arial"/>
              <a:buChar char="•"/>
              <a:defRPr sz="900">
                <a:latin typeface="Calibri"/>
                <a:ea typeface="Calibri"/>
                <a:cs typeface="Calibri"/>
                <a:sym typeface="Calibri"/>
              </a:defRPr>
            </a:pPr>
            <a:r>
              <a:rPr dirty="0"/>
              <a:t>Anxiety disorders are common and may affect one in twenty people at any given time.</a:t>
            </a:r>
          </a:p>
          <a:p>
            <a:pPr marL="174625" indent="-174625" defTabSz="698743">
              <a:lnSpc>
                <a:spcPct val="100000"/>
              </a:lnSpc>
              <a:buSzPct val="100000"/>
              <a:buFont typeface="Arial"/>
              <a:buChar char="•"/>
              <a:defRPr sz="900">
                <a:latin typeface="Calibri"/>
                <a:ea typeface="Calibri"/>
                <a:cs typeface="Calibri"/>
                <a:sym typeface="Calibri"/>
              </a:defRPr>
            </a:pPr>
            <a:r>
              <a:rPr dirty="0"/>
              <a:t>All anxiety disorders are characterized by heightened anxiety or panic as well as significant problems in everyday life.</a:t>
            </a:r>
          </a:p>
          <a:p>
            <a:pPr marL="174625" indent="-174625" defTabSz="698743">
              <a:buFont typeface="Arial"/>
              <a:buChar char="•"/>
              <a:defRPr sz="900">
                <a:latin typeface="Calibri"/>
                <a:ea typeface="Calibri"/>
                <a:cs typeface="Calibri"/>
                <a:sym typeface="Calibri"/>
              </a:defRPr>
            </a:pPr>
            <a:r>
              <a:rPr lang="en-US" b="1" dirty="0"/>
              <a:t>Physical Symptoms may include: </a:t>
            </a:r>
            <a:r>
              <a:rPr lang="en-US" dirty="0"/>
              <a:t> Insomnia, palpitations, increased heart rate, suffocation, dizziness, shaking or tremors, shortness of breath, stomach upset, restlessness, diarrhea, change in appetite, flushing, blushing, sweating, faintness, or chest pain</a:t>
            </a:r>
          </a:p>
          <a:p>
            <a:pPr marL="174625" indent="-174625" defTabSz="698743">
              <a:buFont typeface="Arial"/>
              <a:buChar char="•"/>
              <a:defRPr sz="900">
                <a:latin typeface="Calibri"/>
                <a:ea typeface="Calibri"/>
                <a:cs typeface="Calibri"/>
                <a:sym typeface="Calibri"/>
              </a:defRPr>
            </a:pPr>
            <a:r>
              <a:rPr lang="en-US" b="1" dirty="0"/>
              <a:t>Thinking or Cognitive Symptoms include:</a:t>
            </a:r>
            <a:r>
              <a:rPr lang="en-US" dirty="0"/>
              <a:t>  worry or apprehension, difficulty making decisions, poor concentration, repeatedly thinking the same distressing thoughts, obsessions and ruminations, catastrophic thinking, increased or decreased awareness of one's surroundings, and confusion.</a:t>
            </a:r>
          </a:p>
          <a:p>
            <a:pPr marL="174625" indent="-174625" defTabSz="698743">
              <a:buFont typeface="Arial"/>
              <a:buChar char="•"/>
              <a:defRPr sz="900">
                <a:latin typeface="Calibri"/>
                <a:ea typeface="Calibri"/>
                <a:cs typeface="Calibri"/>
                <a:sym typeface="Calibri"/>
              </a:defRPr>
            </a:pPr>
            <a:r>
              <a:rPr lang="en-US" b="1" dirty="0"/>
              <a:t>Behavioral Symptoms include:</a:t>
            </a:r>
            <a:r>
              <a:rPr lang="en-US" dirty="0"/>
              <a:t>  aggression, avoidance, agitation, restlessness, substance use, sleep medicines, social withdrawal, and repeated behaviors.</a:t>
            </a:r>
          </a:p>
          <a:p>
            <a:pPr marL="174625" indent="-174625" defTabSz="698743">
              <a:buFont typeface="Arial"/>
              <a:buChar char="•"/>
              <a:defRPr sz="900">
                <a:latin typeface="Calibri"/>
                <a:ea typeface="Calibri"/>
                <a:cs typeface="Calibri"/>
                <a:sym typeface="Calibri"/>
              </a:defRPr>
            </a:pPr>
            <a:endParaRPr lang="en-US" dirty="0"/>
          </a:p>
          <a:p>
            <a:pPr defTabSz="698743">
              <a:defRPr sz="900">
                <a:latin typeface="Calibri"/>
                <a:ea typeface="Calibri"/>
                <a:cs typeface="Calibri"/>
                <a:sym typeface="Calibri"/>
              </a:defRPr>
            </a:pPr>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 name="Shape 1193"/>
          <p:cNvSpPr>
            <a:spLocks noGrp="1" noRot="1" noChangeAspect="1"/>
          </p:cNvSpPr>
          <p:nvPr>
            <p:ph type="sldImg"/>
          </p:nvPr>
        </p:nvSpPr>
        <p:spPr>
          <a:xfrm>
            <a:off x="404813" y="696913"/>
            <a:ext cx="6197600" cy="3486150"/>
          </a:xfrm>
          <a:prstGeom prst="rect">
            <a:avLst/>
          </a:prstGeom>
        </p:spPr>
        <p:txBody>
          <a:bodyPr/>
          <a:lstStyle/>
          <a:p>
            <a:endParaRPr/>
          </a:p>
        </p:txBody>
      </p:sp>
      <p:sp>
        <p:nvSpPr>
          <p:cNvPr id="1194" name="Shape 1194"/>
          <p:cNvSpPr>
            <a:spLocks noGrp="1"/>
          </p:cNvSpPr>
          <p:nvPr>
            <p:ph type="body" sz="quarter" idx="1"/>
          </p:nvPr>
        </p:nvSpPr>
        <p:spPr>
          <a:prstGeom prst="rect">
            <a:avLst/>
          </a:prstGeom>
        </p:spPr>
        <p:txBody>
          <a:bodyPr/>
          <a:lstStyle/>
          <a:p>
            <a:pPr marL="0" marR="0" lvl="0" indent="0" algn="l" defTabSz="698743" rtl="0" eaLnBrk="1" fontAlgn="auto" latinLnBrk="0" hangingPunct="1">
              <a:lnSpc>
                <a:spcPct val="100000"/>
              </a:lnSpc>
              <a:spcBef>
                <a:spcPts val="0"/>
              </a:spcBef>
              <a:spcAft>
                <a:spcPts val="0"/>
              </a:spcAft>
              <a:buClrTx/>
              <a:buSzTx/>
              <a:buFontTx/>
              <a:buNone/>
              <a:tabLst/>
              <a:defRPr sz="900">
                <a:latin typeface="Calibri"/>
                <a:ea typeface="Calibri"/>
                <a:cs typeface="Calibri"/>
                <a:sym typeface="Calibri"/>
              </a:defRPr>
            </a:pPr>
            <a:r>
              <a:rPr lang="en-US" dirty="0"/>
              <a:t>http://www.adam.mb.ca/anxiety-disorders</a:t>
            </a:r>
          </a:p>
          <a:p>
            <a:pPr defTabSz="698743">
              <a:defRPr sz="900">
                <a:latin typeface="Calibri"/>
                <a:ea typeface="Calibri"/>
                <a:cs typeface="Calibri"/>
                <a:sym typeface="Calibri"/>
              </a:defRPr>
            </a:pPr>
            <a:r>
              <a:rPr lang="en-US" dirty="0"/>
              <a:t> This video provides an example of what anxiety feels like (***warning, one F-bomb)</a:t>
            </a:r>
          </a:p>
          <a:p>
            <a:pPr defTabSz="698743">
              <a:defRPr sz="900">
                <a:latin typeface="Calibri"/>
                <a:ea typeface="Calibri"/>
                <a:cs typeface="Calibri"/>
                <a:sym typeface="Calibri"/>
              </a:defRPr>
            </a:pPr>
            <a:r>
              <a:rPr lang="en-US" dirty="0"/>
              <a:t>The other resource at the bottom of this page contains videos of the various anxiety disorders and mental disorders of behavior</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 name="Shape 1199"/>
          <p:cNvSpPr>
            <a:spLocks noGrp="1" noRot="1" noChangeAspect="1"/>
          </p:cNvSpPr>
          <p:nvPr>
            <p:ph type="sldImg"/>
          </p:nvPr>
        </p:nvSpPr>
        <p:spPr>
          <a:xfrm>
            <a:off x="404813" y="696913"/>
            <a:ext cx="6197600" cy="3486150"/>
          </a:xfrm>
          <a:prstGeom prst="rect">
            <a:avLst/>
          </a:prstGeom>
        </p:spPr>
        <p:txBody>
          <a:bodyPr/>
          <a:lstStyle/>
          <a:p>
            <a:endParaRPr/>
          </a:p>
        </p:txBody>
      </p:sp>
      <p:sp>
        <p:nvSpPr>
          <p:cNvPr id="1200" name="Shape 1200"/>
          <p:cNvSpPr>
            <a:spLocks noGrp="1"/>
          </p:cNvSpPr>
          <p:nvPr>
            <p:ph type="body" sz="quarter" idx="1"/>
          </p:nvPr>
        </p:nvSpPr>
        <p:spPr>
          <a:prstGeom prst="rect">
            <a:avLst/>
          </a:prstGeom>
        </p:spPr>
        <p:txBody>
          <a:bodyPr/>
          <a:lstStyle/>
          <a:p>
            <a:pPr defTabSz="698743">
              <a:defRPr sz="900">
                <a:latin typeface="Calibri"/>
                <a:ea typeface="Calibri"/>
                <a:cs typeface="Calibri"/>
                <a:sym typeface="Calibri"/>
              </a:defRPr>
            </a:pPr>
            <a:r>
              <a:rPr dirty="0"/>
              <a:t>Generalized Anxiety Disorder (GAD) is a disruption in how your brain controls the signals it uses to identify danger and initiate action to help you avoid it. </a:t>
            </a:r>
            <a:r>
              <a:rPr lang="en-US" dirty="0"/>
              <a:t>This</a:t>
            </a:r>
            <a:r>
              <a:rPr dirty="0"/>
              <a:t> signaling mechanism does not work as it should and you experience the danger signal when there is no danger.</a:t>
            </a:r>
            <a:r>
              <a:rPr lang="en-US" dirty="0"/>
              <a:t> </a:t>
            </a:r>
            <a:endParaRPr/>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GAD is excessive anxiety and worry about everyday events that occurs over a prolonged period of time.</a:t>
            </a:r>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Someone with GAD worries excessively about many different things and is not able to control his or her worry.</a:t>
            </a:r>
            <a:r>
              <a:rPr lang="en-US" dirty="0"/>
              <a:t> </a:t>
            </a:r>
            <a:r>
              <a:rPr dirty="0"/>
              <a:t> </a:t>
            </a:r>
            <a:r>
              <a:rPr b="1" dirty="0"/>
              <a:t>They are </a:t>
            </a:r>
            <a:r>
              <a:rPr b="1" i="1" dirty="0"/>
              <a:t>Masterful Worriers</a:t>
            </a:r>
            <a:endParaRPr lang="en-US" b="1" i="1" dirty="0"/>
          </a:p>
          <a:p>
            <a:pPr defTabSz="698743">
              <a:defRPr sz="900">
                <a:latin typeface="Calibri"/>
                <a:ea typeface="Calibri"/>
                <a:cs typeface="Calibri"/>
                <a:sym typeface="Calibri"/>
              </a:defRPr>
            </a:pPr>
            <a:endParaRPr lang="en-US" b="1" i="1" dirty="0"/>
          </a:p>
          <a:p>
            <a:pPr defTabSz="698743">
              <a:defRPr sz="900">
                <a:latin typeface="Calibri"/>
                <a:ea typeface="Calibri"/>
                <a:cs typeface="Calibri"/>
                <a:sym typeface="Calibri"/>
              </a:defRPr>
            </a:pPr>
            <a:r>
              <a:rPr dirty="0"/>
              <a:t>The worrying and anxiety causes serious emotional distress, and causes problems at school, at work, and in relationships.</a:t>
            </a:r>
            <a:r>
              <a:rPr lang="en-US" dirty="0"/>
              <a:t> </a:t>
            </a:r>
            <a:endParaRPr dirty="0"/>
          </a:p>
          <a:p>
            <a:pPr defTabSz="698743">
              <a:lnSpc>
                <a:spcPct val="100000"/>
              </a:lnSpc>
              <a:defRPr sz="900">
                <a:latin typeface="Calibri"/>
                <a:ea typeface="Calibri"/>
                <a:cs typeface="Calibri"/>
                <a:sym typeface="Calibri"/>
              </a:defRPr>
            </a:pPr>
            <a:r>
              <a:rPr dirty="0"/>
              <a:t>These feelings of anxiety usually also have physical components, including headaches, aches and pains, nausea, shaking and sweating.</a:t>
            </a:r>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Feeling anxious in response to danger or in new situations is a perfectly normal response. It’s called the </a:t>
            </a:r>
            <a:r>
              <a:rPr lang="en-US" dirty="0"/>
              <a:t>fight, flight or freeze</a:t>
            </a:r>
            <a:r>
              <a:rPr dirty="0"/>
              <a:t> response and helps us survive in dangerous situations. But these typical feelings are different from GAD. A person with GAD constantly feels tense and on edge, even when there is no danger present.</a:t>
            </a:r>
            <a:endParaRPr lang="en-US" dirty="0"/>
          </a:p>
          <a:p>
            <a:pPr defTabSz="698743">
              <a:lnSpc>
                <a:spcPct val="100000"/>
              </a:lnSpc>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r>
              <a:rPr lang="en-US" dirty="0"/>
              <a:t>Fear is not based on rationality – things we are afraid of are not high on death rate as we think….ie fear of snakes vs death by coconut (falling coconuts)</a:t>
            </a:r>
          </a:p>
          <a:p>
            <a:pPr defTabSz="698743">
              <a:lnSpc>
                <a:spcPct val="100000"/>
              </a:lnSpc>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Shape 1205"/>
          <p:cNvSpPr>
            <a:spLocks noGrp="1" noRot="1" noChangeAspect="1"/>
          </p:cNvSpPr>
          <p:nvPr>
            <p:ph type="sldImg"/>
          </p:nvPr>
        </p:nvSpPr>
        <p:spPr>
          <a:xfrm>
            <a:off x="404813" y="696913"/>
            <a:ext cx="6197600" cy="3486150"/>
          </a:xfrm>
          <a:prstGeom prst="rect">
            <a:avLst/>
          </a:prstGeom>
        </p:spPr>
        <p:txBody>
          <a:bodyPr/>
          <a:lstStyle/>
          <a:p>
            <a:endParaRPr/>
          </a:p>
        </p:txBody>
      </p:sp>
      <p:sp>
        <p:nvSpPr>
          <p:cNvPr id="1206" name="Shape 1206"/>
          <p:cNvSpPr>
            <a:spLocks noGrp="1"/>
          </p:cNvSpPr>
          <p:nvPr>
            <p:ph type="body" sz="quarter" idx="1"/>
          </p:nvPr>
        </p:nvSpPr>
        <p:spPr>
          <a:prstGeom prst="rect">
            <a:avLst/>
          </a:prstGeom>
        </p:spPr>
        <p:txBody>
          <a:bodyPr/>
          <a:lstStyle/>
          <a:p>
            <a:pPr defTabSz="698743">
              <a:defRPr sz="900">
                <a:latin typeface="Calibri"/>
                <a:ea typeface="Calibri"/>
                <a:cs typeface="Calibri"/>
                <a:sym typeface="Calibri"/>
              </a:defRPr>
            </a:pPr>
            <a:r>
              <a:rPr dirty="0"/>
              <a:t>Social Anxiety Disorder is when certain social or performance situations (e.g., meeting new people or giving a speech) are avoided due to substantial fear of being judged or embarrassed in front of other people.</a:t>
            </a:r>
            <a:r>
              <a:rPr lang="en-US" dirty="0"/>
              <a:t> </a:t>
            </a:r>
            <a:endParaRPr/>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When exposed to a social situation, someone with Social Anxiety Disorder is so afraid of being negatively evaluated or judged that it significantly interferes with his or her ability to live a normal life.</a:t>
            </a:r>
            <a:r>
              <a:rPr lang="en-US" dirty="0"/>
              <a:t> They believe they may be considered flawed or worthless if any sign (SAD) of poor performance is detected.</a:t>
            </a:r>
            <a:endParaRPr dirty="0"/>
          </a:p>
          <a:p>
            <a:pPr defTabSz="698743">
              <a:defRPr sz="900">
                <a:latin typeface="Calibri"/>
                <a:ea typeface="Calibri"/>
                <a:cs typeface="Calibri"/>
                <a:sym typeface="Calibri"/>
              </a:defRPr>
            </a:pPr>
            <a:r>
              <a:rPr dirty="0"/>
              <a:t>This can cause him or her to avoid everyday social situations, like going shopping, speaking up in class, using a public bathroom, or </a:t>
            </a:r>
            <a:r>
              <a:rPr lang="en-US" dirty="0"/>
              <a:t>attending school</a:t>
            </a:r>
            <a:r>
              <a:rPr dirty="0"/>
              <a:t>.</a:t>
            </a:r>
            <a:endParaRPr lang="en-US" dirty="0"/>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It is perfectly acceptable to be anxious occasionally during social situations. This type of anxiety often helps us prepare for that situation.</a:t>
            </a:r>
            <a:r>
              <a:rPr lang="en-US" dirty="0"/>
              <a:t> </a:t>
            </a:r>
            <a:endParaRPr dirty="0"/>
          </a:p>
          <a:p>
            <a:pPr marL="174625" indent="-174625" defTabSz="698743">
              <a:buSzPct val="100000"/>
              <a:buFont typeface="Arial"/>
              <a:buChar char="•"/>
              <a:defRPr sz="900">
                <a:latin typeface="Calibri"/>
                <a:ea typeface="Calibri"/>
                <a:cs typeface="Calibri"/>
                <a:sym typeface="Calibri"/>
              </a:defRPr>
            </a:pPr>
            <a:r>
              <a:rPr dirty="0"/>
              <a:t>For example: </a:t>
            </a:r>
            <a:r>
              <a:rPr lang="en-US" dirty="0"/>
              <a:t>walking into a situation where you don't know anyone, practicing </a:t>
            </a:r>
            <a:r>
              <a:rPr dirty="0"/>
              <a:t>a speech before giving it in class; making sure you have enough money before going out on a date; etc.</a:t>
            </a:r>
            <a:r>
              <a:rPr lang="en-US" dirty="0"/>
              <a:t> </a:t>
            </a:r>
            <a:endParaRPr dirty="0"/>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However, usual, expected, and normal social situations almost always provoke fear or anxiety in individuals with Social Anxiety Disorder. This fear or anxiety is way out of proportion to the situation. Someone with Social Anxiety Disorder often knows that his or her fears are unreasonable and that other people don’t feel the same way. This can make him or her feel really alone and think that no one else can understand how he or she feels, which can lead to feelings of loneliness or sadness.</a:t>
            </a:r>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For 75% of people with Social Anxiety Disorder, it began when they were between 8 and 15 years old. Social Anxiety Disorder is thought to be caused by a combination of genetics, the environment, and learning</a:t>
            </a:r>
            <a:r>
              <a:rPr lang="en-US" dirty="0"/>
              <a:t>.</a:t>
            </a:r>
          </a:p>
          <a:p>
            <a:pPr defTabSz="698743">
              <a:lnSpc>
                <a:spcPct val="100000"/>
              </a:lnSpc>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They cope by either trying to do everything perfectly, limiting what they are doing in front of others, especially eating, drinking, speaking or writing or they withdraw from contact with others.  They will often experience panic symptoms in social situations and will avoid many situations where they feel observed by others.</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In a school setting students may retreat to avoid situations (go to online learning or homeschooling).  Students may avoid crowded places such as hallways, cafeteria, etc.  Encourage them to find a safe place within the building that they can go when they are experiencing significant fear or anxiety.</a:t>
            </a:r>
          </a:p>
          <a:p>
            <a:pPr defTabSz="698743">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Social Anxiety Disorder does not occur as the result of a negative social event.</a:t>
            </a:r>
          </a:p>
          <a:p>
            <a:pPr defTabSz="698743">
              <a:defRPr sz="900">
                <a:latin typeface="Calibri"/>
                <a:ea typeface="Calibri"/>
                <a:cs typeface="Calibri"/>
                <a:sym typeface="Calibri"/>
              </a:defRPr>
            </a:pPr>
            <a:endParaRPr lang="en-US"/>
          </a:p>
          <a:p>
            <a:pPr defTabSz="698743">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r>
              <a:rPr lang="en-US" dirty="0"/>
              <a:t>Case Study:</a:t>
            </a:r>
          </a:p>
          <a:p>
            <a:pPr defTabSz="698743">
              <a:defRPr sz="900">
                <a:latin typeface="Calibri"/>
                <a:ea typeface="Calibri"/>
                <a:cs typeface="Calibri"/>
                <a:sym typeface="Calibri"/>
              </a:defRPr>
            </a:pPr>
            <a:r>
              <a:rPr lang="en-US" dirty="0"/>
              <a:t>A student convinced his parents to let him do online learning.  He achieved straight A grades.  His parents realized he had withdrawn from all social activity.  He was not riding the bus anymore, not going out with friends.  He began staying in the basement all day long playing Nintendo.  For the intervention, a gradual integration to transition into school was initiated.  They started by driving by school, then sitting outside school, walk In building, then observation, then join in…</a:t>
            </a:r>
          </a:p>
          <a:p>
            <a:pPr defTabSz="698743">
              <a:defRPr sz="900">
                <a:latin typeface="Calibri"/>
                <a:ea typeface="Calibri"/>
                <a:cs typeface="Calibri"/>
                <a:sym typeface="Calibri"/>
              </a:defRPr>
            </a:pPr>
            <a:r>
              <a:rPr lang="en-US" dirty="0"/>
              <a:t>He would not go to cafeteria or library b/c he would have a panic attack.  He would wait until bell had gone to go to class to avoid people in hallways.  If 2 people were talking in class, it must be about him…..…..  Parents refused medication so  CBT used, as well as  Emotional interviewing. If medication could have been tried, might have cut timeframe in half.  Preparatory period was slow.  Eventually he joined the Drama Club, could ride the bus, he works and he could function.  </a:t>
            </a:r>
          </a:p>
          <a:p>
            <a:pPr defTabSz="698743">
              <a:lnSpc>
                <a:spcPct val="100000"/>
              </a:lnSpc>
              <a:defRPr sz="900">
                <a:latin typeface="Calibri"/>
                <a:ea typeface="Calibri"/>
                <a:cs typeface="Calibri"/>
                <a:sym typeface="Calibri"/>
              </a:defRPr>
            </a:pPr>
            <a:endParaRPr lang="en-US"/>
          </a:p>
          <a:p>
            <a:pPr defTabSz="698743">
              <a:defRPr sz="900">
                <a:latin typeface="Calibri"/>
                <a:ea typeface="Calibri"/>
                <a:cs typeface="Calibri"/>
                <a:sym typeface="Calibri"/>
              </a:defRPr>
            </a:pPr>
            <a:r>
              <a:rPr lang="en-US" dirty="0"/>
              <a:t>Add substance use into mix.  Have one drink at party, feel good, next time have a few more drinks and it gets easier….</a:t>
            </a:r>
            <a:r>
              <a:rPr lang="en-US" dirty="0" err="1"/>
              <a:t>etc</a:t>
            </a:r>
            <a:r>
              <a:rPr lang="en-US" dirty="0"/>
              <a:t>  Then have a drink before school</a:t>
            </a:r>
          </a:p>
          <a:p>
            <a:pPr defTabSz="698743">
              <a:lnSpc>
                <a:spcPct val="100000"/>
              </a:lnSpc>
              <a:defRPr sz="900">
                <a:latin typeface="Calibri"/>
                <a:ea typeface="Calibri"/>
                <a:cs typeface="Calibri"/>
                <a:sym typeface="Calibri"/>
              </a:defRPr>
            </a:pPr>
            <a:r>
              <a:rPr lang="en-US" dirty="0"/>
              <a:t>This is a slippery slope and how easy it can be to start and rely on substance use/misuse</a:t>
            </a:r>
          </a:p>
          <a:p>
            <a:pPr defTabSz="698743">
              <a:lnSpc>
                <a:spcPct val="100000"/>
              </a:lnSpc>
              <a:defRPr sz="900">
                <a:latin typeface="Calibri"/>
                <a:ea typeface="Calibri"/>
                <a:cs typeface="Calibri"/>
                <a:sym typeface="Calibri"/>
              </a:defRPr>
            </a:pPr>
            <a:endParaRPr lang="en-US" dirty="0"/>
          </a:p>
          <a:p>
            <a:pPr defTabSz="698743">
              <a:defRPr sz="900">
                <a:latin typeface="Calibri"/>
                <a:ea typeface="Calibri"/>
                <a:cs typeface="Calibri"/>
                <a:sym typeface="Calibri"/>
              </a:defRPr>
            </a:pPr>
            <a:r>
              <a:rPr lang="en-US" dirty="0"/>
              <a:t>In counselling when we are working with students with social anxiety we see sporadic attendance, avoidance cycle and so we work on the slow exposure to coming to school, working in a safe, quiet location such as the counselling center and slowly having them attend one or two classes and eventual full integration.  When setbacks occur, we go back to working in the counselling center or other safe location and begin the process again.  Flexibility of program delivery is important as well as communication with parents, student and staff.</a:t>
            </a:r>
          </a:p>
          <a:p>
            <a:pPr defTabSz="698743">
              <a:defRPr sz="900">
                <a:latin typeface="Calibri"/>
                <a:ea typeface="Calibri"/>
                <a:cs typeface="Calibri"/>
                <a:sym typeface="Calibri"/>
              </a:defRPr>
            </a:pPr>
            <a:endParaRPr lang="en-US"/>
          </a:p>
          <a:p>
            <a:pPr defTabSz="698743">
              <a:defRPr sz="900">
                <a:latin typeface="Calibri"/>
                <a:ea typeface="Calibri"/>
                <a:cs typeface="Calibri"/>
                <a:sym typeface="Calibri"/>
              </a:defRPr>
            </a:pPr>
            <a:r>
              <a:rPr lang="en-US" dirty="0"/>
              <a:t>Students with SAD often want social contact, but are too anxious to initiate contact</a:t>
            </a:r>
          </a:p>
          <a:p>
            <a:pPr defTabSz="698743">
              <a:defRPr sz="900">
                <a:latin typeface="Calibri"/>
                <a:ea typeface="Calibri"/>
                <a:cs typeface="Calibri"/>
                <a:sym typeface="Calibri"/>
              </a:defRPr>
            </a:pPr>
            <a:r>
              <a:rPr lang="en-US" dirty="0"/>
              <a:t>Prolonged social isolation may result in depression</a:t>
            </a:r>
          </a:p>
          <a:p>
            <a:pPr defTabSz="698743">
              <a:defRPr sz="900">
                <a:latin typeface="Calibri"/>
                <a:ea typeface="Calibri"/>
                <a:cs typeface="Calibri"/>
                <a:sym typeface="Calibri"/>
              </a:defRPr>
            </a:pPr>
            <a:r>
              <a:rPr lang="en-US" dirty="0"/>
              <a:t>Alcohol misuse may occur as it helps reduce the feelings of anxiety in the short term, so students with SAD are at risk for substance misuse.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2" name="Shape 1222"/>
          <p:cNvSpPr>
            <a:spLocks noGrp="1" noRot="1" noChangeAspect="1"/>
          </p:cNvSpPr>
          <p:nvPr>
            <p:ph type="sldImg"/>
          </p:nvPr>
        </p:nvSpPr>
        <p:spPr>
          <a:xfrm>
            <a:off x="404813" y="696913"/>
            <a:ext cx="6197600" cy="3486150"/>
          </a:xfrm>
          <a:prstGeom prst="rect">
            <a:avLst/>
          </a:prstGeom>
        </p:spPr>
        <p:txBody>
          <a:bodyPr/>
          <a:lstStyle/>
          <a:p>
            <a:endParaRPr/>
          </a:p>
        </p:txBody>
      </p:sp>
      <p:sp>
        <p:nvSpPr>
          <p:cNvPr id="1223" name="Shape 1223"/>
          <p:cNvSpPr>
            <a:spLocks noGrp="1"/>
          </p:cNvSpPr>
          <p:nvPr>
            <p:ph type="body" sz="quarter" idx="1"/>
          </p:nvPr>
        </p:nvSpPr>
        <p:spPr>
          <a:prstGeom prst="rect">
            <a:avLst/>
          </a:prstGeom>
        </p:spPr>
        <p:txBody>
          <a:bodyPr/>
          <a:lstStyle/>
          <a:p>
            <a:pPr defTabSz="698743">
              <a:defRPr sz="900">
                <a:latin typeface="Calibri"/>
                <a:ea typeface="Calibri"/>
                <a:cs typeface="Calibri"/>
                <a:sym typeface="Calibri"/>
              </a:defRPr>
            </a:pPr>
            <a:r>
              <a:rPr dirty="0"/>
              <a:t>Sometimes panic can occur “out of the blue”, when you’re not in any danger.</a:t>
            </a:r>
            <a:r>
              <a:rPr lang="en-US" dirty="0"/>
              <a:t> </a:t>
            </a:r>
            <a:endParaRPr/>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These panic episodes are called panic attacks. Because you’re not in any danger, these panic attacks aren’t useful; and in fact, they can cause significant problems. </a:t>
            </a:r>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If someone experiences many panic attacks, he or she often begins to worry about having another attack and the anticipation causes him or her to feel even more anxiety. </a:t>
            </a:r>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Sometimes this worry becomes so strong that he or she will avoid going to places where a panic attack might happen. For some people, this may severely limit where they feel comfortable going (such as: school</a:t>
            </a:r>
            <a:r>
              <a:rPr lang="en-US" dirty="0"/>
              <a:t> or anywhere in public),</a:t>
            </a:r>
            <a:r>
              <a:rPr dirty="0"/>
              <a:t> resulting in another mental disorder called Agoraphobia.</a:t>
            </a:r>
          </a:p>
          <a:p>
            <a:pPr defTabSz="698743">
              <a:lnSpc>
                <a:spcPct val="100000"/>
              </a:lnSpc>
              <a:defRPr sz="900">
                <a:latin typeface="Calibri"/>
                <a:ea typeface="Calibri"/>
                <a:cs typeface="Calibri"/>
                <a:sym typeface="Calibri"/>
              </a:defRPr>
            </a:pPr>
            <a:endParaRPr/>
          </a:p>
          <a:p>
            <a:pPr defTabSz="698830">
              <a:defRPr sz="900">
                <a:latin typeface="Calibri"/>
                <a:ea typeface="Calibri"/>
                <a:cs typeface="Calibri"/>
                <a:sym typeface="Calibri"/>
              </a:defRPr>
            </a:pPr>
            <a:r>
              <a:rPr dirty="0"/>
              <a:t>Panic attacks can be NORMAL – they happen. It doesn’t always indicate a mental illness</a:t>
            </a:r>
            <a:r>
              <a:rPr lang="en-US" dirty="0"/>
              <a:t>, but chronic </a:t>
            </a:r>
            <a:r>
              <a:rPr dirty="0"/>
              <a:t>panic attacks are not normal.</a:t>
            </a:r>
            <a:r>
              <a:rPr lang="en-US" dirty="0"/>
              <a:t> </a:t>
            </a:r>
          </a:p>
          <a:p>
            <a:pPr defTabSz="698830">
              <a:lnSpc>
                <a:spcPct val="100000"/>
              </a:lnSpc>
              <a:defRPr sz="900">
                <a:latin typeface="Calibri"/>
                <a:ea typeface="Calibri"/>
                <a:cs typeface="Calibri"/>
                <a:sym typeface="Calibri"/>
              </a:defRPr>
            </a:pPr>
            <a:endParaRPr lang="en-US"/>
          </a:p>
          <a:p>
            <a:pPr defTabSz="698830">
              <a:lnSpc>
                <a:spcPct val="100000"/>
              </a:lnSpc>
              <a:defRPr sz="900">
                <a:latin typeface="Calibri"/>
                <a:ea typeface="Calibri"/>
                <a:cs typeface="Calibri"/>
                <a:sym typeface="Calibri"/>
              </a:defRPr>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 name="Shape 1228"/>
          <p:cNvSpPr>
            <a:spLocks noGrp="1" noRot="1" noChangeAspect="1"/>
          </p:cNvSpPr>
          <p:nvPr>
            <p:ph type="sldImg"/>
          </p:nvPr>
        </p:nvSpPr>
        <p:spPr>
          <a:xfrm>
            <a:off x="404813" y="696913"/>
            <a:ext cx="6197600" cy="3486150"/>
          </a:xfrm>
          <a:prstGeom prst="rect">
            <a:avLst/>
          </a:prstGeom>
        </p:spPr>
        <p:txBody>
          <a:bodyPr/>
          <a:lstStyle/>
          <a:p>
            <a:endParaRPr/>
          </a:p>
        </p:txBody>
      </p:sp>
      <p:sp>
        <p:nvSpPr>
          <p:cNvPr id="1229" name="Shape 1229"/>
          <p:cNvSpPr>
            <a:spLocks noGrp="1"/>
          </p:cNvSpPr>
          <p:nvPr>
            <p:ph type="body" sz="quarter" idx="1"/>
          </p:nvPr>
        </p:nvSpPr>
        <p:spPr>
          <a:prstGeom prst="rect">
            <a:avLst/>
          </a:prstGeom>
        </p:spPr>
        <p:txBody>
          <a:bodyPr/>
          <a:lstStyle/>
          <a:p>
            <a:pPr defTabSz="698743">
              <a:defRPr sz="900" b="1">
                <a:latin typeface="Calibri"/>
                <a:ea typeface="Calibri"/>
                <a:cs typeface="Calibri"/>
                <a:sym typeface="Calibri"/>
              </a:defRPr>
            </a:pPr>
            <a:r>
              <a:rPr dirty="0"/>
              <a:t>Panic Disorder </a:t>
            </a:r>
            <a:r>
              <a:rPr b="0" dirty="0"/>
              <a:t>occurs when people suffer from sudden, unexpected and uncontrollable panic attacks.</a:t>
            </a:r>
            <a:r>
              <a:rPr lang="en-US" dirty="0"/>
              <a:t> </a:t>
            </a:r>
            <a:endParaRPr b="0"/>
          </a:p>
          <a:p>
            <a:pPr marL="174625" indent="-174625" defTabSz="698743">
              <a:buSzPct val="100000"/>
              <a:buFont typeface="Arial"/>
              <a:buChar char="•"/>
              <a:defRPr sz="900">
                <a:latin typeface="Calibri"/>
                <a:ea typeface="Calibri"/>
                <a:cs typeface="Calibri"/>
                <a:sym typeface="Calibri"/>
              </a:defRPr>
            </a:pPr>
            <a:r>
              <a:rPr dirty="0"/>
              <a:t>These panic attacks aren’t caused by any obvious fear (e.g., having a panic attack because you’re afraid of heights and on top of a ladder or if you’re afraid of flying and about to board a plane).</a:t>
            </a:r>
            <a:r>
              <a:rPr lang="en-US" b="1" dirty="0"/>
              <a:t> </a:t>
            </a:r>
            <a:endParaRPr b="1" dirty="0"/>
          </a:p>
          <a:p>
            <a:pPr marL="174625" indent="-174625" defTabSz="698743">
              <a:buSzPct val="100000"/>
              <a:buFont typeface="Arial"/>
              <a:buChar char="•"/>
              <a:defRPr sz="900">
                <a:latin typeface="Calibri"/>
                <a:ea typeface="Calibri"/>
                <a:cs typeface="Calibri"/>
                <a:sym typeface="Calibri"/>
              </a:defRPr>
            </a:pPr>
            <a:r>
              <a:rPr dirty="0"/>
              <a:t>People with Panic Disorder experience</a:t>
            </a:r>
            <a:r>
              <a:rPr b="1" dirty="0"/>
              <a:t> </a:t>
            </a:r>
            <a:r>
              <a:rPr dirty="0"/>
              <a:t>anticipatory anxiety (worrying about having another attack or the consequences of having another attack) and avoid going to places where </a:t>
            </a:r>
            <a:r>
              <a:rPr lang="en-US" dirty="0"/>
              <a:t>an</a:t>
            </a:r>
            <a:r>
              <a:rPr dirty="0"/>
              <a:t> attack might happen.</a:t>
            </a:r>
            <a:r>
              <a:rPr lang="en-US" dirty="0"/>
              <a:t> </a:t>
            </a:r>
            <a:endParaRPr dirty="0"/>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Not all people who have panic attacks have Panic Disorder. Panic attacks can occur in many different Anxiety Disorders and also in people who don’t have an Anxiety Disorder at all. In Panic Disorder, the panic attacks occur without any obvious reason. In other Anxiety Disorders (e.g., Social Anxiety Disorder), the panic attacks are triggered only by feared situations or thoughts (e.g., being in certain social situations).</a:t>
            </a:r>
          </a:p>
          <a:p>
            <a:pPr defTabSz="698743">
              <a:lnSpc>
                <a:spcPct val="100000"/>
              </a:lnSpc>
              <a:defRPr sz="900">
                <a:latin typeface="Calibri"/>
                <a:ea typeface="Calibri"/>
                <a:cs typeface="Calibri"/>
                <a:sym typeface="Calibri"/>
              </a:defRPr>
            </a:pPr>
            <a:endParaRPr/>
          </a:p>
          <a:p>
            <a:pPr defTabSz="698743">
              <a:lnSpc>
                <a:spcPct val="100000"/>
              </a:lnSpc>
              <a:defRPr sz="900">
                <a:latin typeface="Calibri"/>
                <a:ea typeface="Calibri"/>
                <a:cs typeface="Calibri"/>
                <a:sym typeface="Calibri"/>
              </a:defRPr>
            </a:pPr>
            <a:r>
              <a:rPr dirty="0"/>
              <a:t>In any one-year period, about 2-3 percent of people will have Panic Disorder. Although anyone can develop Panic Disorder, rates are higher among family members of people with Panic Disorder or other anxiety disorders.</a:t>
            </a:r>
          </a:p>
          <a:p>
            <a:pPr defTabSz="698743">
              <a:lnSpc>
                <a:spcPct val="100000"/>
              </a:lnSpc>
              <a:defRPr sz="900">
                <a:latin typeface="Calibri"/>
                <a:ea typeface="Calibri"/>
                <a:cs typeface="Calibri"/>
                <a:sym typeface="Calibri"/>
              </a:defRPr>
            </a:pPr>
            <a:endParaRPr/>
          </a:p>
          <a:p>
            <a:pPr defTabSz="698743">
              <a:defRPr sz="900">
                <a:latin typeface="Calibri"/>
                <a:ea typeface="Calibri"/>
                <a:cs typeface="Calibri"/>
                <a:sym typeface="Calibri"/>
              </a:defRPr>
            </a:pPr>
            <a:r>
              <a:rPr dirty="0"/>
              <a:t>Panic attacks may begin in childhood or the early teen years, although </a:t>
            </a:r>
            <a:r>
              <a:rPr b="1" dirty="0"/>
              <a:t>Panic Disorder usually begins in late adolescence or early adulthood</a:t>
            </a:r>
            <a:r>
              <a:rPr dirty="0"/>
              <a:t>.</a:t>
            </a:r>
            <a:r>
              <a:rPr lang="en-US" dirty="0"/>
              <a:t>  </a:t>
            </a:r>
            <a:endParaRPr lang="en-US"/>
          </a:p>
          <a:p>
            <a:pPr defTabSz="698743">
              <a:lnSpc>
                <a:spcPct val="100000"/>
              </a:lnSpc>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r>
              <a:rPr lang="en-US" dirty="0"/>
              <a:t>Most people have 3-4 in their lifetime</a:t>
            </a:r>
            <a:endParaRPr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 name="Shape 1234"/>
          <p:cNvSpPr>
            <a:spLocks noGrp="1" noRot="1" noChangeAspect="1"/>
          </p:cNvSpPr>
          <p:nvPr>
            <p:ph type="sldImg"/>
          </p:nvPr>
        </p:nvSpPr>
        <p:spPr>
          <a:xfrm>
            <a:off x="404813" y="696913"/>
            <a:ext cx="6197600" cy="3486150"/>
          </a:xfrm>
          <a:prstGeom prst="rect">
            <a:avLst/>
          </a:prstGeom>
        </p:spPr>
        <p:txBody>
          <a:bodyPr/>
          <a:lstStyle/>
          <a:p>
            <a:endParaRPr/>
          </a:p>
        </p:txBody>
      </p:sp>
      <p:sp>
        <p:nvSpPr>
          <p:cNvPr id="1235" name="Shape 1235"/>
          <p:cNvSpPr>
            <a:spLocks noGrp="1"/>
          </p:cNvSpPr>
          <p:nvPr>
            <p:ph type="body" sz="quarter" idx="1"/>
          </p:nvPr>
        </p:nvSpPr>
        <p:spPr>
          <a:prstGeom prst="rect">
            <a:avLst/>
          </a:prstGeom>
        </p:spPr>
        <p:txBody>
          <a:bodyPr/>
          <a:lstStyle/>
          <a:p>
            <a:pPr defTabSz="698743">
              <a:lnSpc>
                <a:spcPct val="100000"/>
              </a:lnSpc>
              <a:defRPr sz="900">
                <a:latin typeface="Calibri"/>
                <a:ea typeface="Calibri"/>
                <a:cs typeface="Calibri"/>
                <a:sym typeface="Calibri"/>
              </a:defRPr>
            </a:pPr>
            <a:endParaRPr lang="en-US"/>
          </a:p>
          <a:p>
            <a:pPr defTabSz="698743">
              <a:defRPr sz="900">
                <a:latin typeface="Calibri"/>
                <a:ea typeface="Calibri"/>
                <a:cs typeface="Calibri"/>
                <a:sym typeface="Calibri"/>
              </a:defRPr>
            </a:pPr>
            <a:r>
              <a:rPr lang="en-US" dirty="0"/>
              <a:t>  The amount of distress, the level of disruption to your life, duration and the developmental age of the child are what turns typical anxiety into a disorder.</a:t>
            </a:r>
          </a:p>
          <a:p>
            <a:pPr defTabSz="698743">
              <a:lnSpc>
                <a:spcPct val="100000"/>
              </a:lnSpc>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r>
              <a:rPr lang="en-US" dirty="0"/>
              <a:t>4% of students aged 4-17 in BC experience clinical levels of anxiety (Waddel et al, 2014)</a:t>
            </a:r>
          </a:p>
          <a:p>
            <a:pPr defTabSz="698743">
              <a:lnSpc>
                <a:spcPct val="100000"/>
              </a:lnSpc>
              <a:defRPr sz="900">
                <a:latin typeface="Calibri"/>
                <a:ea typeface="Calibri"/>
                <a:cs typeface="Calibri"/>
                <a:sym typeface="Calibri"/>
              </a:defRPr>
            </a:pPr>
            <a:endParaRPr lang="en-US"/>
          </a:p>
          <a:p>
            <a:pPr defTabSz="698743">
              <a:lnSpc>
                <a:spcPct val="100000"/>
              </a:lnSpc>
              <a:defRPr sz="900">
                <a:latin typeface="Calibri"/>
                <a:ea typeface="Calibri"/>
                <a:cs typeface="Calibri"/>
                <a:sym typeface="Calibri"/>
              </a:defRPr>
            </a:pPr>
            <a:r>
              <a:rPr lang="en-US" dirty="0"/>
              <a:t>Anxiety is the most common mental health concern worldwide</a:t>
            </a:r>
            <a:endParaRPr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7600" cy="3486150"/>
          </a:xfrm>
        </p:spPr>
      </p:sp>
      <p:sp>
        <p:nvSpPr>
          <p:cNvPr id="3" name="Notes Placeholder 2"/>
          <p:cNvSpPr>
            <a:spLocks noGrp="1"/>
          </p:cNvSpPr>
          <p:nvPr>
            <p:ph type="body" idx="1"/>
          </p:nvPr>
        </p:nvSpPr>
        <p:spPr/>
        <p:txBody>
          <a:bodyPr/>
          <a:lstStyle/>
          <a:p>
            <a:r>
              <a:rPr lang="en-US" dirty="0"/>
              <a:t>Exam Worry would be the  proper name</a:t>
            </a:r>
          </a:p>
          <a:p>
            <a:r>
              <a:rPr lang="en-US" dirty="0"/>
              <a:t>The key here is not to accommodate around the worry of exam and allow them to avoid or withdraw from the test (stimulus or event) they are anxious about</a:t>
            </a:r>
            <a:endParaRPr lang="en-US" dirty="0">
              <a:cs typeface="Calibri"/>
            </a:endParaRPr>
          </a:p>
          <a:p>
            <a:r>
              <a:rPr lang="en-US" dirty="0"/>
              <a:t>Have them practice and work through the worry</a:t>
            </a:r>
            <a:endParaRPr lang="en-US" dirty="0">
              <a:cs typeface="Calibri"/>
            </a:endParaRPr>
          </a:p>
          <a:p>
            <a:endParaRPr lang="en-US"/>
          </a:p>
        </p:txBody>
      </p:sp>
    </p:spTree>
    <p:extLst>
      <p:ext uri="{BB962C8B-B14F-4D97-AF65-F5344CB8AC3E}">
        <p14:creationId xmlns:p14="http://schemas.microsoft.com/office/powerpoint/2010/main" val="28018815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6913"/>
            <a:ext cx="6197600" cy="3486150"/>
          </a:xfrm>
        </p:spPr>
      </p:sp>
      <p:sp>
        <p:nvSpPr>
          <p:cNvPr id="3" name="Notes Placeholder 2"/>
          <p:cNvSpPr>
            <a:spLocks noGrp="1"/>
          </p:cNvSpPr>
          <p:nvPr>
            <p:ph type="body" idx="1"/>
          </p:nvPr>
        </p:nvSpPr>
        <p:spPr/>
        <p:txBody>
          <a:bodyPr/>
          <a:lstStyle/>
          <a:p>
            <a:r>
              <a:rPr lang="en-US" dirty="0"/>
              <a:t>Failure can be a distress response.  Students learn they have to alter their approach.  </a:t>
            </a:r>
            <a:endParaRPr lang="en-US"/>
          </a:p>
          <a:p>
            <a:r>
              <a:rPr lang="en-US" dirty="0">
                <a:cs typeface="Calibri"/>
              </a:rPr>
              <a:t>Failure can be adaptive, some people need to have this experience to work harder.</a:t>
            </a:r>
          </a:p>
          <a:p>
            <a:endParaRPr lang="en-US" dirty="0">
              <a:cs typeface="Calibri"/>
            </a:endParaRPr>
          </a:p>
          <a:p>
            <a:r>
              <a:rPr lang="en-US" dirty="0">
                <a:cs typeface="Calibri"/>
              </a:rPr>
              <a:t>As educators, we have learned to allow time for stress response interventions (box breathing, focusing attention strategies, muscle relaxations).  Practicing exam situations and the coping strategies can help to alleviate the anxiety.</a:t>
            </a:r>
          </a:p>
        </p:txBody>
      </p:sp>
    </p:spTree>
    <p:extLst>
      <p:ext uri="{BB962C8B-B14F-4D97-AF65-F5344CB8AC3E}">
        <p14:creationId xmlns:p14="http://schemas.microsoft.com/office/powerpoint/2010/main" val="33224275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are going to do a quick brainstorm in groups of 3. </a:t>
            </a:r>
          </a:p>
          <a:p>
            <a:r>
              <a:rPr lang="en-US" dirty="0">
                <a:cs typeface="Calibri"/>
              </a:rPr>
              <a:t>1 member to get the chart paper and pen</a:t>
            </a:r>
          </a:p>
          <a:p>
            <a:r>
              <a:rPr lang="en-US" dirty="0">
                <a:cs typeface="Calibri"/>
              </a:rPr>
              <a:t>1 member to record</a:t>
            </a:r>
          </a:p>
          <a:p>
            <a:r>
              <a:rPr lang="en-US" dirty="0">
                <a:cs typeface="Calibri"/>
              </a:rPr>
              <a:t>1 member to share out</a:t>
            </a:r>
          </a:p>
          <a:p>
            <a:endParaRPr lang="en-US" dirty="0">
              <a:cs typeface="Calibri"/>
            </a:endParaRPr>
          </a:p>
          <a:p>
            <a:r>
              <a:rPr lang="en-US" dirty="0">
                <a:cs typeface="Calibri"/>
              </a:rPr>
              <a:t>Groups share out responses</a:t>
            </a:r>
          </a:p>
        </p:txBody>
      </p:sp>
      <p:sp>
        <p:nvSpPr>
          <p:cNvPr id="4" name="Slide Number Placeholder 3"/>
          <p:cNvSpPr>
            <a:spLocks noGrp="1"/>
          </p:cNvSpPr>
          <p:nvPr>
            <p:ph type="sldNum" sz="quarter" idx="5"/>
          </p:nvPr>
        </p:nvSpPr>
        <p:spPr/>
        <p:txBody>
          <a:bodyPr/>
          <a:lstStyle/>
          <a:p>
            <a:fld id="{DB65948C-58BC-40B7-9911-87137851CF30}" type="slidenum">
              <a:rPr lang="en-US" smtClean="0"/>
              <a:t>95</a:t>
            </a:fld>
            <a:endParaRPr lang="en-US"/>
          </a:p>
        </p:txBody>
      </p:sp>
    </p:spTree>
    <p:extLst>
      <p:ext uri="{BB962C8B-B14F-4D97-AF65-F5344CB8AC3E}">
        <p14:creationId xmlns:p14="http://schemas.microsoft.com/office/powerpoint/2010/main" val="23848224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15 minute break</a:t>
            </a:r>
            <a:endParaRPr lang="en-US" dirty="0"/>
          </a:p>
        </p:txBody>
      </p:sp>
      <p:sp>
        <p:nvSpPr>
          <p:cNvPr id="4" name="Slide Number Placeholder 3"/>
          <p:cNvSpPr>
            <a:spLocks noGrp="1"/>
          </p:cNvSpPr>
          <p:nvPr>
            <p:ph type="sldNum" sz="quarter" idx="5"/>
          </p:nvPr>
        </p:nvSpPr>
        <p:spPr/>
        <p:txBody>
          <a:bodyPr/>
          <a:lstStyle/>
          <a:p>
            <a:fld id="{DB65948C-58BC-40B7-9911-87137851CF30}" type="slidenum">
              <a:rPr lang="en-US" smtClean="0"/>
              <a:t>96</a:t>
            </a:fld>
            <a:endParaRPr lang="en-US"/>
          </a:p>
        </p:txBody>
      </p:sp>
    </p:spTree>
    <p:extLst>
      <p:ext uri="{BB962C8B-B14F-4D97-AF65-F5344CB8AC3E}">
        <p14:creationId xmlns:p14="http://schemas.microsoft.com/office/powerpoint/2010/main" val="39211339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169594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 name="Shape 1270"/>
          <p:cNvSpPr>
            <a:spLocks noGrp="1" noRot="1" noChangeAspect="1"/>
          </p:cNvSpPr>
          <p:nvPr>
            <p:ph type="sldImg"/>
          </p:nvPr>
        </p:nvSpPr>
        <p:spPr>
          <a:xfrm>
            <a:off x="431800" y="708025"/>
            <a:ext cx="6300788" cy="3544888"/>
          </a:xfrm>
          <a:prstGeom prst="rect">
            <a:avLst/>
          </a:prstGeom>
        </p:spPr>
        <p:txBody>
          <a:bodyPr/>
          <a:lstStyle/>
          <a:p>
            <a:endParaRPr/>
          </a:p>
        </p:txBody>
      </p:sp>
      <p:sp>
        <p:nvSpPr>
          <p:cNvPr id="1271" name="Shape 1271"/>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rPr lang="en-US" dirty="0"/>
              <a:t>With Post-traumatic</a:t>
            </a:r>
            <a:r>
              <a:rPr dirty="0"/>
              <a:t> stress disorder</a:t>
            </a:r>
            <a:r>
              <a:rPr lang="en-US" dirty="0"/>
              <a:t> some</a:t>
            </a:r>
            <a:r>
              <a:rPr dirty="0"/>
              <a:t> people who have experienced major traumas such as war, torture, hurricanes, earthquakes, accidents or personal violence continue to feel terror long after the event is over.</a:t>
            </a:r>
            <a:endParaRPr lang="en-US" dirty="0"/>
          </a:p>
          <a:p>
            <a:pPr defTabSz="712019">
              <a:defRPr sz="900">
                <a:latin typeface="Calibri"/>
                <a:ea typeface="Calibri"/>
                <a:cs typeface="Calibri"/>
                <a:sym typeface="Calibri"/>
              </a:defRPr>
            </a:pPr>
            <a:r>
              <a:rPr dirty="0"/>
              <a:t>They may experience nightmares or flashbacks for years. The flashbacks are often brought about by triggers related to the experience.</a:t>
            </a:r>
          </a:p>
          <a:p>
            <a:pPr defTabSz="712019">
              <a:defRPr sz="900">
                <a:latin typeface="Calibri"/>
                <a:ea typeface="Calibri"/>
                <a:cs typeface="Calibri"/>
                <a:sym typeface="Calibri"/>
              </a:defRPr>
            </a:pPr>
            <a:endParaRPr dirty="0"/>
          </a:p>
          <a:p>
            <a:pPr defTabSz="712019">
              <a:defRPr sz="900">
                <a:latin typeface="Calibri"/>
                <a:ea typeface="Calibri"/>
                <a:cs typeface="Calibri"/>
                <a:sym typeface="Calibri"/>
              </a:defRPr>
            </a:pPr>
            <a:r>
              <a:rPr lang="en-US" dirty="0"/>
              <a:t>The individual will attempt to avoid any thoughts or situations that might trigger memories of the event.  He or she may also have difficulty remembering parts of the event, may have a distorted understanding of the causes or consequences of the event, a persistent negative emotional state, significant loss of interest in important events.  Feelings of detachment or estrangement from others, inability to produce positive emotions, and persistent exaggerated negative beliefs about him or herself and the world (</a:t>
            </a:r>
            <a:r>
              <a:rPr lang="en-US" dirty="0" err="1"/>
              <a:t>ie</a:t>
            </a:r>
            <a:r>
              <a:rPr lang="en-US" dirty="0"/>
              <a:t>. "No one can be trusted").</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dirty="0"/>
              <a:t>PTSD is different than an acute response – anyone who experiences such events will be stressed out or have a sever</a:t>
            </a:r>
            <a:r>
              <a:rPr lang="en-US" dirty="0"/>
              <a:t>e</a:t>
            </a:r>
            <a:r>
              <a:rPr dirty="0"/>
              <a:t> stress response. However, for most people the symptoms will abate or go away over time.</a:t>
            </a:r>
            <a:r>
              <a:rPr lang="en-US" dirty="0"/>
              <a:t> </a:t>
            </a:r>
            <a:endParaRPr lang="en-US"/>
          </a:p>
          <a:p>
            <a:pPr defTabSz="712019">
              <a:defRPr sz="900">
                <a:latin typeface="Calibri"/>
                <a:ea typeface="Calibri"/>
                <a:cs typeface="Calibri"/>
                <a:sym typeface="Calibri"/>
              </a:defRPr>
            </a:pPr>
            <a:endParaRPr lang="en-US" dirty="0"/>
          </a:p>
          <a:p>
            <a:pPr defTabSz="712019">
              <a:defRPr sz="900">
                <a:latin typeface="Calibri"/>
                <a:ea typeface="Calibri"/>
                <a:cs typeface="Calibri"/>
                <a:sym typeface="Calibri"/>
              </a:defRPr>
            </a:pPr>
            <a:r>
              <a:rPr lang="en-US" dirty="0"/>
              <a:t>In trauma, the cognitive and emotional memories remain connected.  When a person is triggered OR spontaneously without any triggers, they re-experience all symptoms they had at the time of the event, sometimes even experiencing additional symptoms.</a:t>
            </a:r>
          </a:p>
          <a:p>
            <a:pPr defTabSz="712019">
              <a:defRPr sz="900">
                <a:latin typeface="Calibri"/>
                <a:ea typeface="Calibri"/>
                <a:cs typeface="Calibri"/>
                <a:sym typeface="Calibri"/>
              </a:defRPr>
            </a:pPr>
            <a:endParaRPr lang="en-US" dirty="0"/>
          </a:p>
          <a:p>
            <a:pPr defTabSz="712019">
              <a:defRPr sz="900">
                <a:latin typeface="Calibri"/>
                <a:ea typeface="Calibri"/>
                <a:cs typeface="Calibri"/>
                <a:sym typeface="Calibri"/>
              </a:defRPr>
            </a:pPr>
            <a:r>
              <a:rPr lang="en-US" dirty="0"/>
              <a:t>Children may have trauma that teachers are not aware of.  Some behaviors may be a result of trauma.  Triggers for trauma vary from individual to individual.  There are no set triggers for PTSD.  The popular use of the word "trigger" is often confusing as it usually refers to a memory of a negative event (and not PTSD).  This is normal, does not need to be policed and over time is associated with less and less memory of the event.  Trying to extinguish triggers for normal event memories may have the impact of perpetuating them, not resolving them.</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Shape 1285"/>
          <p:cNvSpPr>
            <a:spLocks noGrp="1" noRot="1" noChangeAspect="1"/>
          </p:cNvSpPr>
          <p:nvPr>
            <p:ph type="sldImg"/>
          </p:nvPr>
        </p:nvSpPr>
        <p:spPr>
          <a:xfrm>
            <a:off x="431800" y="708025"/>
            <a:ext cx="6300788" cy="3544888"/>
          </a:xfrm>
          <a:prstGeom prst="rect">
            <a:avLst/>
          </a:prstGeom>
        </p:spPr>
        <p:txBody>
          <a:bodyPr/>
          <a:lstStyle/>
          <a:p>
            <a:endParaRPr/>
          </a:p>
        </p:txBody>
      </p:sp>
      <p:sp>
        <p:nvSpPr>
          <p:cNvPr id="1286" name="Shape 1286"/>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rPr dirty="0"/>
              <a:t>Everyone has an acute stress response.</a:t>
            </a:r>
          </a:p>
          <a:p>
            <a:pPr defTabSz="712019">
              <a:defRPr sz="900">
                <a:latin typeface="Calibri"/>
                <a:ea typeface="Calibri"/>
                <a:cs typeface="Calibri"/>
                <a:sym typeface="Calibri"/>
              </a:defRPr>
            </a:pPr>
            <a:r>
              <a:rPr dirty="0"/>
              <a:t>Generally ends in 6-10 weeks, and gets better over time</a:t>
            </a:r>
            <a:endParaRPr lang="en-US" dirty="0"/>
          </a:p>
          <a:p>
            <a:pPr defTabSz="712019">
              <a:defRPr sz="900">
                <a:latin typeface="Calibri"/>
                <a:ea typeface="Calibri"/>
                <a:cs typeface="Calibri"/>
                <a:sym typeface="Calibri"/>
              </a:defRPr>
            </a:pPr>
            <a:endParaRPr dirty="0"/>
          </a:p>
          <a:p>
            <a:pPr defTabSz="712019">
              <a:defRPr sz="900">
                <a:latin typeface="Calibri"/>
                <a:ea typeface="Calibri"/>
                <a:cs typeface="Calibri"/>
                <a:sym typeface="Calibri"/>
              </a:defRPr>
            </a:pPr>
            <a:endParaRPr lang="en-US" dirty="0"/>
          </a:p>
          <a:p>
            <a:pPr defTabSz="712019">
              <a:defRPr sz="900">
                <a:latin typeface="Calibri"/>
                <a:ea typeface="Calibri"/>
                <a:cs typeface="Calibri"/>
                <a:sym typeface="Calibri"/>
              </a:defRPr>
            </a:pPr>
            <a:r>
              <a:rPr lang="en-US" dirty="0"/>
              <a:t>The good news is that our brains are designed to handle acute stress events.  This involves a process where cognitive memory and </a:t>
            </a:r>
          </a:p>
          <a:p>
            <a:pPr defTabSz="712019">
              <a:defRPr sz="900">
                <a:latin typeface="Calibri"/>
                <a:ea typeface="Calibri"/>
                <a:cs typeface="Calibri"/>
                <a:sym typeface="Calibri"/>
              </a:defRPr>
            </a:pPr>
            <a:r>
              <a:rPr lang="en-US" dirty="0"/>
              <a:t>Emotional memory are paired.  Over time, the emotional memory becomes less attached to the cognitive memory of the experience.  </a:t>
            </a:r>
          </a:p>
          <a:p>
            <a:pPr defTabSz="712019">
              <a:defRPr sz="900">
                <a:latin typeface="Calibri"/>
                <a:ea typeface="Calibri"/>
                <a:cs typeface="Calibri"/>
                <a:sym typeface="Calibri"/>
              </a:defRPr>
            </a:pPr>
            <a:r>
              <a:rPr lang="en-US" dirty="0"/>
              <a:t>Eventually, most individuals will be able to cognitively recall the stressful event without fully having to re-experience it and the strong emotions or physiological symptoms.</a:t>
            </a:r>
          </a:p>
          <a:p>
            <a:pPr defTabSz="712019">
              <a:defRPr sz="900">
                <a:latin typeface="Calibri"/>
                <a:ea typeface="Calibri"/>
                <a:cs typeface="Calibri"/>
                <a:sym typeface="Calibri"/>
              </a:defRPr>
            </a:pPr>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 name="Shape 1305"/>
          <p:cNvSpPr>
            <a:spLocks noGrp="1" noRot="1" noChangeAspect="1"/>
          </p:cNvSpPr>
          <p:nvPr>
            <p:ph type="sldImg"/>
          </p:nvPr>
        </p:nvSpPr>
        <p:spPr>
          <a:xfrm>
            <a:off x="431800" y="708025"/>
            <a:ext cx="6300788" cy="3544888"/>
          </a:xfrm>
          <a:prstGeom prst="rect">
            <a:avLst/>
          </a:prstGeom>
        </p:spPr>
        <p:txBody>
          <a:bodyPr/>
          <a:lstStyle/>
          <a:p>
            <a:endParaRPr/>
          </a:p>
        </p:txBody>
      </p:sp>
      <p:sp>
        <p:nvSpPr>
          <p:cNvPr id="1306" name="Shape 1306"/>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rPr dirty="0"/>
              <a:t>In PTSD, the curve does not decline, or go away – it continues.</a:t>
            </a:r>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Encouraging debriefing of a traumatic event can increase PTSD – we don’t want to re-traumatize and increase likelihood of PTSD.</a:t>
            </a:r>
            <a:r>
              <a:rPr lang="en-US" dirty="0"/>
              <a:t> </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dirty="0"/>
              <a:t>Our brains are doing their best job! For survival and thriving, we want to remember cognitively about threats, but not Emotionally.</a:t>
            </a:r>
            <a:r>
              <a:rPr lang="en-US" dirty="0"/>
              <a:t> </a:t>
            </a:r>
            <a:endParaRPr dirty="0"/>
          </a:p>
          <a:p>
            <a:pPr defTabSz="712019">
              <a:defRPr sz="900">
                <a:latin typeface="Calibri"/>
                <a:ea typeface="Calibri"/>
                <a:cs typeface="Calibri"/>
                <a:sym typeface="Calibri"/>
              </a:defRPr>
            </a:pPr>
            <a:r>
              <a:rPr dirty="0"/>
              <a:t>Emotion drives memory into long-term memory storage. Our brain needs to de-couple cognitive remembering from emotional remembering.</a:t>
            </a:r>
            <a:r>
              <a:rPr lang="en-US" dirty="0"/>
              <a:t> </a:t>
            </a:r>
            <a:endParaRPr dirty="0"/>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PTSD has both components, and is when our brain fails to de-couple the cogitative memory form the emotional memory.</a:t>
            </a:r>
            <a:r>
              <a:rPr lang="en-US" dirty="0"/>
              <a:t> </a:t>
            </a:r>
            <a:endParaRPr lang="en-US"/>
          </a:p>
          <a:p>
            <a:pPr defTabSz="712019">
              <a:defRPr sz="900">
                <a:latin typeface="Calibri"/>
                <a:ea typeface="Calibri"/>
                <a:cs typeface="Calibri"/>
                <a:sym typeface="Calibri"/>
              </a:defRPr>
            </a:pPr>
            <a:r>
              <a:rPr lang="en-US" dirty="0"/>
              <a:t>Failure for acute stress response to alleviate.  Experience it (event/memory) again if not worse.</a:t>
            </a:r>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 name="Shape 1311"/>
          <p:cNvSpPr>
            <a:spLocks noGrp="1" noRot="1" noChangeAspect="1"/>
          </p:cNvSpPr>
          <p:nvPr>
            <p:ph type="sldImg"/>
          </p:nvPr>
        </p:nvSpPr>
        <p:spPr>
          <a:xfrm>
            <a:off x="431800" y="708025"/>
            <a:ext cx="6300788" cy="3544888"/>
          </a:xfrm>
          <a:prstGeom prst="rect">
            <a:avLst/>
          </a:prstGeom>
        </p:spPr>
        <p:txBody>
          <a:bodyPr/>
          <a:lstStyle/>
          <a:p>
            <a:endParaRPr/>
          </a:p>
        </p:txBody>
      </p:sp>
      <p:sp>
        <p:nvSpPr>
          <p:cNvPr id="1312" name="Shape 1312"/>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rPr lang="en-US" dirty="0"/>
              <a:t>For traumatic events in the school setting we have our Critical Incident Response Team that goes into the schools to support staff, students and families.</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If you have a traumatic event  the key is to provide age appropriate information to youth (stick to the facts).  </a:t>
            </a:r>
          </a:p>
          <a:p>
            <a:pPr defTabSz="712019">
              <a:defRPr sz="900">
                <a:latin typeface="Calibri"/>
                <a:ea typeface="Calibri"/>
                <a:cs typeface="Calibri"/>
                <a:sym typeface="Calibri"/>
              </a:defRPr>
            </a:pPr>
            <a:r>
              <a:rPr lang="en-US" dirty="0"/>
              <a:t>Provide containment around trauma to avoid incorrect info getting out</a:t>
            </a:r>
          </a:p>
          <a:p>
            <a:pPr defTabSz="712019">
              <a:defRPr sz="900">
                <a:latin typeface="Calibri"/>
                <a:ea typeface="Calibri"/>
                <a:cs typeface="Calibri"/>
                <a:sym typeface="Calibri"/>
              </a:defRPr>
            </a:pPr>
            <a:endParaRPr lang="en-US" dirty="0"/>
          </a:p>
          <a:p>
            <a:pPr defTabSz="712019">
              <a:defRPr sz="900">
                <a:latin typeface="Calibri"/>
                <a:ea typeface="Calibri"/>
                <a:cs typeface="Calibri"/>
                <a:sym typeface="Calibri"/>
              </a:defRPr>
            </a:pPr>
            <a:r>
              <a:rPr lang="en-US" dirty="0"/>
              <a:t>The team formulates a plan of action with Upper Administration (Superintendent and Head of Student Services, Team Leaders and Principal(s) of school(s) affected).</a:t>
            </a:r>
          </a:p>
          <a:p>
            <a:pPr defTabSz="712019">
              <a:defRPr sz="900">
                <a:latin typeface="Calibri"/>
                <a:ea typeface="Calibri"/>
                <a:cs typeface="Calibri"/>
                <a:sym typeface="Calibri"/>
              </a:defRPr>
            </a:pPr>
            <a:r>
              <a:rPr lang="en-US" dirty="0"/>
              <a:t>Make events optional and always be careful of how it impacts students, staff and family (don’t make memorials permanent)</a:t>
            </a:r>
          </a:p>
          <a:p>
            <a:pPr defTabSz="712019">
              <a:defRPr sz="900">
                <a:latin typeface="Calibri"/>
                <a:ea typeface="Calibri"/>
                <a:cs typeface="Calibri"/>
                <a:sym typeface="Calibri"/>
              </a:defRPr>
            </a:pPr>
            <a:r>
              <a:rPr lang="en-US" dirty="0"/>
              <a:t>Avoid whole-school assemblies</a:t>
            </a:r>
          </a:p>
          <a:p>
            <a:pPr defTabSz="712019">
              <a:defRPr sz="900">
                <a:latin typeface="Calibri"/>
                <a:ea typeface="Calibri"/>
                <a:cs typeface="Calibri"/>
                <a:sym typeface="Calibri"/>
              </a:defRPr>
            </a:pPr>
            <a:r>
              <a:rPr lang="en-US" dirty="0"/>
              <a:t>Targeted counselling supports (gathering room) for individuals who may be impacted or who come forward may be provided (using embedded resource). Getting back to routine as soon as possible are also recommended.</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Part of preparing for traumatic events includes Lock Down procedures  where we train and prepare what to do.  We don’t want to create more trauma emotionally by scaring them during practice.  Have conversations around it, but keep them low key and not so intense.</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 name="Shape 1311"/>
          <p:cNvSpPr>
            <a:spLocks noGrp="1" noRot="1" noChangeAspect="1"/>
          </p:cNvSpPr>
          <p:nvPr>
            <p:ph type="sldImg"/>
          </p:nvPr>
        </p:nvSpPr>
        <p:spPr>
          <a:xfrm>
            <a:off x="431800" y="708025"/>
            <a:ext cx="6300788" cy="3544888"/>
          </a:xfrm>
          <a:prstGeom prst="rect">
            <a:avLst/>
          </a:prstGeom>
        </p:spPr>
        <p:txBody>
          <a:bodyPr/>
          <a:lstStyle/>
          <a:p>
            <a:endParaRPr/>
          </a:p>
        </p:txBody>
      </p:sp>
      <p:sp>
        <p:nvSpPr>
          <p:cNvPr id="1312" name="Shape 1312"/>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We are moving on to Eating Disorders and we will start with Amy's story</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a:p>
        </p:txBody>
      </p:sp>
    </p:spTree>
    <p:extLst>
      <p:ext uri="{BB962C8B-B14F-4D97-AF65-F5344CB8AC3E}">
        <p14:creationId xmlns:p14="http://schemas.microsoft.com/office/powerpoint/2010/main" val="7579035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 name="Shape 1321"/>
          <p:cNvSpPr>
            <a:spLocks noGrp="1" noRot="1" noChangeAspect="1"/>
          </p:cNvSpPr>
          <p:nvPr>
            <p:ph type="sldImg"/>
          </p:nvPr>
        </p:nvSpPr>
        <p:spPr>
          <a:xfrm>
            <a:off x="431800" y="708025"/>
            <a:ext cx="6300788" cy="3544888"/>
          </a:xfrm>
          <a:prstGeom prst="rect">
            <a:avLst/>
          </a:prstGeom>
        </p:spPr>
        <p:txBody>
          <a:bodyPr/>
          <a:lstStyle/>
          <a:p>
            <a:endParaRPr/>
          </a:p>
        </p:txBody>
      </p:sp>
      <p:sp>
        <p:nvSpPr>
          <p:cNvPr id="1322" name="Shape 1322"/>
          <p:cNvSpPr>
            <a:spLocks noGrp="1"/>
          </p:cNvSpPr>
          <p:nvPr>
            <p:ph type="body" sz="quarter" idx="1"/>
          </p:nvPr>
        </p:nvSpPr>
        <p:spPr>
          <a:prstGeom prst="rect">
            <a:avLst/>
          </a:prstGeom>
        </p:spPr>
        <p:txBody>
          <a:bodyPr/>
          <a:lstStyle/>
          <a:p>
            <a:pPr defTabSz="712019">
              <a:defRPr sz="900" b="1">
                <a:latin typeface="Calibri"/>
                <a:ea typeface="Calibri"/>
                <a:cs typeface="Calibri"/>
                <a:sym typeface="Calibri"/>
              </a:defRPr>
            </a:pPr>
            <a:r>
              <a:rPr dirty="0"/>
              <a:t>Anorexia Nervosa</a:t>
            </a:r>
            <a:r>
              <a:rPr lang="en-US" dirty="0"/>
              <a:t> involves severe</a:t>
            </a:r>
            <a:r>
              <a:rPr dirty="0"/>
              <a:t> weight loss</a:t>
            </a:r>
            <a:r>
              <a:rPr lang="en-US" dirty="0"/>
              <a:t> and</a:t>
            </a:r>
            <a:r>
              <a:rPr dirty="0"/>
              <a:t> starvation</a:t>
            </a:r>
            <a:r>
              <a:rPr lang="en-US" dirty="0"/>
              <a:t>. </a:t>
            </a:r>
            <a:endParaRPr lang="en-US"/>
          </a:p>
          <a:p>
            <a:pPr defTabSz="712019">
              <a:defRPr sz="900">
                <a:latin typeface="Calibri"/>
                <a:ea typeface="Calibri"/>
                <a:cs typeface="Calibri"/>
                <a:sym typeface="Calibri"/>
              </a:defRPr>
            </a:pPr>
            <a:r>
              <a:rPr lang="en-US" dirty="0"/>
              <a:t>It is</a:t>
            </a:r>
            <a:r>
              <a:rPr dirty="0"/>
              <a:t> the one mental health disorder </a:t>
            </a:r>
            <a:r>
              <a:rPr lang="en-US" dirty="0"/>
              <a:t>that can</a:t>
            </a:r>
            <a:r>
              <a:rPr dirty="0"/>
              <a:t> </a:t>
            </a:r>
            <a:r>
              <a:rPr lang="en-US" dirty="0"/>
              <a:t>lead</a:t>
            </a:r>
            <a:r>
              <a:rPr dirty="0"/>
              <a:t> directly to death: death through starvation.</a:t>
            </a:r>
          </a:p>
          <a:p>
            <a:pPr defTabSz="712019">
              <a:defRPr sz="900">
                <a:latin typeface="Calibri"/>
                <a:ea typeface="Calibri"/>
                <a:cs typeface="Calibri"/>
                <a:sym typeface="Calibri"/>
              </a:defRPr>
            </a:pPr>
            <a:r>
              <a:rPr dirty="0"/>
              <a:t>(others may lead to suicide)</a:t>
            </a:r>
          </a:p>
          <a:p>
            <a:pPr defTabSz="712019">
              <a:defRPr sz="900">
                <a:latin typeface="Calibri"/>
                <a:ea typeface="Calibri"/>
                <a:cs typeface="Calibri"/>
                <a:sym typeface="Calibri"/>
              </a:defRPr>
            </a:pPr>
            <a:r>
              <a:rPr lang="en-US" dirty="0"/>
              <a:t>When you don't include the risk for suicide, this is the mental illness that has the worst outcomes for morbidity.  If left untreated, eating disorders significantly increase the risk of mortality.  Eating disorders are hard to spot, secretive and treatment resistant.</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b="1" dirty="0"/>
              <a:t>Bulimia </a:t>
            </a:r>
            <a:r>
              <a:rPr lang="en-US" b="1" dirty="0"/>
              <a:t>Nervosa involves binge</a:t>
            </a:r>
            <a:r>
              <a:rPr b="1" dirty="0"/>
              <a:t> and purge food behaviors</a:t>
            </a:r>
            <a:r>
              <a:rPr lang="en-US" b="1" dirty="0"/>
              <a:t> </a:t>
            </a:r>
            <a:endParaRPr b="1"/>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Do not bring people who are first-hand speakers on BN or self harming, not an effective intervention.</a:t>
            </a:r>
            <a:r>
              <a:rPr lang="en-US" dirty="0"/>
              <a:t> </a:t>
            </a: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Anorexia easier to spot.  It is a shock to body and can take 3-5 years off life expectancy and individuals can’t regain that by eating back to normal weight</a:t>
            </a:r>
          </a:p>
          <a:p>
            <a:pPr defTabSz="712019">
              <a:defRPr sz="900">
                <a:latin typeface="Calibri"/>
                <a:ea typeface="Calibri"/>
                <a:cs typeface="Calibri"/>
                <a:sym typeface="Calibri"/>
              </a:defRPr>
            </a:pPr>
            <a:r>
              <a:rPr lang="en-US" dirty="0"/>
              <a:t>Bulimia is more common.  A person can show avg </a:t>
            </a:r>
            <a:r>
              <a:rPr lang="en-US" dirty="0" err="1"/>
              <a:t>wt</a:t>
            </a:r>
            <a:r>
              <a:rPr lang="en-US" dirty="0"/>
              <a:t>, and everything with grades, friends is so often hidden and appears normal.</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Eating Disorders pair with cutting in many instances but kids that are cutting, don’t usually pair with an eating disorder</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endParaRPr lang="en-US" dirty="0"/>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 name="Shape 1327"/>
          <p:cNvSpPr>
            <a:spLocks noGrp="1" noRot="1" noChangeAspect="1"/>
          </p:cNvSpPr>
          <p:nvPr>
            <p:ph type="sldImg"/>
          </p:nvPr>
        </p:nvSpPr>
        <p:spPr>
          <a:xfrm>
            <a:off x="431800" y="708025"/>
            <a:ext cx="6300788" cy="3544888"/>
          </a:xfrm>
          <a:prstGeom prst="rect">
            <a:avLst/>
          </a:prstGeom>
        </p:spPr>
        <p:txBody>
          <a:bodyPr/>
          <a:lstStyle/>
          <a:p>
            <a:endParaRPr/>
          </a:p>
        </p:txBody>
      </p:sp>
      <p:sp>
        <p:nvSpPr>
          <p:cNvPr id="1328" name="Shape 1328"/>
          <p:cNvSpPr>
            <a:spLocks noGrp="1"/>
          </p:cNvSpPr>
          <p:nvPr>
            <p:ph type="body" sz="quarter" idx="1"/>
          </p:nvPr>
        </p:nvSpPr>
        <p:spPr>
          <a:prstGeom prst="rect">
            <a:avLst/>
          </a:prstGeom>
        </p:spPr>
        <p:txBody>
          <a:bodyPr/>
          <a:lstStyle>
            <a:lvl1pPr defTabSz="685714">
              <a:lnSpc>
                <a:spcPct val="100000"/>
              </a:lnSpc>
              <a:defRPr sz="900">
                <a:latin typeface="Calibri"/>
                <a:ea typeface="Calibri"/>
                <a:cs typeface="Calibri"/>
                <a:sym typeface="Calibri"/>
              </a:defRPr>
            </a:lvl1pPr>
          </a:lstStyle>
          <a:p>
            <a:r>
              <a:rPr dirty="0"/>
              <a:t>It is recommended that youth suspected of having an eating disorder are directly linked to specialist</a:t>
            </a:r>
            <a:r>
              <a:rPr lang="en-US" dirty="0"/>
              <a:t>(Clinic at Children’s Hospital)</a:t>
            </a:r>
            <a:r>
              <a:rPr dirty="0"/>
              <a:t> or counselor</a:t>
            </a:r>
            <a:endParaRPr lang="en-US" dirty="0"/>
          </a:p>
          <a:p>
            <a:endParaRPr lang="en-US"/>
          </a:p>
          <a:p>
            <a:r>
              <a:rPr lang="en-US" dirty="0"/>
              <a:t>Behavioral treatment is common </a:t>
            </a:r>
          </a:p>
          <a:p>
            <a:r>
              <a:rPr lang="en-US" dirty="0"/>
              <a:t>Get caloric intake returned to brain so may require hospitalization first where they weigh in and weigh out</a:t>
            </a:r>
          </a:p>
          <a:p>
            <a:r>
              <a:rPr lang="en-US" dirty="0"/>
              <a:t>Family intervention most robust treatment component</a:t>
            </a:r>
          </a:p>
          <a:p>
            <a:r>
              <a:rPr lang="en-US" dirty="0"/>
              <a:t>SSRI’s (Selective </a:t>
            </a:r>
            <a:r>
              <a:rPr lang="en-US" dirty="0" err="1"/>
              <a:t>Seratonin</a:t>
            </a:r>
            <a:r>
              <a:rPr lang="en-US" dirty="0"/>
              <a:t> Reuptake Inhibitors)are used for Bulimia in some cases (Can treat both bulimia and depression)</a:t>
            </a:r>
          </a:p>
          <a:p>
            <a:r>
              <a:rPr lang="en-US" dirty="0"/>
              <a:t>Meds don’t work for Anorexia</a:t>
            </a:r>
          </a:p>
          <a:p>
            <a:r>
              <a:rPr lang="en-US" dirty="0"/>
              <a:t>It is very challenging and needs treatment and counselling and sometimes hospitalization where forced re-feeding may be necessary if a young person's weight falls below a critical level.</a:t>
            </a:r>
          </a:p>
          <a:p>
            <a:r>
              <a:rPr lang="en-US" dirty="0"/>
              <a:t>Various psychological interventions that include family participation may be helpful in both disorders.</a:t>
            </a:r>
          </a:p>
          <a:p>
            <a:r>
              <a:rPr lang="en-US" dirty="0"/>
              <a:t> For prevention – good social connection, healthy social </a:t>
            </a:r>
            <a:r>
              <a:rPr lang="en-US" dirty="0" err="1"/>
              <a:t>rel’ships</a:t>
            </a:r>
            <a:r>
              <a:rPr lang="en-US" dirty="0"/>
              <a:t>, healthy diet, sleep, and education about good mental health are recommended.</a:t>
            </a:r>
          </a:p>
          <a:p>
            <a:endParaRPr lang="en-US"/>
          </a:p>
          <a:p>
            <a:r>
              <a:rPr lang="en-US" dirty="0"/>
              <a:t>In School  – we take the lead from the clinician and hospital.  Exposure and eating specific amounts (meal plan)</a:t>
            </a:r>
          </a:p>
          <a:p>
            <a:r>
              <a:rPr lang="en-US" dirty="0"/>
              <a:t>Power struggles over food or “Preaching” about healthy eating are NOT effective for treatment.</a:t>
            </a:r>
            <a:endParaRPr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Shape 1341"/>
          <p:cNvSpPr>
            <a:spLocks noGrp="1" noRot="1" noChangeAspect="1"/>
          </p:cNvSpPr>
          <p:nvPr>
            <p:ph type="sldImg"/>
          </p:nvPr>
        </p:nvSpPr>
        <p:spPr>
          <a:xfrm>
            <a:off x="431800" y="708025"/>
            <a:ext cx="6300788" cy="3544888"/>
          </a:xfrm>
          <a:prstGeom prst="rect">
            <a:avLst/>
          </a:prstGeom>
        </p:spPr>
        <p:txBody>
          <a:bodyPr/>
          <a:lstStyle/>
          <a:p>
            <a:endParaRPr/>
          </a:p>
        </p:txBody>
      </p:sp>
      <p:sp>
        <p:nvSpPr>
          <p:cNvPr id="1342" name="Shape 1342"/>
          <p:cNvSpPr>
            <a:spLocks noGrp="1"/>
          </p:cNvSpPr>
          <p:nvPr>
            <p:ph type="body" sz="quarter" idx="1"/>
          </p:nvPr>
        </p:nvSpPr>
        <p:spPr>
          <a:prstGeom prst="rect">
            <a:avLst/>
          </a:prstGeom>
        </p:spPr>
        <p:txBody>
          <a:bodyPr/>
          <a:lstStyle/>
          <a:p>
            <a:pPr defTabSz="949478">
              <a:defRPr sz="1800"/>
            </a:pPr>
            <a:r>
              <a:rPr lang="en-US" sz="1600" b="1" dirty="0">
                <a:cs typeface="Calibri"/>
              </a:rPr>
              <a:t>Obsessive Compulsive Disorder is one example of a Mental Disorder of Behavior</a:t>
            </a:r>
            <a:endParaRPr lang="en-US" sz="1600" b="1" dirty="0"/>
          </a:p>
          <a:p>
            <a:pPr defTabSz="949478">
              <a:defRPr sz="1800"/>
            </a:pPr>
            <a:r>
              <a:rPr lang="en-US" sz="1600" b="1" dirty="0">
                <a:cs typeface="Calibri"/>
              </a:rPr>
              <a:t>Behavior defined</a:t>
            </a:r>
            <a:r>
              <a:rPr lang="en-US" sz="1600" dirty="0">
                <a:cs typeface="Calibri"/>
              </a:rPr>
              <a:t> is our ability to interact with others and our environment through "doing" and actions in response to internal or external stimuli.  We all use brain functions to drive our behaviors every second of every day and are largely unaware that we are doing so.  Our brains integrate all of these functions to enable us to do even the simplest task.</a:t>
            </a:r>
          </a:p>
          <a:p>
            <a:pPr defTabSz="949478">
              <a:defRPr sz="1800"/>
            </a:pPr>
            <a:endParaRPr lang="en-US" sz="1600" dirty="0"/>
          </a:p>
          <a:p>
            <a:pPr defTabSz="949478">
              <a:defRPr sz="1800"/>
            </a:pPr>
            <a:r>
              <a:rPr sz="1600" b="1" dirty="0"/>
              <a:t>Obsessive compulsive disorder</a:t>
            </a:r>
            <a:endParaRPr b="1" dirty="0"/>
          </a:p>
          <a:p>
            <a:pPr defTabSz="949478">
              <a:defRPr sz="1800"/>
            </a:pPr>
            <a:r>
              <a:rPr sz="1600" dirty="0"/>
              <a:t>This disorder involves intrusive unwanted thoughts (obsessions)</a:t>
            </a:r>
            <a:r>
              <a:rPr lang="en-US" sz="1600" dirty="0"/>
              <a:t>and</a:t>
            </a:r>
            <a:r>
              <a:rPr sz="1600" dirty="0"/>
              <a:t> the performance of elaborate rituals</a:t>
            </a:r>
            <a:r>
              <a:rPr lang="en-US" sz="1600" dirty="0"/>
              <a:t> called</a:t>
            </a:r>
            <a:r>
              <a:rPr sz="1600" dirty="0"/>
              <a:t> (compulsions) in an attempt to control or banish the persistent thoughts or to avoid feelings of unease.</a:t>
            </a:r>
            <a:endParaRPr sz="1600" dirty="0">
              <a:cs typeface="Calibri"/>
            </a:endParaRPr>
          </a:p>
          <a:p>
            <a:pPr defTabSz="949478">
              <a:defRPr sz="1800"/>
            </a:pPr>
            <a:r>
              <a:rPr sz="1600" dirty="0"/>
              <a:t>The rituals are usually time consuming and seriously interfere with everyday life. For example, people may be constantly driven to wash their hands or continually return home to check that the door is locked or that the oven is turned off.</a:t>
            </a:r>
            <a:endParaRPr sz="1600" dirty="0">
              <a:cs typeface="Calibri"/>
            </a:endParaRPr>
          </a:p>
          <a:p>
            <a:pPr defTabSz="949478">
              <a:defRPr sz="1800"/>
            </a:pPr>
            <a:r>
              <a:rPr sz="1600" dirty="0"/>
              <a:t>People with this disorder</a:t>
            </a:r>
            <a:r>
              <a:rPr lang="en-US" sz="1600" dirty="0"/>
              <a:t> may be </a:t>
            </a:r>
            <a:r>
              <a:rPr sz="1600" dirty="0"/>
              <a:t> embarrassed and keep it a secret, even from their families.</a:t>
            </a:r>
            <a:endParaRPr lang="en-US" sz="1600" dirty="0"/>
          </a:p>
          <a:p>
            <a:pPr defTabSz="949478">
              <a:defRPr sz="1800"/>
            </a:pPr>
            <a:r>
              <a:rPr lang="en-US" sz="1600" dirty="0"/>
              <a:t>Obsession drives compulsion</a:t>
            </a:r>
            <a:endParaRPr lang="en-US" sz="1600" dirty="0">
              <a:cs typeface="Calibri"/>
            </a:endParaRPr>
          </a:p>
          <a:p>
            <a:pPr defTabSz="949478">
              <a:defRPr sz="1800"/>
            </a:pPr>
            <a:r>
              <a:rPr lang="en-US" sz="1600" dirty="0"/>
              <a:t>A person can have some signs and symptoms and not the full disorder…symmetry is a common symptom or sign</a:t>
            </a:r>
            <a:endParaRPr lang="en-US" sz="1600" dirty="0">
              <a:cs typeface="Calibri"/>
            </a:endParaRPr>
          </a:p>
          <a:p>
            <a:pPr defTabSz="949478">
              <a:defRPr sz="1800"/>
            </a:pPr>
            <a:r>
              <a:rPr lang="en-US" sz="1600" dirty="0"/>
              <a:t>Proportion  is the main factor in this disorder</a:t>
            </a:r>
            <a:endParaRPr lang="en-US" sz="1600" dirty="0">
              <a:cs typeface="Calibri"/>
            </a:endParaRPr>
          </a:p>
          <a:p>
            <a:pPr defTabSz="949478">
              <a:defRPr sz="1800"/>
            </a:pPr>
            <a:endParaRPr lang="en-US" sz="1600"/>
          </a:p>
          <a:p>
            <a:pPr defTabSz="949478">
              <a:defRPr sz="1800"/>
            </a:pPr>
            <a:r>
              <a:rPr lang="en-US" sz="1600" dirty="0"/>
              <a:t>Medication does help.  SSRI (med), start slow and go low but start for young ages. </a:t>
            </a:r>
            <a:endParaRPr lang="en-US" sz="1600" dirty="0">
              <a:cs typeface="Calibri"/>
            </a:endParaRPr>
          </a:p>
          <a:p>
            <a:pPr defTabSz="949478">
              <a:defRPr sz="1800"/>
            </a:pPr>
            <a:r>
              <a:rPr lang="en-US" sz="1600" dirty="0"/>
              <a:t>talk therapy</a:t>
            </a:r>
            <a:endParaRPr lang="en-US" sz="1600" dirty="0">
              <a:cs typeface="Calibri"/>
            </a:endParaRPr>
          </a:p>
          <a:p>
            <a:pPr defTabSz="949478">
              <a:defRPr sz="1800"/>
            </a:pPr>
            <a:endParaRPr lang="en-US" sz="1600"/>
          </a:p>
          <a:p>
            <a:pPr defTabSz="949478">
              <a:defRPr sz="1800"/>
            </a:pPr>
            <a:r>
              <a:rPr lang="en-US" sz="1600" b="1" u="sng" dirty="0"/>
              <a:t>It could look like Perfectionism in school work</a:t>
            </a:r>
            <a:endParaRPr lang="en-US" sz="1600" b="1" u="sng" dirty="0">
              <a:cs typeface="Calibri"/>
            </a:endParaRPr>
          </a:p>
          <a:p>
            <a:pPr defTabSz="949478">
              <a:defRPr sz="1800"/>
            </a:pPr>
            <a:endParaRPr lang="en-US"/>
          </a:p>
          <a:p>
            <a:pPr defTabSz="949478">
              <a:defRPr sz="1800"/>
            </a:pPr>
            <a:endParaRPr/>
          </a:p>
          <a:p>
            <a:pPr defTabSz="949478">
              <a:defRPr sz="1800"/>
            </a:pPr>
            <a:endParaRPr/>
          </a:p>
          <a:p>
            <a:pPr defTabSz="949478">
              <a:defRPr sz="1800"/>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Shape 1347"/>
          <p:cNvSpPr>
            <a:spLocks noGrp="1" noRot="1" noChangeAspect="1"/>
          </p:cNvSpPr>
          <p:nvPr>
            <p:ph type="sldImg"/>
          </p:nvPr>
        </p:nvSpPr>
        <p:spPr>
          <a:xfrm>
            <a:off x="431800" y="708025"/>
            <a:ext cx="6300788" cy="3544888"/>
          </a:xfrm>
          <a:prstGeom prst="rect">
            <a:avLst/>
          </a:prstGeom>
        </p:spPr>
        <p:txBody>
          <a:bodyPr/>
          <a:lstStyle/>
          <a:p>
            <a:endParaRPr/>
          </a:p>
        </p:txBody>
      </p:sp>
      <p:sp>
        <p:nvSpPr>
          <p:cNvPr id="1348" name="Shape 1348"/>
          <p:cNvSpPr>
            <a:spLocks noGrp="1"/>
          </p:cNvSpPr>
          <p:nvPr>
            <p:ph type="body" sz="quarter" idx="1"/>
          </p:nvPr>
        </p:nvSpPr>
        <p:spPr>
          <a:prstGeom prst="rect">
            <a:avLst/>
          </a:prstGeom>
        </p:spPr>
        <p:txBody>
          <a:bodyPr/>
          <a:lstStyle>
            <a:lvl1pPr defTabSz="685714">
              <a:lnSpc>
                <a:spcPct val="100000"/>
              </a:lnSpc>
              <a:defRPr sz="900">
                <a:latin typeface="Calibri"/>
                <a:ea typeface="Calibri"/>
                <a:cs typeface="Calibri"/>
                <a:sym typeface="Calibri"/>
              </a:defRPr>
            </a:lvl1pPr>
          </a:lstStyle>
          <a:p>
            <a:endParaRPr lang="en-US" dirty="0"/>
          </a:p>
          <a:p>
            <a:r>
              <a:rPr lang="en-US" dirty="0"/>
              <a:t>With effective treatment of this disorder we see a 70% reduction in symptoms can occur but usually the obsession and compulsions remain</a:t>
            </a:r>
          </a:p>
          <a:p>
            <a:r>
              <a:rPr lang="en-US" dirty="0"/>
              <a:t>To some degree (the symptoms never completely go away).</a:t>
            </a:r>
          </a:p>
          <a:p>
            <a:endParaRPr lang="en-US"/>
          </a:p>
          <a:p>
            <a:r>
              <a:rPr lang="en-US" dirty="0"/>
              <a:t>Thought –stopping (rubber band on wrist) is not an effective treatment. </a:t>
            </a:r>
          </a:p>
          <a:p>
            <a:endParaRPr lang="en-US" dirty="0"/>
          </a:p>
          <a:p>
            <a:r>
              <a:rPr lang="en-US" dirty="0"/>
              <a:t>Hair plucking is different (trichotillomania) but some commonalities</a:t>
            </a:r>
          </a:p>
          <a:p>
            <a:r>
              <a:rPr lang="en-US" dirty="0"/>
              <a:t>Often tics and tic disorder are found with an OCD diagnosis – clinicians are still unsure as to why</a:t>
            </a:r>
          </a:p>
          <a:p>
            <a:endParaRPr 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next video provides one person's experiences with OCD</a:t>
            </a:r>
            <a:endParaRPr lang="en-US" dirty="0"/>
          </a:p>
        </p:txBody>
      </p:sp>
      <p:sp>
        <p:nvSpPr>
          <p:cNvPr id="4" name="Slide Number Placeholder 3"/>
          <p:cNvSpPr>
            <a:spLocks noGrp="1"/>
          </p:cNvSpPr>
          <p:nvPr>
            <p:ph type="sldNum" sz="quarter" idx="5"/>
          </p:nvPr>
        </p:nvSpPr>
        <p:spPr/>
        <p:txBody>
          <a:bodyPr/>
          <a:lstStyle/>
          <a:p>
            <a:fld id="{DB65948C-58BC-40B7-9911-87137851CF30}" type="slidenum">
              <a:rPr lang="en-US" smtClean="0"/>
              <a:t>107</a:t>
            </a:fld>
            <a:endParaRPr lang="en-US"/>
          </a:p>
        </p:txBody>
      </p:sp>
    </p:spTree>
    <p:extLst>
      <p:ext uri="{BB962C8B-B14F-4D97-AF65-F5344CB8AC3E}">
        <p14:creationId xmlns:p14="http://schemas.microsoft.com/office/powerpoint/2010/main" val="11954841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4" name="Shape 1354"/>
          <p:cNvSpPr>
            <a:spLocks noGrp="1" noRot="1" noChangeAspect="1"/>
          </p:cNvSpPr>
          <p:nvPr>
            <p:ph type="sldImg"/>
          </p:nvPr>
        </p:nvSpPr>
        <p:spPr>
          <a:xfrm>
            <a:off x="431800" y="708025"/>
            <a:ext cx="6300788" cy="3544888"/>
          </a:xfrm>
          <a:prstGeom prst="rect">
            <a:avLst/>
          </a:prstGeom>
        </p:spPr>
        <p:txBody>
          <a:bodyPr/>
          <a:lstStyle/>
          <a:p>
            <a:endParaRPr/>
          </a:p>
        </p:txBody>
      </p:sp>
      <p:sp>
        <p:nvSpPr>
          <p:cNvPr id="1355" name="Shape 1355"/>
          <p:cNvSpPr>
            <a:spLocks noGrp="1"/>
          </p:cNvSpPr>
          <p:nvPr>
            <p:ph type="body" sz="quarter" idx="1"/>
          </p:nvPr>
        </p:nvSpPr>
        <p:spPr>
          <a:prstGeom prst="rect">
            <a:avLst/>
          </a:prstGeom>
        </p:spPr>
        <p:txBody>
          <a:bodyPr/>
          <a:lstStyle/>
          <a:p>
            <a:pPr defTabSz="712019">
              <a:lnSpc>
                <a:spcPct val="81000"/>
              </a:lnSpc>
              <a:defRPr sz="900" b="1">
                <a:latin typeface="Calibri"/>
                <a:ea typeface="Calibri"/>
                <a:cs typeface="Calibri"/>
                <a:sym typeface="Calibri"/>
              </a:defRPr>
            </a:pPr>
            <a:r>
              <a:rPr dirty="0"/>
              <a:t>What is Attention Deficit Hyperactivity Disorder?</a:t>
            </a:r>
          </a:p>
          <a:p>
            <a:pPr defTabSz="712019">
              <a:lnSpc>
                <a:spcPct val="81000"/>
              </a:lnSpc>
              <a:defRPr sz="900">
                <a:latin typeface="Calibri"/>
                <a:ea typeface="Calibri"/>
                <a:cs typeface="Calibri"/>
                <a:sym typeface="Calibri"/>
              </a:defRPr>
            </a:pPr>
            <a:r>
              <a:rPr dirty="0"/>
              <a:t>Attention Deficit Hyperactivity Disorder is the most commonly diagnosed </a:t>
            </a:r>
            <a:r>
              <a:rPr dirty="0" err="1"/>
              <a:t>behavioural</a:t>
            </a:r>
            <a:r>
              <a:rPr dirty="0"/>
              <a:t> disorder of childhood. In any six-month period, ADHD affects an estimated 4 -6 % of young people between the ages of 9 and 17. Boys are two to three times more likely then girls to develop ADHD. Although ADHD is usually associated with children, the disorder can persist into adulthood. Children and adults with ADHD are easily distracted by sights and sounds and other features of their environment, cannot concentrate for long periods of time, are restless and impulsive, or have a tendency to daydream and be slow to complete tasks</a:t>
            </a:r>
          </a:p>
          <a:p>
            <a:pPr defTabSz="712019">
              <a:lnSpc>
                <a:spcPct val="81000"/>
              </a:lnSpc>
              <a:defRPr sz="900">
                <a:latin typeface="Calibri"/>
                <a:ea typeface="Calibri"/>
                <a:cs typeface="Calibri"/>
                <a:sym typeface="Calibri"/>
              </a:defRPr>
            </a:pPr>
            <a:r>
              <a:rPr b="1" dirty="0"/>
              <a:t>Symptoms</a:t>
            </a:r>
          </a:p>
          <a:p>
            <a:pPr defTabSz="712019">
              <a:lnSpc>
                <a:spcPct val="81000"/>
              </a:lnSpc>
              <a:defRPr sz="900">
                <a:latin typeface="Calibri"/>
                <a:ea typeface="Calibri"/>
                <a:cs typeface="Calibri"/>
                <a:sym typeface="Calibri"/>
              </a:defRPr>
            </a:pPr>
            <a:r>
              <a:rPr dirty="0"/>
              <a:t>The three predominant symptoms of ADHD are </a:t>
            </a:r>
            <a:r>
              <a:rPr b="1" dirty="0"/>
              <a:t>1)</a:t>
            </a:r>
            <a:r>
              <a:rPr dirty="0"/>
              <a:t> inability to regulate activity level (hyperactivity);</a:t>
            </a:r>
            <a:r>
              <a:rPr b="1" dirty="0"/>
              <a:t> 2)</a:t>
            </a:r>
            <a:r>
              <a:rPr dirty="0"/>
              <a:t> inability to attend to tasks (inattention); and </a:t>
            </a:r>
            <a:r>
              <a:rPr b="1" dirty="0"/>
              <a:t>3)</a:t>
            </a:r>
            <a:r>
              <a:rPr dirty="0"/>
              <a:t> impulsivity, or inability to inhibit </a:t>
            </a:r>
            <a:r>
              <a:rPr lang="en-US" dirty="0"/>
              <a:t>behavior</a:t>
            </a:r>
            <a:r>
              <a:rPr dirty="0"/>
              <a:t>.</a:t>
            </a:r>
          </a:p>
          <a:p>
            <a:pPr defTabSz="712019">
              <a:lnSpc>
                <a:spcPct val="81000"/>
              </a:lnSpc>
              <a:defRPr sz="900">
                <a:latin typeface="Calibri"/>
                <a:ea typeface="Calibri"/>
                <a:cs typeface="Calibri"/>
                <a:sym typeface="Calibri"/>
              </a:defRPr>
            </a:pPr>
            <a:r>
              <a:rPr dirty="0"/>
              <a:t>Common symptoms include varying degrees of the following:</a:t>
            </a:r>
          </a:p>
          <a:p>
            <a:pPr marL="177800" indent="-177800" defTabSz="712019">
              <a:lnSpc>
                <a:spcPct val="81000"/>
              </a:lnSpc>
              <a:buSzPct val="100000"/>
              <a:buFont typeface="Arial"/>
              <a:buChar char="•"/>
              <a:defRPr sz="900">
                <a:latin typeface="Calibri"/>
                <a:ea typeface="Calibri"/>
                <a:cs typeface="Calibri"/>
                <a:sym typeface="Calibri"/>
              </a:defRPr>
            </a:pPr>
            <a:r>
              <a:rPr dirty="0"/>
              <a:t>Poor concentration and brief attention span</a:t>
            </a:r>
            <a:r>
              <a:rPr lang="en-US" dirty="0"/>
              <a:t> </a:t>
            </a:r>
          </a:p>
          <a:p>
            <a:pPr marL="178027" indent="-178027" defTabSz="712019">
              <a:lnSpc>
                <a:spcPct val="81000"/>
              </a:lnSpc>
              <a:buSzPct val="100000"/>
              <a:buFont typeface="Arial"/>
              <a:buChar char="•"/>
              <a:defRPr sz="900">
                <a:latin typeface="Calibri"/>
                <a:ea typeface="Calibri"/>
                <a:cs typeface="Calibri"/>
                <a:sym typeface="Calibri"/>
              </a:defRPr>
            </a:pPr>
            <a:r>
              <a:rPr dirty="0"/>
              <a:t>Increased activity - always on the go</a:t>
            </a:r>
            <a:r>
              <a:rPr lang="en-US" dirty="0"/>
              <a:t> </a:t>
            </a:r>
            <a:endParaRPr dirty="0"/>
          </a:p>
          <a:p>
            <a:pPr marL="177800" indent="-177800" defTabSz="712019">
              <a:lnSpc>
                <a:spcPct val="81000"/>
              </a:lnSpc>
              <a:buSzPct val="100000"/>
              <a:buFont typeface="Arial"/>
              <a:buChar char="•"/>
              <a:defRPr sz="900">
                <a:latin typeface="Calibri"/>
                <a:ea typeface="Calibri"/>
                <a:cs typeface="Calibri"/>
                <a:sym typeface="Calibri"/>
              </a:defRPr>
            </a:pPr>
            <a:r>
              <a:rPr dirty="0"/>
              <a:t>Impulsive - doesn't stop to think</a:t>
            </a:r>
            <a:r>
              <a:rPr lang="en-US" dirty="0"/>
              <a:t> </a:t>
            </a:r>
            <a:endParaRPr dirty="0"/>
          </a:p>
          <a:p>
            <a:pPr marL="177800" indent="-177800" defTabSz="712019">
              <a:lnSpc>
                <a:spcPct val="81000"/>
              </a:lnSpc>
              <a:buSzPct val="100000"/>
              <a:buFont typeface="Arial"/>
              <a:buChar char="•"/>
              <a:defRPr sz="900">
                <a:latin typeface="Calibri"/>
                <a:ea typeface="Calibri"/>
                <a:cs typeface="Calibri"/>
                <a:sym typeface="Calibri"/>
              </a:defRPr>
            </a:pPr>
            <a:r>
              <a:rPr dirty="0"/>
              <a:t>Social and relationship problems</a:t>
            </a:r>
          </a:p>
          <a:p>
            <a:pPr marL="177800" indent="-177800" defTabSz="712019">
              <a:lnSpc>
                <a:spcPct val="81000"/>
              </a:lnSpc>
              <a:buSzPct val="100000"/>
              <a:buFont typeface="Arial"/>
              <a:buChar char="•"/>
              <a:defRPr sz="900">
                <a:latin typeface="Calibri"/>
                <a:ea typeface="Calibri"/>
                <a:cs typeface="Calibri"/>
                <a:sym typeface="Calibri"/>
              </a:defRPr>
            </a:pPr>
            <a:r>
              <a:rPr dirty="0"/>
              <a:t>Fearless and takes undue risks</a:t>
            </a:r>
            <a:r>
              <a:rPr lang="en-US" dirty="0"/>
              <a:t> </a:t>
            </a:r>
            <a:endParaRPr dirty="0"/>
          </a:p>
          <a:p>
            <a:pPr marL="177800" indent="-177800" defTabSz="712019">
              <a:lnSpc>
                <a:spcPct val="81000"/>
              </a:lnSpc>
              <a:buSzPct val="100000"/>
              <a:buFont typeface="Arial"/>
              <a:buChar char="•"/>
              <a:defRPr sz="900">
                <a:latin typeface="Calibri"/>
                <a:ea typeface="Calibri"/>
                <a:cs typeface="Calibri"/>
                <a:sym typeface="Calibri"/>
              </a:defRPr>
            </a:pPr>
            <a:r>
              <a:rPr dirty="0"/>
              <a:t>Poor coordination</a:t>
            </a:r>
            <a:r>
              <a:rPr lang="en-US" dirty="0"/>
              <a:t> </a:t>
            </a:r>
            <a:endParaRPr dirty="0"/>
          </a:p>
          <a:p>
            <a:pPr marL="177800" indent="-177800" defTabSz="712019">
              <a:lnSpc>
                <a:spcPct val="81000"/>
              </a:lnSpc>
              <a:buSzPct val="100000"/>
              <a:buFont typeface="Arial"/>
              <a:buChar char="•"/>
              <a:defRPr sz="900">
                <a:latin typeface="Calibri"/>
                <a:ea typeface="Calibri"/>
                <a:cs typeface="Calibri"/>
                <a:sym typeface="Calibri"/>
              </a:defRPr>
            </a:pPr>
            <a:r>
              <a:rPr dirty="0"/>
              <a:t>Sleep problems</a:t>
            </a:r>
            <a:r>
              <a:rPr lang="en-US" dirty="0"/>
              <a:t> </a:t>
            </a:r>
            <a:endParaRPr dirty="0"/>
          </a:p>
          <a:p>
            <a:pPr marL="177800" indent="-177800" defTabSz="712019">
              <a:lnSpc>
                <a:spcPct val="81000"/>
              </a:lnSpc>
              <a:buSzPct val="100000"/>
              <a:buFont typeface="Arial"/>
              <a:buChar char="•"/>
              <a:defRPr sz="900">
                <a:latin typeface="Calibri"/>
                <a:ea typeface="Calibri"/>
                <a:cs typeface="Calibri"/>
                <a:sym typeface="Calibri"/>
              </a:defRPr>
            </a:pPr>
            <a:r>
              <a:rPr dirty="0"/>
              <a:t>Normal or high intelligence but under perform at school</a:t>
            </a:r>
            <a:r>
              <a:rPr lang="en-US" dirty="0"/>
              <a:t> </a:t>
            </a:r>
            <a:endParaRPr dirty="0"/>
          </a:p>
          <a:p>
            <a:pPr defTabSz="712019">
              <a:lnSpc>
                <a:spcPct val="81000"/>
              </a:lnSpc>
              <a:defRPr sz="900">
                <a:latin typeface="Calibri"/>
                <a:ea typeface="Calibri"/>
                <a:cs typeface="Calibri"/>
                <a:sym typeface="Calibri"/>
              </a:defRPr>
            </a:pPr>
            <a:endParaRPr/>
          </a:p>
          <a:p>
            <a:pPr defTabSz="712019">
              <a:lnSpc>
                <a:spcPct val="90000"/>
              </a:lnSpc>
              <a:defRPr sz="900">
                <a:latin typeface="Calibri"/>
                <a:ea typeface="Calibri"/>
                <a:cs typeface="Calibri"/>
                <a:sym typeface="Calibri"/>
              </a:defRPr>
            </a:pPr>
            <a:r>
              <a:rPr dirty="0"/>
              <a:t>ADHD is a neurodevelopmental disorder, which means that it’s a disorder caused by problems in the growth or development of the brain. This is why some children may “grow out” of ADHD. Their brain growth and development improves. What causes these problems? From what we understand today, ADHD has an important genetic component. It tends to run in families, which means that the immediate family members of someone with ADHD are much more likely to also have ADHD than the general population. Environmental factors may also play a role. Of particular concern are those that impact brain growth and development in the womb, during birth or in early childhood. A person’s environment can also influence the extent to which ADHD causes problems in his or her life.</a:t>
            </a:r>
          </a:p>
          <a:p>
            <a:pPr defTabSz="712019">
              <a:lnSpc>
                <a:spcPct val="90000"/>
              </a:lnSpc>
              <a:defRPr sz="900">
                <a:latin typeface="Calibri"/>
                <a:ea typeface="Calibri"/>
                <a:cs typeface="Calibri"/>
                <a:sym typeface="Calibri"/>
              </a:defRPr>
            </a:pPr>
            <a:r>
              <a:rPr dirty="0"/>
              <a:t>ADHD is diagnosed more often in boys than girls. Girls with ADHD are more likely to have difficulty paying attention, but they often don’t demonstrate as much hyperactivity as boys. Girls who have trouble paying attention often daydream, whereas inattentive boys are more likely to move around constantly or fiddle aimlessly.</a:t>
            </a:r>
          </a:p>
          <a:p>
            <a:pPr defTabSz="712019">
              <a:lnSpc>
                <a:spcPct val="81000"/>
              </a:lnSpc>
              <a:defRPr sz="900">
                <a:latin typeface="Calibri"/>
                <a:ea typeface="Calibri"/>
                <a:cs typeface="Calibri"/>
                <a:sym typeface="Calibri"/>
              </a:defRPr>
            </a:pPr>
            <a:endParaRPr/>
          </a:p>
          <a:p>
            <a:pPr defTabSz="712019">
              <a:lnSpc>
                <a:spcPct val="81000"/>
              </a:lnSpc>
              <a:defRPr sz="900">
                <a:latin typeface="Calibri"/>
                <a:ea typeface="Calibri"/>
                <a:cs typeface="Calibri"/>
                <a:sym typeface="Calibri"/>
              </a:defRPr>
            </a:pPr>
            <a:r>
              <a:rPr dirty="0"/>
              <a:t>For useful information about ADHD refer to the following website:</a:t>
            </a:r>
          </a:p>
          <a:p>
            <a:pPr defTabSz="712019">
              <a:lnSpc>
                <a:spcPct val="81000"/>
              </a:lnSpc>
              <a:defRPr sz="900">
                <a:latin typeface="Calibri"/>
                <a:ea typeface="Calibri"/>
                <a:cs typeface="Calibri"/>
                <a:sym typeface="Calibri"/>
              </a:defRPr>
            </a:pPr>
            <a:endParaRPr/>
          </a:p>
          <a:p>
            <a:pPr defTabSz="712019">
              <a:lnSpc>
                <a:spcPct val="81000"/>
              </a:lnSpc>
              <a:defRPr sz="900">
                <a:latin typeface="Calibri"/>
                <a:ea typeface="Calibri"/>
                <a:cs typeface="Calibri"/>
                <a:sym typeface="Calibri"/>
              </a:defRPr>
            </a:pPr>
            <a:r>
              <a:rPr dirty="0"/>
              <a:t>http://www.psychiatry24x7.com/homes/adhd.jhtml</a:t>
            </a:r>
            <a:endParaRPr lang="en-US" dirty="0"/>
          </a:p>
          <a:p>
            <a:pPr defTabSz="712019">
              <a:lnSpc>
                <a:spcPct val="81000"/>
              </a:lnSpc>
              <a:defRPr sz="900">
                <a:latin typeface="Calibri"/>
                <a:ea typeface="Calibri"/>
                <a:cs typeface="Calibri"/>
                <a:sym typeface="Calibri"/>
              </a:defRPr>
            </a:pPr>
            <a:endParaRPr lang="en-US"/>
          </a:p>
          <a:p>
            <a:pPr defTabSz="712019">
              <a:lnSpc>
                <a:spcPct val="81000"/>
              </a:lnSpc>
              <a:defRPr sz="900">
                <a:latin typeface="Calibri"/>
                <a:ea typeface="Calibri"/>
                <a:cs typeface="Calibri"/>
                <a:sym typeface="Calibri"/>
              </a:defRPr>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t>Medication has a bad rap, but is most effective for ADHD.</a:t>
            </a:r>
          </a:p>
          <a:p>
            <a:r>
              <a:rPr lang="en-US" dirty="0"/>
              <a:t>Process:  Let counsellor know your concerns so they can bring the student forward to SBT to gather more information, talk with the parents,  and screen using the Snap-4 which can be provided for the Dr.</a:t>
            </a:r>
            <a:endParaRPr lang="en-US" dirty="0">
              <a:cs typeface="Calibri"/>
            </a:endParaRPr>
          </a:p>
          <a:p>
            <a:endParaRPr lang="en-US" dirty="0">
              <a:cs typeface="Calibri"/>
            </a:endParaRPr>
          </a:p>
          <a:p>
            <a:r>
              <a:rPr lang="en-US" dirty="0">
                <a:cs typeface="Calibri"/>
              </a:rPr>
              <a:t>We all have the ability to orient our attention and an ability to sustain our attention to one thing.  However, children with ADHD are statistically different in their ability to sustain attention.  Students with ADHD are two standard deviations away from the average when measured with psychometric tests.  About 30% of youth with ADHD will also have a learning disorder.  Therefore, schools should evaluate all students with ADHD for the presence of an LD through school based testing.</a:t>
            </a:r>
          </a:p>
          <a:p>
            <a:endParaRPr lang="en-US" dirty="0">
              <a:cs typeface="Calibri"/>
            </a:endParaRPr>
          </a:p>
          <a:p>
            <a:r>
              <a:rPr lang="en-US" dirty="0">
                <a:cs typeface="Calibri"/>
              </a:rPr>
              <a:t>Adults working with children with ADHD should utilize a strength-based approach.  Focus on positive strategies and student's successes.</a:t>
            </a:r>
          </a:p>
        </p:txBody>
      </p:sp>
    </p:spTree>
    <p:extLst>
      <p:ext uri="{BB962C8B-B14F-4D97-AF65-F5344CB8AC3E}">
        <p14:creationId xmlns:p14="http://schemas.microsoft.com/office/powerpoint/2010/main" val="304492061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0" name="Shape 1370"/>
          <p:cNvSpPr>
            <a:spLocks noGrp="1" noRot="1" noChangeAspect="1"/>
          </p:cNvSpPr>
          <p:nvPr>
            <p:ph type="sldImg"/>
          </p:nvPr>
        </p:nvSpPr>
        <p:spPr>
          <a:xfrm>
            <a:off x="431800" y="708025"/>
            <a:ext cx="6300788" cy="3544888"/>
          </a:xfrm>
          <a:prstGeom prst="rect">
            <a:avLst/>
          </a:prstGeom>
        </p:spPr>
        <p:txBody>
          <a:bodyPr/>
          <a:lstStyle/>
          <a:p>
            <a:endParaRPr/>
          </a:p>
        </p:txBody>
      </p:sp>
      <p:sp>
        <p:nvSpPr>
          <p:cNvPr id="1371" name="Shape 1371"/>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rPr dirty="0"/>
              <a:t>Language matters.</a:t>
            </a:r>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When we talk about medicine, use the words medicine. Don’t call Tylenol “drugs” or reinforce the conflation of medicine and drugs.</a:t>
            </a:r>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When talking about drugs, use the word drugs.</a:t>
            </a:r>
            <a:r>
              <a:rPr lang="en-US" dirty="0"/>
              <a:t> </a:t>
            </a: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We see a lot of misuse and abuse, but not a lot of addiction</a:t>
            </a:r>
          </a:p>
          <a:p>
            <a:pPr defTabSz="712019">
              <a:defRPr sz="900">
                <a:latin typeface="Calibri"/>
                <a:ea typeface="Calibri"/>
                <a:cs typeface="Calibri"/>
                <a:sym typeface="Calibri"/>
              </a:defRPr>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 name="Shape 1383"/>
          <p:cNvSpPr>
            <a:spLocks noGrp="1" noRot="1" noChangeAspect="1"/>
          </p:cNvSpPr>
          <p:nvPr>
            <p:ph type="sldImg"/>
          </p:nvPr>
        </p:nvSpPr>
        <p:spPr>
          <a:xfrm>
            <a:off x="431800" y="708025"/>
            <a:ext cx="6300788" cy="3544888"/>
          </a:xfrm>
          <a:prstGeom prst="rect">
            <a:avLst/>
          </a:prstGeom>
        </p:spPr>
        <p:txBody>
          <a:bodyPr/>
          <a:lstStyle/>
          <a:p>
            <a:endParaRPr/>
          </a:p>
        </p:txBody>
      </p:sp>
      <p:sp>
        <p:nvSpPr>
          <p:cNvPr id="1384" name="Shape 1384"/>
          <p:cNvSpPr>
            <a:spLocks noGrp="1"/>
          </p:cNvSpPr>
          <p:nvPr>
            <p:ph type="body" sz="quarter" idx="1"/>
          </p:nvPr>
        </p:nvSpPr>
        <p:spPr>
          <a:prstGeom prst="rect">
            <a:avLst/>
          </a:prstGeom>
        </p:spPr>
        <p:txBody>
          <a:bodyPr/>
          <a:lstStyle/>
          <a:p>
            <a:pPr defTabSz="712108">
              <a:defRPr sz="900" b="1">
                <a:latin typeface="Calibri"/>
                <a:ea typeface="Calibri"/>
                <a:cs typeface="Calibri"/>
                <a:sym typeface="Calibri"/>
              </a:defRPr>
            </a:pPr>
            <a:r>
              <a:rPr dirty="0"/>
              <a:t>People are most likely to begin abusing drugs*—including tobacco, alcohol, and illegal and prescription drugs—during adolescence and young adulthood</a:t>
            </a:r>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By the time they are seniors, almost 70 percent of high school students will have tried alcohol, half will have taken an illegal drug, nearly 40 percent will have smoked a cigarette, and more than 20 percent will have used a prescription drug for a nonmedical purpose.</a:t>
            </a:r>
            <a:r>
              <a:rPr u="sng" baseline="30000" dirty="0">
                <a:solidFill>
                  <a:srgbClr val="0563C1"/>
                </a:solidFill>
                <a:uFill>
                  <a:solidFill>
                    <a:srgbClr val="0563C1"/>
                  </a:solidFill>
                </a:uFill>
                <a:hlinkClick r:id="rId3"/>
              </a:rPr>
              <a:t>1</a:t>
            </a:r>
            <a:r>
              <a:rPr dirty="0"/>
              <a:t> There are many reasons adolescents use these substances, including the desire for new experiences, an attempt to deal with problems or perform better in school, and simple peer pressure. Adolescents are “biologically wired” to seek new experiences and take risks, as well as to carve out their own identity.</a:t>
            </a:r>
            <a:r>
              <a:rPr lang="en-US" dirty="0"/>
              <a:t> </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dirty="0"/>
              <a:t>Trying drugs may fulfill all of these normal developmental drives, but in an unhealthy way that can have very serious long-term consequences. Most teens do not escalate from trying drugs to developing an addiction or other substance use disorders.</a:t>
            </a:r>
            <a:r>
              <a:rPr lang="en-US" dirty="0"/>
              <a:t> </a:t>
            </a:r>
            <a:endParaRPr dirty="0"/>
          </a:p>
          <a:p>
            <a:pPr defTabSz="712019">
              <a:defRPr sz="900">
                <a:latin typeface="Calibri"/>
                <a:ea typeface="Calibri"/>
                <a:cs typeface="Calibri"/>
                <a:sym typeface="Calibri"/>
              </a:defRPr>
            </a:pPr>
            <a:endParaRPr/>
          </a:p>
          <a:p>
            <a:pPr defTabSz="712019">
              <a:defRPr sz="900">
                <a:latin typeface="Calibri"/>
                <a:ea typeface="Calibri"/>
                <a:cs typeface="Calibri"/>
                <a:sym typeface="Calibri"/>
              </a:defRPr>
            </a:pPr>
            <a:r>
              <a:rPr dirty="0"/>
              <a:t>https://www.drugabuse.gov/publications/principles-adolescent-substance-use-disorder-treatment-research-based-guide/introduction</a:t>
            </a:r>
            <a:endParaRPr lang="en-US" dirty="0"/>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The A is for Abuse for intended use </a:t>
            </a:r>
            <a:r>
              <a:rPr lang="en-US" dirty="0" err="1"/>
              <a:t>ie</a:t>
            </a:r>
            <a:r>
              <a:rPr lang="en-US" dirty="0"/>
              <a:t>. Prescription drugs</a:t>
            </a:r>
          </a:p>
          <a:p>
            <a:pPr defTabSz="712019">
              <a:defRPr sz="900">
                <a:latin typeface="Calibri"/>
                <a:ea typeface="Calibri"/>
                <a:cs typeface="Calibri"/>
                <a:sym typeface="Calibri"/>
              </a:defRPr>
            </a:pPr>
            <a:r>
              <a:rPr lang="en-US" dirty="0"/>
              <a:t>The B is for Behavior – </a:t>
            </a:r>
            <a:r>
              <a:rPr lang="en-US" dirty="0" err="1"/>
              <a:t>ie</a:t>
            </a:r>
            <a:r>
              <a:rPr lang="en-US" dirty="0"/>
              <a:t> stealing to support habit of using drugs</a:t>
            </a:r>
          </a:p>
          <a:p>
            <a:pPr defTabSz="712019">
              <a:defRPr sz="900">
                <a:latin typeface="Calibri"/>
                <a:ea typeface="Calibri"/>
                <a:cs typeface="Calibri"/>
                <a:sym typeface="Calibri"/>
              </a:defRPr>
            </a:pPr>
            <a:r>
              <a:rPr lang="en-US" dirty="0"/>
              <a:t>and C is for Craving  - the high, feelings of confidence, let guard down and its fun</a:t>
            </a:r>
            <a:endParaRPr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cs typeface="Calibri"/>
              </a:rPr>
              <a:t>Withdrawal is the physical, cognitive, and emotional sensations caused by the substance leaving the brain</a:t>
            </a:r>
            <a:endParaRPr lang="en-US" dirty="0"/>
          </a:p>
          <a:p>
            <a:endParaRPr lang="en-US" dirty="0"/>
          </a:p>
          <a:p>
            <a:r>
              <a:rPr lang="en-US" sz="1200" b="0" i="0" kern="1200" dirty="0">
                <a:solidFill>
                  <a:schemeClr val="tx1"/>
                </a:solidFill>
                <a:effectLst/>
                <a:latin typeface="+mn-lt"/>
                <a:ea typeface="+mn-ea"/>
                <a:cs typeface="+mn-cs"/>
              </a:rPr>
              <a:t>Often, the onset of withdrawal symptoms will trigger someone to start using again. Re-introducing the drug or alcohol in the early stages of withdrawal will satisfy the body’s need for the substance and relieve symptoms. However, this is not actually treating the withdrawal—just postponing it.</a:t>
            </a:r>
            <a:endParaRPr lang="en-US" dirty="0">
              <a:cs typeface="Calibri"/>
            </a:endParaRPr>
          </a:p>
          <a:p>
            <a:r>
              <a:rPr lang="en-US" sz="1200" b="1" i="0" kern="1200" dirty="0">
                <a:solidFill>
                  <a:schemeClr val="tx1"/>
                </a:solidFill>
                <a:effectLst/>
                <a:latin typeface="+mn-lt"/>
                <a:ea typeface="+mn-ea"/>
                <a:cs typeface="+mn-cs"/>
              </a:rPr>
              <a:t>Common symptoms of withdrawal include:</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Severe headaches, including tension headaches and migraines</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Restlessness</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Muscle tremors</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Insomnia</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Gastrointestinal problems, including nausea, vomiting and diarrhea</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Irritability, sudden mood changes and depression</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Paranoia</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Chills and cold flashes</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Fatigue</a:t>
            </a:r>
            <a:endParaRPr lang="en-US" sz="1200" b="0" i="0" kern="1200" dirty="0">
              <a:solidFill>
                <a:schemeClr val="tx1"/>
              </a:solidFill>
              <a:effectLst/>
              <a:latin typeface="+mn-lt"/>
              <a:cs typeface="Calibri"/>
            </a:endParaRPr>
          </a:p>
          <a:p>
            <a:r>
              <a:rPr lang="en-US" sz="1200" b="0" i="0" kern="1200" dirty="0">
                <a:solidFill>
                  <a:schemeClr val="tx1"/>
                </a:solidFill>
                <a:effectLst/>
                <a:latin typeface="+mn-lt"/>
                <a:ea typeface="+mn-ea"/>
                <a:cs typeface="+mn-cs"/>
              </a:rPr>
              <a:t>While withdrawal symptoms may make it challenging to avoid further use of a substance, the symptoms of withdrawal will dissipate with time.</a:t>
            </a:r>
            <a:endParaRPr lang="en-US" sz="1200" b="0" i="0" kern="1200" dirty="0">
              <a:solidFill>
                <a:schemeClr val="tx1"/>
              </a:solidFill>
              <a:effectLst/>
              <a:latin typeface="+mn-lt"/>
              <a:cs typeface="Calibri"/>
            </a:endParaRPr>
          </a:p>
          <a:p>
            <a:endParaRPr lang="en-US"/>
          </a:p>
        </p:txBody>
      </p:sp>
    </p:spTree>
    <p:extLst>
      <p:ext uri="{BB962C8B-B14F-4D97-AF65-F5344CB8AC3E}">
        <p14:creationId xmlns:p14="http://schemas.microsoft.com/office/powerpoint/2010/main" val="352437108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Shape 1407"/>
          <p:cNvSpPr>
            <a:spLocks noGrp="1" noRot="1" noChangeAspect="1"/>
          </p:cNvSpPr>
          <p:nvPr>
            <p:ph type="sldImg"/>
          </p:nvPr>
        </p:nvSpPr>
        <p:spPr>
          <a:xfrm>
            <a:off x="431800" y="708025"/>
            <a:ext cx="6300788" cy="3544888"/>
          </a:xfrm>
          <a:prstGeom prst="rect">
            <a:avLst/>
          </a:prstGeom>
        </p:spPr>
        <p:txBody>
          <a:bodyPr/>
          <a:lstStyle/>
          <a:p>
            <a:endParaRPr/>
          </a:p>
        </p:txBody>
      </p:sp>
      <p:sp>
        <p:nvSpPr>
          <p:cNvPr id="1408" name="Shape 1408"/>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endParaRPr/>
          </a:p>
          <a:p>
            <a:pPr marL="177800" indent="-177800" defTabSz="712019">
              <a:buSzPct val="100000"/>
              <a:buFont typeface="Arial"/>
              <a:buChar char="•"/>
              <a:defRPr sz="900">
                <a:latin typeface="Calibri"/>
                <a:ea typeface="Calibri"/>
                <a:cs typeface="Calibri"/>
                <a:sym typeface="Calibri"/>
              </a:defRPr>
            </a:pPr>
            <a:r>
              <a:rPr dirty="0"/>
              <a:t>The “high” produced by drugs represents a flooding of the brain’s reward circuits with much more dopamine than natural rewards generate. This creates an especially strong drive to repeat the experience.</a:t>
            </a:r>
          </a:p>
          <a:p>
            <a:pPr marL="178027" indent="-178027" defTabSz="712019">
              <a:buSzPct val="100000"/>
              <a:buFont typeface="Arial"/>
              <a:buChar char="•"/>
              <a:defRPr sz="900">
                <a:latin typeface="Calibri"/>
                <a:ea typeface="Calibri"/>
                <a:cs typeface="Calibri"/>
                <a:sym typeface="Calibri"/>
              </a:defRPr>
            </a:pPr>
            <a:endParaRPr/>
          </a:p>
          <a:p>
            <a:pPr marL="177800" indent="-177800" defTabSz="712019">
              <a:buSzPct val="100000"/>
              <a:buFont typeface="Arial"/>
              <a:buChar char="•"/>
              <a:defRPr sz="900">
                <a:latin typeface="Calibri"/>
                <a:ea typeface="Calibri"/>
                <a:cs typeface="Calibri"/>
                <a:sym typeface="Calibri"/>
              </a:defRPr>
            </a:pPr>
            <a:r>
              <a:rPr dirty="0"/>
              <a:t>Despite popular belief, willpower alone is often insufficient to overcome an addiction. Drug use has compromised the very parts of the brain that make it possible to “say no.”</a:t>
            </a:r>
          </a:p>
          <a:p>
            <a:pPr marL="178027" indent="-178027" defTabSz="712019">
              <a:buSzPct val="100000"/>
              <a:buFont typeface="Arial"/>
              <a:buChar char="•"/>
              <a:defRPr sz="900">
                <a:latin typeface="Calibri"/>
                <a:ea typeface="Calibri"/>
                <a:cs typeface="Calibri"/>
                <a:sym typeface="Calibri"/>
              </a:defRPr>
            </a:pPr>
            <a:endParaRPr/>
          </a:p>
          <a:p>
            <a:pPr marL="177800" indent="-177800" defTabSz="712019">
              <a:buSzPct val="100000"/>
              <a:buFont typeface="Arial"/>
              <a:buChar char="•"/>
              <a:defRPr sz="900">
                <a:latin typeface="Calibri"/>
                <a:ea typeface="Calibri"/>
                <a:cs typeface="Calibri"/>
                <a:sym typeface="Calibri"/>
              </a:defRPr>
            </a:pPr>
            <a:r>
              <a:rPr dirty="0"/>
              <a:t>Not all young people are equally at risk for developing an addiction. Various factors including inherited genetic predispositions and adverse experiences in early life make trying drugs and developing a substance use disorder more likely.</a:t>
            </a:r>
            <a:r>
              <a:rPr lang="en-US" dirty="0"/>
              <a:t> </a:t>
            </a:r>
          </a:p>
          <a:p>
            <a:pPr defTabSz="712019">
              <a:buSzPct val="100000"/>
              <a:defRPr sz="900">
                <a:latin typeface="Calibri"/>
                <a:ea typeface="Calibri"/>
                <a:cs typeface="Calibri"/>
                <a:sym typeface="Calibri"/>
              </a:defRPr>
            </a:pPr>
            <a:endParaRPr lang="en-US"/>
          </a:p>
          <a:p>
            <a:pPr marL="178027" indent="-178027" defTabSz="712019">
              <a:buSzPct val="100000"/>
              <a:buFont typeface="Arial"/>
              <a:buChar char="•"/>
              <a:defRPr sz="900">
                <a:latin typeface="Calibri"/>
                <a:ea typeface="Calibri"/>
                <a:cs typeface="Calibri"/>
                <a:sym typeface="Calibri"/>
              </a:defRPr>
            </a:pPr>
            <a:r>
              <a:rPr dirty="0"/>
              <a:t>Approximately 10.3% of young people have a substance use addiction.</a:t>
            </a:r>
            <a:r>
              <a:rPr lang="en-US" dirty="0"/>
              <a:t> </a:t>
            </a:r>
            <a:endParaRPr lang="en-US"/>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Harm Reduction such as Dare, Scared Straight – not </a:t>
            </a:r>
            <a:r>
              <a:rPr lang="en-US" dirty="0" err="1"/>
              <a:t>not</a:t>
            </a:r>
            <a:r>
              <a:rPr lang="en-US" dirty="0"/>
              <a:t> overly effective</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The  potential risks of use and the impact would be</a:t>
            </a:r>
          </a:p>
          <a:p>
            <a:pPr defTabSz="712019">
              <a:defRPr sz="900">
                <a:latin typeface="Calibri"/>
                <a:ea typeface="Calibri"/>
                <a:cs typeface="Calibri"/>
                <a:sym typeface="Calibri"/>
              </a:defRPr>
            </a:pPr>
            <a:r>
              <a:rPr lang="en-US" dirty="0"/>
              <a:t>friends who are using, academic decline, preoccupation with drugs use and attendance, etc.  </a:t>
            </a:r>
            <a:r>
              <a:rPr lang="en-US" b="1" dirty="0"/>
              <a:t>Any others?</a:t>
            </a:r>
          </a:p>
          <a:p>
            <a:pPr defTabSz="712019">
              <a:defRPr sz="900">
                <a:latin typeface="Calibri"/>
                <a:ea typeface="Calibri"/>
                <a:cs typeface="Calibri"/>
                <a:sym typeface="Calibri"/>
              </a:defRPr>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cs typeface="Calibri"/>
              </a:rPr>
              <a:t>CRAFFT – tool used for the screening of alcohol misuse or abuse</a:t>
            </a:r>
            <a:endParaRPr lang="en-US" dirty="0"/>
          </a:p>
          <a:p>
            <a:endParaRPr lang="en-US" dirty="0"/>
          </a:p>
          <a:p>
            <a:r>
              <a:rPr lang="en-US" dirty="0"/>
              <a:t>C = you don’t have to be using but can be at risk</a:t>
            </a:r>
            <a:endParaRPr lang="en-US" dirty="0">
              <a:cs typeface="Calibri" panose="020F0502020204030204"/>
            </a:endParaRPr>
          </a:p>
          <a:p>
            <a:endParaRPr lang="en-US"/>
          </a:p>
          <a:p>
            <a:r>
              <a:rPr lang="en-US" dirty="0"/>
              <a:t>This one tested well with teens</a:t>
            </a:r>
            <a:endParaRPr lang="en-US" dirty="0">
              <a:cs typeface="Calibri"/>
            </a:endParaRPr>
          </a:p>
          <a:p>
            <a:r>
              <a:rPr lang="en-US" dirty="0"/>
              <a:t>Is a good conversation starter</a:t>
            </a:r>
            <a:endParaRPr lang="en-US" dirty="0">
              <a:cs typeface="Calibri"/>
            </a:endParaRPr>
          </a:p>
          <a:p>
            <a:r>
              <a:rPr lang="en-US" dirty="0"/>
              <a:t>2 of these are of concern, would then make a referral to Fraser House (drug and alcohol support program and clinicians).</a:t>
            </a:r>
            <a:endParaRPr lang="en-US" dirty="0">
              <a:cs typeface="Calibri"/>
            </a:endParaRPr>
          </a:p>
          <a:p>
            <a:endParaRPr lang="en-US"/>
          </a:p>
          <a:p>
            <a:r>
              <a:rPr lang="en-US" dirty="0"/>
              <a:t>CAGE  cut down, annoyed, guilty, eye opener in morning to get going</a:t>
            </a:r>
            <a:endParaRPr lang="en-US" dirty="0">
              <a:cs typeface="Calibri"/>
            </a:endParaRPr>
          </a:p>
        </p:txBody>
      </p:sp>
    </p:spTree>
    <p:extLst>
      <p:ext uri="{BB962C8B-B14F-4D97-AF65-F5344CB8AC3E}">
        <p14:creationId xmlns:p14="http://schemas.microsoft.com/office/powerpoint/2010/main" val="212649835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5" name="Shape 1455"/>
          <p:cNvSpPr>
            <a:spLocks noGrp="1" noRot="1" noChangeAspect="1"/>
          </p:cNvSpPr>
          <p:nvPr>
            <p:ph type="sldImg"/>
          </p:nvPr>
        </p:nvSpPr>
        <p:spPr>
          <a:xfrm>
            <a:off x="431800" y="708025"/>
            <a:ext cx="6300788" cy="3544888"/>
          </a:xfrm>
          <a:prstGeom prst="rect">
            <a:avLst/>
          </a:prstGeom>
        </p:spPr>
        <p:txBody>
          <a:bodyPr/>
          <a:lstStyle/>
          <a:p>
            <a:endParaRPr/>
          </a:p>
        </p:txBody>
      </p:sp>
      <p:sp>
        <p:nvSpPr>
          <p:cNvPr id="1456" name="Shape 1456"/>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t>Treatments are established as standard by legitimate organizations at national and international levels.</a:t>
            </a:r>
          </a:p>
          <a:p>
            <a:pPr defTabSz="712019">
              <a:defRPr sz="900" b="1">
                <a:latin typeface="Calibri"/>
                <a:ea typeface="Calibri"/>
                <a:cs typeface="Calibri"/>
                <a:sym typeface="Calibri"/>
              </a:defRPr>
            </a:pPr>
            <a:r>
              <a:t>Specific treatments can:</a:t>
            </a:r>
          </a:p>
          <a:p>
            <a:pPr defTabSz="712019">
              <a:defRPr sz="900">
                <a:latin typeface="Calibri"/>
                <a:ea typeface="Calibri"/>
                <a:cs typeface="Calibri"/>
                <a:sym typeface="Calibri"/>
              </a:defRPr>
            </a:pPr>
            <a:r>
              <a:t>Control Symptoms</a:t>
            </a:r>
          </a:p>
          <a:p>
            <a:pPr defTabSz="712019">
              <a:defRPr sz="900">
                <a:latin typeface="Calibri"/>
                <a:ea typeface="Calibri"/>
                <a:cs typeface="Calibri"/>
                <a:sym typeface="Calibri"/>
              </a:defRPr>
            </a:pPr>
            <a:r>
              <a:t>Stop symptoms from coming back</a:t>
            </a:r>
          </a:p>
          <a:p>
            <a:pPr defTabSz="712019">
              <a:defRPr sz="900">
                <a:latin typeface="Calibri"/>
                <a:ea typeface="Calibri"/>
                <a:cs typeface="Calibri"/>
                <a:sym typeface="Calibri"/>
              </a:defRPr>
            </a:pPr>
            <a:r>
              <a:t>Promote recovery – to function as well as possible</a:t>
            </a:r>
          </a:p>
          <a:p>
            <a:pPr defTabSz="712019">
              <a:defRPr sz="900">
                <a:latin typeface="Calibri"/>
                <a:ea typeface="Calibri"/>
                <a:cs typeface="Calibri"/>
                <a:sym typeface="Calibri"/>
              </a:defRPr>
            </a:pPr>
            <a:endParaRPr/>
          </a:p>
          <a:p>
            <a:pPr defTabSz="712019">
              <a:defRPr sz="900" b="1">
                <a:latin typeface="Calibri"/>
                <a:ea typeface="Calibri"/>
                <a:cs typeface="Calibri"/>
                <a:sym typeface="Calibri"/>
              </a:defRPr>
            </a:pPr>
            <a:r>
              <a:t>Complimentary treatments </a:t>
            </a:r>
            <a:r>
              <a:rPr b="0"/>
              <a:t>(such as exercise, good sleep, </a:t>
            </a:r>
            <a:r>
              <a:rPr b="0" err="1"/>
              <a:t>etc</a:t>
            </a:r>
            <a:r>
              <a:rPr b="0"/>
              <a:t>) do not meet threshold for specific treatment. They may help, but are not the sole solution. Use complimentary treatments to supplement specific treatments. What is good for the body is good for the brain!</a:t>
            </a:r>
            <a:endParaRPr lang="en-US" b="0"/>
          </a:p>
          <a:p>
            <a:pPr defTabSz="712019">
              <a:defRPr sz="900" b="1">
                <a:latin typeface="Calibri"/>
                <a:ea typeface="Calibri"/>
                <a:cs typeface="Calibri"/>
                <a:sym typeface="Calibri"/>
              </a:defRPr>
            </a:pPr>
            <a:endParaRPr lang="en-US" b="0"/>
          </a:p>
          <a:p>
            <a:pPr defTabSz="712019">
              <a:defRPr sz="900" b="1">
                <a:latin typeface="Calibri"/>
                <a:ea typeface="Calibri"/>
                <a:cs typeface="Calibri"/>
                <a:sym typeface="Calibri"/>
              </a:defRPr>
            </a:pPr>
            <a:endParaRPr b="0"/>
          </a:p>
          <a:p>
            <a:pPr defTabSz="712019">
              <a:defRPr sz="900">
                <a:latin typeface="Calibri"/>
                <a:ea typeface="Calibri"/>
                <a:cs typeface="Calibri"/>
                <a:sym typeface="Calibri"/>
              </a:defRPr>
            </a:pPr>
            <a:endParaRPr b="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0" name="Shape 1480"/>
          <p:cNvSpPr>
            <a:spLocks noGrp="1" noRot="1" noChangeAspect="1"/>
          </p:cNvSpPr>
          <p:nvPr>
            <p:ph type="sldImg"/>
          </p:nvPr>
        </p:nvSpPr>
        <p:spPr>
          <a:xfrm>
            <a:off x="431800" y="708025"/>
            <a:ext cx="6300788" cy="3544888"/>
          </a:xfrm>
          <a:prstGeom prst="rect">
            <a:avLst/>
          </a:prstGeom>
        </p:spPr>
        <p:txBody>
          <a:bodyPr/>
          <a:lstStyle/>
          <a:p>
            <a:endParaRPr/>
          </a:p>
        </p:txBody>
      </p:sp>
      <p:sp>
        <p:nvSpPr>
          <p:cNvPr id="1481" name="Shape 1481"/>
          <p:cNvSpPr>
            <a:spLocks noGrp="1"/>
          </p:cNvSpPr>
          <p:nvPr>
            <p:ph type="body" sz="quarter" idx="1"/>
          </p:nvPr>
        </p:nvSpPr>
        <p:spPr>
          <a:prstGeom prst="rect">
            <a:avLst/>
          </a:prstGeom>
        </p:spPr>
        <p:txBody>
          <a:bodyPr/>
          <a:lstStyle>
            <a:lvl1pPr>
              <a:defRPr sz="4000"/>
            </a:lvl1pPr>
          </a:lstStyle>
          <a:p>
            <a:endParaRPr lang="en-US" dirty="0">
              <a:cs typeface="Calibri"/>
            </a:endParaRPr>
          </a:p>
          <a:p>
            <a:r>
              <a:rPr lang="en-US" dirty="0"/>
              <a:t>User manual guide for students and adults</a:t>
            </a:r>
            <a:endParaRPr lang="en-US" dirty="0">
              <a:cs typeface="Calibri"/>
            </a:endParaRPr>
          </a:p>
          <a:p>
            <a:r>
              <a:rPr lang="en-US" dirty="0"/>
              <a:t>It covers the risks and side </a:t>
            </a:r>
            <a:r>
              <a:rPr lang="en-US" dirty="0" err="1"/>
              <a:t>effects,and</a:t>
            </a:r>
            <a:r>
              <a:rPr lang="en-US" dirty="0"/>
              <a:t> if it doesn’t work, what next?</a:t>
            </a:r>
            <a:endParaRPr lang="en-US" dirty="0">
              <a:cs typeface="Calibri"/>
            </a:endParaRPr>
          </a:p>
          <a:p>
            <a:r>
              <a:rPr lang="en-US" dirty="0"/>
              <a:t>It contains some good questions and  empowers youth to be a collaborator in their treatment </a:t>
            </a:r>
            <a:endParaRPr lang="en-US" dirty="0">
              <a:cs typeface="Calibri"/>
            </a:endParaRPr>
          </a:p>
          <a:p>
            <a:endParaRPr lang="en-US"/>
          </a:p>
          <a:p>
            <a:endParaRPr lang="en-US" dirty="0">
              <a:cs typeface="Calibri"/>
            </a:endParaRPr>
          </a:p>
          <a:p>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Work in groups of 3, choose different  group members from last time</a:t>
            </a:r>
          </a:p>
          <a:p>
            <a:endParaRPr lang="en-US" dirty="0">
              <a:cs typeface="Calibri"/>
            </a:endParaRPr>
          </a:p>
          <a:p>
            <a:r>
              <a:rPr lang="en-US" dirty="0">
                <a:cs typeface="Calibri"/>
              </a:rPr>
              <a:t>5 minutes, share out in groups</a:t>
            </a:r>
          </a:p>
        </p:txBody>
      </p:sp>
      <p:sp>
        <p:nvSpPr>
          <p:cNvPr id="4" name="Slide Number Placeholder 3"/>
          <p:cNvSpPr>
            <a:spLocks noGrp="1"/>
          </p:cNvSpPr>
          <p:nvPr>
            <p:ph type="sldNum" sz="quarter" idx="5"/>
          </p:nvPr>
        </p:nvSpPr>
        <p:spPr/>
        <p:txBody>
          <a:bodyPr/>
          <a:lstStyle/>
          <a:p>
            <a:fld id="{DB65948C-58BC-40B7-9911-87137851CF30}" type="slidenum">
              <a:rPr lang="en-US" smtClean="0"/>
              <a:t>117</a:t>
            </a:fld>
            <a:endParaRPr lang="en-US"/>
          </a:p>
        </p:txBody>
      </p:sp>
    </p:spTree>
    <p:extLst>
      <p:ext uri="{BB962C8B-B14F-4D97-AF65-F5344CB8AC3E}">
        <p14:creationId xmlns:p14="http://schemas.microsoft.com/office/powerpoint/2010/main" val="144293441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B65948C-58BC-40B7-9911-87137851CF30}" type="slidenum">
              <a:rPr lang="en-US" smtClean="0"/>
              <a:t>118</a:t>
            </a:fld>
            <a:endParaRPr lang="en-US"/>
          </a:p>
        </p:txBody>
      </p:sp>
    </p:spTree>
    <p:extLst>
      <p:ext uri="{BB962C8B-B14F-4D97-AF65-F5344CB8AC3E}">
        <p14:creationId xmlns:p14="http://schemas.microsoft.com/office/powerpoint/2010/main" val="537073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t>This slide contains some supporting principles when talking with students.  Have them explain everything.  I know what it means for me, but you have to break that down for me as to what it means for you</a:t>
            </a:r>
          </a:p>
          <a:p>
            <a:r>
              <a:rPr lang="en-US" dirty="0"/>
              <a:t>Be respectfully curious</a:t>
            </a:r>
            <a:endParaRPr lang="en-US" dirty="0">
              <a:cs typeface="Calibri"/>
            </a:endParaRPr>
          </a:p>
          <a:p>
            <a:r>
              <a:rPr lang="en-US" dirty="0"/>
              <a:t>“Don’t do people a disservice by understanding them too quickly”  Let them talk or explain</a:t>
            </a:r>
            <a:endParaRPr lang="en-US" dirty="0">
              <a:cs typeface="Calibri"/>
            </a:endParaRPr>
          </a:p>
          <a:p>
            <a:r>
              <a:rPr lang="en-US" dirty="0"/>
              <a:t>Some kids I know  that……are also….is that the same for you?</a:t>
            </a:r>
            <a:endParaRPr lang="en-US" dirty="0">
              <a:cs typeface="Calibri"/>
            </a:endParaRPr>
          </a:p>
          <a:p>
            <a:r>
              <a:rPr lang="en-US" dirty="0"/>
              <a:t>Set confidentiality rules at start of conversation. Can’t go back and state why you have to report after they disclose because they feel they have been betrayed. Some students may decide not to disclose or share when they hear that you must report safety concerns.</a:t>
            </a:r>
          </a:p>
          <a:p>
            <a:r>
              <a:rPr lang="en-US" dirty="0"/>
              <a:t>Can ruin a relationship</a:t>
            </a:r>
            <a:endParaRPr lang="en-US" dirty="0">
              <a:cs typeface="Calibri"/>
            </a:endParaRPr>
          </a:p>
          <a:p>
            <a:r>
              <a:rPr lang="en-US" dirty="0"/>
              <a:t>A good reminder at beginning of a conversation or lesson – stating, " I will continue to be there and support you, but I may have to involve a counsellor".</a:t>
            </a:r>
            <a:endParaRPr lang="en-US" dirty="0">
              <a:cs typeface="Calibri"/>
            </a:endParaRPr>
          </a:p>
          <a:p>
            <a:r>
              <a:rPr lang="en-US" dirty="0">
                <a:cs typeface="Calibri"/>
              </a:rPr>
              <a:t>Rely on your counsellors and other Go-to-instructors – share your experiences, check and balance with each other and debrief as needed.</a:t>
            </a:r>
          </a:p>
          <a:p>
            <a:endParaRPr lang="en-US"/>
          </a:p>
          <a:p>
            <a:endParaRPr lang="en-US">
              <a:cs typeface="Calibri" panose="020F0502020204030204"/>
            </a:endParaRPr>
          </a:p>
        </p:txBody>
      </p:sp>
    </p:spTree>
    <p:extLst>
      <p:ext uri="{BB962C8B-B14F-4D97-AF65-F5344CB8AC3E}">
        <p14:creationId xmlns:p14="http://schemas.microsoft.com/office/powerpoint/2010/main" val="63317802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t>We get further with help and involvement from parents</a:t>
            </a:r>
          </a:p>
          <a:p>
            <a:r>
              <a:rPr lang="en-US" dirty="0"/>
              <a:t>Cultural norms have a huge impact – takes time, respect, engagement, sometimes translators – it can be challenging  but work together (it is important!)</a:t>
            </a:r>
            <a:endParaRPr lang="en-US" dirty="0">
              <a:cs typeface="Calibri"/>
            </a:endParaRPr>
          </a:p>
          <a:p>
            <a:r>
              <a:rPr lang="en-US" dirty="0"/>
              <a:t>No friendships on </a:t>
            </a:r>
            <a:r>
              <a:rPr lang="en-US" dirty="0" err="1"/>
              <a:t>facebook</a:t>
            </a:r>
            <a:r>
              <a:rPr lang="en-US" dirty="0"/>
              <a:t>!!</a:t>
            </a:r>
            <a:endParaRPr lang="en-US" dirty="0">
              <a:cs typeface="Calibri"/>
            </a:endParaRPr>
          </a:p>
          <a:p>
            <a:r>
              <a:rPr lang="en-US" dirty="0">
                <a:cs typeface="Calibri"/>
              </a:rPr>
              <a:t>If an individual is suicidal, homicidal, or showing signs of psychosis you must report (concern for student safety)</a:t>
            </a:r>
          </a:p>
          <a:p>
            <a:r>
              <a:rPr lang="en-US" b="1" dirty="0"/>
              <a:t>Symptoms of psychosis include:</a:t>
            </a:r>
            <a:endParaRPr lang="en-US" dirty="0"/>
          </a:p>
          <a:p>
            <a:pPr marL="171450" indent="-171450">
              <a:buFont typeface="Arial"/>
              <a:buChar char="•"/>
            </a:pPr>
            <a:r>
              <a:rPr lang="en-US" dirty="0"/>
              <a:t>difficulty concentrating.</a:t>
            </a:r>
            <a:endParaRPr lang="en-US" dirty="0">
              <a:cs typeface="Calibri"/>
            </a:endParaRPr>
          </a:p>
          <a:p>
            <a:pPr marL="171450" indent="-171450">
              <a:buFont typeface="Arial"/>
              <a:buChar char="•"/>
            </a:pPr>
            <a:r>
              <a:rPr lang="en-US" dirty="0"/>
              <a:t>depressed mood.</a:t>
            </a:r>
            <a:endParaRPr lang="en-US" dirty="0">
              <a:cs typeface="Calibri"/>
            </a:endParaRPr>
          </a:p>
          <a:p>
            <a:pPr marL="171450" indent="-171450">
              <a:buFont typeface="Arial"/>
              <a:buChar char="•"/>
            </a:pPr>
            <a:r>
              <a:rPr lang="en-US" dirty="0"/>
              <a:t>sleeping too much or not enough.</a:t>
            </a:r>
            <a:endParaRPr lang="en-US" dirty="0">
              <a:cs typeface="Calibri"/>
            </a:endParaRPr>
          </a:p>
          <a:p>
            <a:pPr marL="171450" indent="-171450">
              <a:buFont typeface="Arial"/>
              <a:buChar char="•"/>
            </a:pPr>
            <a:r>
              <a:rPr lang="en-US" dirty="0"/>
              <a:t>anxiety.</a:t>
            </a:r>
            <a:endParaRPr lang="en-US" dirty="0">
              <a:cs typeface="Calibri"/>
            </a:endParaRPr>
          </a:p>
          <a:p>
            <a:pPr marL="171450" indent="-171450">
              <a:buFont typeface="Arial"/>
              <a:buChar char="•"/>
            </a:pPr>
            <a:r>
              <a:rPr lang="en-US" dirty="0"/>
              <a:t>suspiciousness.</a:t>
            </a:r>
            <a:endParaRPr lang="en-US" dirty="0">
              <a:cs typeface="Calibri"/>
            </a:endParaRPr>
          </a:p>
          <a:p>
            <a:pPr marL="171450" indent="-171450">
              <a:buFont typeface="Arial"/>
              <a:buChar char="•"/>
            </a:pPr>
            <a:r>
              <a:rPr lang="en-US" dirty="0"/>
              <a:t>withdrawal from family and friends.</a:t>
            </a:r>
            <a:endParaRPr lang="en-US" dirty="0">
              <a:cs typeface="Calibri"/>
            </a:endParaRPr>
          </a:p>
          <a:p>
            <a:pPr marL="171450" indent="-171450">
              <a:buFont typeface="Arial"/>
              <a:buChar char="•"/>
            </a:pPr>
            <a:r>
              <a:rPr lang="en-US" dirty="0"/>
              <a:t>delusions.</a:t>
            </a:r>
            <a:endParaRPr lang="en-US" dirty="0">
              <a:cs typeface="Calibri"/>
            </a:endParaRPr>
          </a:p>
          <a:p>
            <a:pPr marL="171450" indent="-171450">
              <a:buFont typeface="Arial"/>
              <a:buChar char="•"/>
            </a:pPr>
            <a:r>
              <a:rPr lang="en-US" dirty="0"/>
              <a:t>Hallucinations</a:t>
            </a:r>
            <a:endParaRPr lang="en-US" dirty="0">
              <a:cs typeface="Calibri"/>
            </a:endParaRPr>
          </a:p>
          <a:p>
            <a:pPr marL="171450" indent="-171450">
              <a:buFont typeface="Arial"/>
              <a:buChar char="•"/>
            </a:pPr>
            <a:endParaRPr lang="en-US" dirty="0">
              <a:cs typeface="Calibri"/>
            </a:endParaRPr>
          </a:p>
          <a:p>
            <a:pPr marL="171450" indent="-171450">
              <a:buFont typeface="Arial"/>
              <a:buChar char="•"/>
            </a:pPr>
            <a:r>
              <a:rPr lang="en-US" dirty="0">
                <a:cs typeface="Calibri"/>
              </a:rPr>
              <a:t>Document facts and exact statements NOT our opinions</a:t>
            </a:r>
          </a:p>
          <a:p>
            <a:endParaRPr lang="en-US" dirty="0">
              <a:cs typeface="Calibri"/>
            </a:endParaRPr>
          </a:p>
        </p:txBody>
      </p:sp>
    </p:spTree>
    <p:extLst>
      <p:ext uri="{BB962C8B-B14F-4D97-AF65-F5344CB8AC3E}">
        <p14:creationId xmlns:p14="http://schemas.microsoft.com/office/powerpoint/2010/main" val="130599701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t>Check G4 file</a:t>
            </a:r>
          </a:p>
          <a:p>
            <a:r>
              <a:rPr lang="en-US" dirty="0"/>
              <a:t>I’ve </a:t>
            </a:r>
            <a:r>
              <a:rPr lang="en-US" dirty="0" err="1"/>
              <a:t>noticed________________and</a:t>
            </a:r>
            <a:r>
              <a:rPr lang="en-US" dirty="0"/>
              <a:t> I am wondering if you have noticed anything similar? </a:t>
            </a:r>
          </a:p>
          <a:p>
            <a:endParaRPr lang="en-US" dirty="0">
              <a:cs typeface="Calibri"/>
            </a:endParaRPr>
          </a:p>
          <a:p>
            <a:r>
              <a:rPr lang="en-US" dirty="0">
                <a:cs typeface="Calibri"/>
              </a:rPr>
              <a:t>Establish communication early with parents, especially if you have been made aware of existing issues or designations.</a:t>
            </a:r>
          </a:p>
          <a:p>
            <a:endParaRPr lang="en-US" dirty="0">
              <a:cs typeface="Calibri"/>
            </a:endParaRPr>
          </a:p>
          <a:p>
            <a:r>
              <a:rPr lang="en-US" dirty="0">
                <a:cs typeface="Calibri"/>
              </a:rPr>
              <a:t>Involve your school counsellor if concerns arise to determine the course of action (</a:t>
            </a:r>
            <a:r>
              <a:rPr lang="en-US" dirty="0" err="1">
                <a:cs typeface="Calibri"/>
              </a:rPr>
              <a:t>ie</a:t>
            </a:r>
            <a:r>
              <a:rPr lang="en-US" dirty="0">
                <a:cs typeface="Calibri"/>
              </a:rPr>
              <a:t>. SBT or care team meeting).</a:t>
            </a:r>
          </a:p>
        </p:txBody>
      </p:sp>
    </p:spTree>
    <p:extLst>
      <p:ext uri="{BB962C8B-B14F-4D97-AF65-F5344CB8AC3E}">
        <p14:creationId xmlns:p14="http://schemas.microsoft.com/office/powerpoint/2010/main" val="311898067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t>Remember optics</a:t>
            </a:r>
          </a:p>
          <a:p>
            <a:r>
              <a:rPr lang="en-US" dirty="0"/>
              <a:t>You might have parents dealing with stigma; they may have had negative experiences with school</a:t>
            </a:r>
            <a:endParaRPr lang="en-US" dirty="0">
              <a:cs typeface="Calibri"/>
            </a:endParaRPr>
          </a:p>
          <a:p>
            <a:r>
              <a:rPr lang="en-US" dirty="0"/>
              <a:t>Or they may have same issue as their </a:t>
            </a:r>
            <a:r>
              <a:rPr lang="en-US" dirty="0" err="1"/>
              <a:t>child,e</a:t>
            </a:r>
            <a:r>
              <a:rPr lang="en-US" dirty="0"/>
              <a:t> sensitive</a:t>
            </a:r>
          </a:p>
          <a:p>
            <a:endParaRPr lang="en-US"/>
          </a:p>
        </p:txBody>
      </p:sp>
    </p:spTree>
    <p:extLst>
      <p:ext uri="{BB962C8B-B14F-4D97-AF65-F5344CB8AC3E}">
        <p14:creationId xmlns:p14="http://schemas.microsoft.com/office/powerpoint/2010/main" val="152065182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r>
              <a:rPr lang="en-US" dirty="0"/>
              <a:t>Be prepared that you may be the one to plant seeds that you may not see grow.  Your concerns may be ignored, or not engaged with because the family is not ready.</a:t>
            </a:r>
          </a:p>
          <a:p>
            <a:r>
              <a:rPr lang="en-US" dirty="0"/>
              <a:t>Share as much information as possible including strengths and positives. (successes). </a:t>
            </a:r>
          </a:p>
          <a:p>
            <a:r>
              <a:rPr lang="en-US" dirty="0"/>
              <a:t>Psych Eds – may need to go over  again or leave time to allow them to process then ask questions</a:t>
            </a:r>
          </a:p>
          <a:p>
            <a:endParaRPr lang="en-US"/>
          </a:p>
          <a:p>
            <a:endParaRPr lang="en-US"/>
          </a:p>
        </p:txBody>
      </p:sp>
    </p:spTree>
    <p:extLst>
      <p:ext uri="{BB962C8B-B14F-4D97-AF65-F5344CB8AC3E}">
        <p14:creationId xmlns:p14="http://schemas.microsoft.com/office/powerpoint/2010/main" val="348103965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7" name="Shape 1527"/>
          <p:cNvSpPr>
            <a:spLocks noGrp="1" noRot="1" noChangeAspect="1"/>
          </p:cNvSpPr>
          <p:nvPr>
            <p:ph type="sldImg"/>
          </p:nvPr>
        </p:nvSpPr>
        <p:spPr>
          <a:xfrm>
            <a:off x="431800" y="708025"/>
            <a:ext cx="6300788" cy="3544888"/>
          </a:xfrm>
          <a:prstGeom prst="rect">
            <a:avLst/>
          </a:prstGeom>
        </p:spPr>
        <p:txBody>
          <a:bodyPr/>
          <a:lstStyle/>
          <a:p>
            <a:endParaRPr/>
          </a:p>
        </p:txBody>
      </p:sp>
      <p:sp>
        <p:nvSpPr>
          <p:cNvPr id="1528" name="Shape 1528"/>
          <p:cNvSpPr>
            <a:spLocks noGrp="1"/>
          </p:cNvSpPr>
          <p:nvPr>
            <p:ph type="body" sz="quarter" idx="1"/>
          </p:nvPr>
        </p:nvSpPr>
        <p:spPr>
          <a:prstGeom prst="rect">
            <a:avLst/>
          </a:prstGeom>
        </p:spPr>
        <p:txBody>
          <a:bodyPr/>
          <a:lstStyle/>
          <a:p>
            <a:pPr defTabSz="712019">
              <a:defRPr sz="900">
                <a:latin typeface="Calibri"/>
                <a:ea typeface="Calibri"/>
                <a:cs typeface="Calibri"/>
                <a:sym typeface="Calibri"/>
              </a:defRPr>
            </a:pPr>
            <a:r>
              <a:rPr dirty="0"/>
              <a:t>It’s not uncommon for family members to deny the existence of a mental health or behavioral problem. If during your conversation a parent/guardian grows defensive or rejects your concern, continue to rely on these conversational tools.* </a:t>
            </a:r>
            <a:r>
              <a:rPr i="1" dirty="0"/>
              <a:t>And remember</a:t>
            </a:r>
            <a:r>
              <a:rPr dirty="0"/>
              <a:t>: the way you behave and respond plays a big role in diffusing or aggravating that resistance.</a:t>
            </a:r>
            <a:r>
              <a:rPr lang="en-US" dirty="0"/>
              <a:t>  We can't force families to take action.</a:t>
            </a:r>
          </a:p>
          <a:p>
            <a:pPr defTabSz="712019">
              <a:defRPr sz="900">
                <a:latin typeface="Calibri"/>
                <a:ea typeface="Calibri"/>
                <a:cs typeface="Calibri"/>
                <a:sym typeface="Calibri"/>
              </a:defRPr>
            </a:pPr>
            <a:r>
              <a:rPr lang="en-US" dirty="0"/>
              <a:t>Meds are about restoring the brains function before the disorder happened (stigma)</a:t>
            </a:r>
          </a:p>
          <a:p>
            <a:pPr defTabSz="712019">
              <a:defRPr sz="900">
                <a:latin typeface="Calibri"/>
                <a:ea typeface="Calibri"/>
                <a:cs typeface="Calibri"/>
                <a:sym typeface="Calibri"/>
              </a:defRPr>
            </a:pPr>
            <a:endParaRPr lang="en-US"/>
          </a:p>
          <a:p>
            <a:pPr defTabSz="712019">
              <a:defRPr sz="900">
                <a:latin typeface="Calibri"/>
                <a:ea typeface="Calibri"/>
                <a:cs typeface="Calibri"/>
                <a:sym typeface="Calibri"/>
              </a:defRPr>
            </a:pPr>
            <a:r>
              <a:rPr lang="en-US" dirty="0"/>
              <a:t>The Force – Institute of families</a:t>
            </a:r>
          </a:p>
          <a:p>
            <a:pPr defTabSz="712019">
              <a:defRPr sz="900">
                <a:latin typeface="Calibri"/>
                <a:ea typeface="Calibri"/>
                <a:cs typeface="Calibri"/>
                <a:sym typeface="Calibri"/>
              </a:defRPr>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cs typeface="Calibri"/>
              </a:rPr>
              <a:t>Hand out list of Mission Community Resources that support topics covered.</a:t>
            </a:r>
            <a:endParaRPr lang="en-CA" dirty="0"/>
          </a:p>
        </p:txBody>
      </p:sp>
    </p:spTree>
    <p:extLst>
      <p:ext uri="{BB962C8B-B14F-4D97-AF65-F5344CB8AC3E}">
        <p14:creationId xmlns:p14="http://schemas.microsoft.com/office/powerpoint/2010/main" val="4183559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23BD-7E87-4104-B8BE-5A2750107F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15FE72-EB19-4EF1-8358-3AD9B04F31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38EF79-5E36-4346-B16B-E14D31FEA574}"/>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5" name="Footer Placeholder 4">
            <a:extLst>
              <a:ext uri="{FF2B5EF4-FFF2-40B4-BE49-F238E27FC236}">
                <a16:creationId xmlns:a16="http://schemas.microsoft.com/office/drawing/2014/main" id="{87C8D10E-8AD8-4036-BA9D-D76CE7E92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396D42-6394-4C22-9A9E-39A0D7B3A3D5}"/>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3190753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5F0AE-F3C8-4E45-B623-677B45A70E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27D75-68D2-4B5F-BB5F-ECC08474A62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2C1E5-48F4-4504-B766-7C172D206E4A}"/>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5" name="Footer Placeholder 4">
            <a:extLst>
              <a:ext uri="{FF2B5EF4-FFF2-40B4-BE49-F238E27FC236}">
                <a16:creationId xmlns:a16="http://schemas.microsoft.com/office/drawing/2014/main" id="{DC6041FE-F4D7-4C86-A046-7559A2485B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F67F3-4DDB-4AA6-A614-B4FA90DB77B0}"/>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1998705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01793-8336-487F-B258-83E52426D2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0D3F2D-25C5-4D03-A6F5-74E657C020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F987DBD-DED5-4093-9837-D558C4F6AC68}"/>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5" name="Footer Placeholder 4">
            <a:extLst>
              <a:ext uri="{FF2B5EF4-FFF2-40B4-BE49-F238E27FC236}">
                <a16:creationId xmlns:a16="http://schemas.microsoft.com/office/drawing/2014/main" id="{10CD95F7-DB72-4EA3-98D6-FB1476086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23BA2E-7590-4A16-9250-D8BEA0C91447}"/>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2784244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DD755-B28E-489F-BA60-2FF288E94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54F302-6AB4-4D2F-8E3C-086EEB89BC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01C887-7215-4C81-8D51-AEA80C9C74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A0D7E1-97A1-41DA-A576-9D0653B7AB56}"/>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6" name="Footer Placeholder 5">
            <a:extLst>
              <a:ext uri="{FF2B5EF4-FFF2-40B4-BE49-F238E27FC236}">
                <a16:creationId xmlns:a16="http://schemas.microsoft.com/office/drawing/2014/main" id="{C6481CA3-FF3B-48A4-AB5F-33D0C4263E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B857D-C49B-4B2E-BCF7-15EAF3FA6EF5}"/>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377532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30F8-B133-42C0-A0D5-C8E3FF26C5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18911F-6A9A-4322-AF81-AF0B41FFB7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01D999F-AF67-43D4-9E2C-34B0BC5FB60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F63841-F537-4258-8FE9-0E3150873C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EC14C7-A4EB-444F-B5ED-8CA5606C5F2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B4A7B1-C1AB-4716-B924-AD6E145189DD}"/>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8" name="Footer Placeholder 7">
            <a:extLst>
              <a:ext uri="{FF2B5EF4-FFF2-40B4-BE49-F238E27FC236}">
                <a16:creationId xmlns:a16="http://schemas.microsoft.com/office/drawing/2014/main" id="{EE7BBA42-476F-4079-8358-F5987D0F36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9CE731-E7D0-4CE0-AEF2-917DA3E829BF}"/>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754933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4444-7208-43D7-83B1-C4BDD81C16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887876-69B6-43FF-A63C-E5EED85232B3}"/>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4" name="Footer Placeholder 3">
            <a:extLst>
              <a:ext uri="{FF2B5EF4-FFF2-40B4-BE49-F238E27FC236}">
                <a16:creationId xmlns:a16="http://schemas.microsoft.com/office/drawing/2014/main" id="{AEFEE133-454B-4FD7-AE04-2D2AE2D794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514F0A-25DF-4B10-92DF-8E3C86024B7E}"/>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99187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266ABA-B207-4EBB-9E7E-B3F69058B9B4}"/>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3" name="Footer Placeholder 2">
            <a:extLst>
              <a:ext uri="{FF2B5EF4-FFF2-40B4-BE49-F238E27FC236}">
                <a16:creationId xmlns:a16="http://schemas.microsoft.com/office/drawing/2014/main" id="{AA2E7E02-73ED-4220-A65C-4395FE57A6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92CB39-5189-4361-9F47-583D98D4A111}"/>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398904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2302C-CCDA-4A5F-8354-7C2A5DBF9A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EE1586-0103-47F5-956C-672F02ED0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06FB60-0B3B-42CB-BD20-FC75C036FB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682D060-94D0-4FAA-A93F-06C8F5B6ECB5}"/>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6" name="Footer Placeholder 5">
            <a:extLst>
              <a:ext uri="{FF2B5EF4-FFF2-40B4-BE49-F238E27FC236}">
                <a16:creationId xmlns:a16="http://schemas.microsoft.com/office/drawing/2014/main" id="{217D4219-6AA0-4D5E-A16D-95F0656FDC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06D97B-13C2-4E43-AD21-7C359294E078}"/>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250288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635B-E2A0-4AEC-A317-7521F16C31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353E18-8B1C-47E8-9090-1E29E443BC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F6EC8B-2E7D-4CD2-AB96-3E82C5C7B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30A92D-9A7B-4445-A168-CFE7C765F533}"/>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6" name="Footer Placeholder 5">
            <a:extLst>
              <a:ext uri="{FF2B5EF4-FFF2-40B4-BE49-F238E27FC236}">
                <a16:creationId xmlns:a16="http://schemas.microsoft.com/office/drawing/2014/main" id="{E87A7044-E03C-4B2D-8820-2A4DE0CC3B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354A7F-D32E-480F-A97F-6A46D2C8D294}"/>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93545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0677-35C8-4ECB-9B64-9E0B442D79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FE46D1-411B-4E0C-8119-4B1C6F10B0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7BFCFC-046A-4FF3-9C9C-B7CE8C356CFB}"/>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5" name="Footer Placeholder 4">
            <a:extLst>
              <a:ext uri="{FF2B5EF4-FFF2-40B4-BE49-F238E27FC236}">
                <a16:creationId xmlns:a16="http://schemas.microsoft.com/office/drawing/2014/main" id="{74137CE9-6BAA-44F4-A81A-33E3AB8C3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E9A269-9D33-4EEA-B610-70E0198B7750}"/>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2096360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1E6B04-8919-48D5-A3E7-F7AE7FD251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2FE2E3-7768-44E1-A8F7-D8B3BC9CC6A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3526C9-BE48-4C6E-B767-C48E1EA7D20F}"/>
              </a:ext>
            </a:extLst>
          </p:cNvPr>
          <p:cNvSpPr>
            <a:spLocks noGrp="1"/>
          </p:cNvSpPr>
          <p:nvPr>
            <p:ph type="dt" sz="half" idx="10"/>
          </p:nvPr>
        </p:nvSpPr>
        <p:spPr/>
        <p:txBody>
          <a:bodyPr/>
          <a:lstStyle/>
          <a:p>
            <a:fld id="{8462F448-F259-492D-8D86-8540F8E43AE9}" type="datetimeFigureOut">
              <a:rPr lang="en-US" smtClean="0"/>
              <a:t>9/18/2019</a:t>
            </a:fld>
            <a:endParaRPr lang="en-US"/>
          </a:p>
        </p:txBody>
      </p:sp>
      <p:sp>
        <p:nvSpPr>
          <p:cNvPr id="5" name="Footer Placeholder 4">
            <a:extLst>
              <a:ext uri="{FF2B5EF4-FFF2-40B4-BE49-F238E27FC236}">
                <a16:creationId xmlns:a16="http://schemas.microsoft.com/office/drawing/2014/main" id="{D3D52E83-44DB-4801-9865-0CC6846B4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A92CF-BDD0-44D4-A6B2-BECBB87CA579}"/>
              </a:ext>
            </a:extLst>
          </p:cNvPr>
          <p:cNvSpPr>
            <a:spLocks noGrp="1"/>
          </p:cNvSpPr>
          <p:nvPr>
            <p:ph type="sldNum" sz="quarter" idx="12"/>
          </p:nvPr>
        </p:nvSpPr>
        <p:spPr/>
        <p:txBody>
          <a:bodyPr/>
          <a:lstStyle/>
          <a:p>
            <a:fld id="{7A93FE26-9F80-418C-9D79-15112347B1A4}" type="slidenum">
              <a:rPr lang="en-US" smtClean="0"/>
              <a:t>‹#›</a:t>
            </a:fld>
            <a:endParaRPr lang="en-US"/>
          </a:p>
        </p:txBody>
      </p:sp>
    </p:spTree>
    <p:extLst>
      <p:ext uri="{BB962C8B-B14F-4D97-AF65-F5344CB8AC3E}">
        <p14:creationId xmlns:p14="http://schemas.microsoft.com/office/powerpoint/2010/main" val="468459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标题幻灯片">
    <p:spTree>
      <p:nvGrpSpPr>
        <p:cNvPr id="1" name=""/>
        <p:cNvGrpSpPr/>
        <p:nvPr/>
      </p:nvGrpSpPr>
      <p:grpSpPr>
        <a:xfrm>
          <a:off x="0" y="0"/>
          <a:ext cx="0" cy="0"/>
          <a:chOff x="0" y="0"/>
          <a:chExt cx="0" cy="0"/>
        </a:xfrm>
      </p:grpSpPr>
      <p:sp>
        <p:nvSpPr>
          <p:cNvPr id="193" name="Title Text"/>
          <p:cNvSpPr txBox="1">
            <a:spLocks noGrp="1"/>
          </p:cNvSpPr>
          <p:nvPr>
            <p:ph type="title"/>
          </p:nvPr>
        </p:nvSpPr>
        <p:spPr>
          <a:xfrm>
            <a:off x="1524000" y="1122363"/>
            <a:ext cx="9144001" cy="2387601"/>
          </a:xfrm>
          <a:prstGeom prst="rect">
            <a:avLst/>
          </a:prstGeom>
        </p:spPr>
        <p:txBody>
          <a:bodyPr lIns="91437" tIns="91437" rIns="91437" bIns="91437" anchor="b"/>
          <a:lstStyle>
            <a:lvl1pPr defTabSz="914287">
              <a:lnSpc>
                <a:spcPct val="90000"/>
              </a:lnSpc>
              <a:defRPr sz="6000">
                <a:latin typeface="Calibri Light"/>
                <a:ea typeface="Calibri Light"/>
                <a:cs typeface="Calibri Light"/>
                <a:sym typeface="Calibri Light"/>
              </a:defRPr>
            </a:lvl1pPr>
          </a:lstStyle>
          <a:p>
            <a:r>
              <a:t>Title Text</a:t>
            </a:r>
          </a:p>
        </p:txBody>
      </p:sp>
      <p:sp>
        <p:nvSpPr>
          <p:cNvPr id="194" name="Body Level One…"/>
          <p:cNvSpPr txBox="1">
            <a:spLocks noGrp="1"/>
          </p:cNvSpPr>
          <p:nvPr>
            <p:ph type="body" sz="quarter" idx="1"/>
          </p:nvPr>
        </p:nvSpPr>
        <p:spPr>
          <a:xfrm>
            <a:off x="1524000" y="3602037"/>
            <a:ext cx="9144001" cy="1655763"/>
          </a:xfrm>
          <a:prstGeom prst="rect">
            <a:avLst/>
          </a:prstGeom>
        </p:spPr>
        <p:txBody>
          <a:bodyPr lIns="91437" tIns="91437" rIns="91437" bIns="91437" anchor="t"/>
          <a:lstStyle>
            <a:lvl1pPr marL="0" indent="0" algn="ctr" defTabSz="914287">
              <a:lnSpc>
                <a:spcPct val="90000"/>
              </a:lnSpc>
              <a:spcBef>
                <a:spcPts val="900"/>
              </a:spcBef>
              <a:buSzTx/>
              <a:buNone/>
              <a:defRPr sz="2400">
                <a:latin typeface="Calibri"/>
                <a:ea typeface="Calibri"/>
                <a:cs typeface="Calibri"/>
                <a:sym typeface="Calibri"/>
              </a:defRPr>
            </a:lvl1pPr>
            <a:lvl2pPr marL="0" indent="171429" algn="ctr" defTabSz="914287">
              <a:lnSpc>
                <a:spcPct val="90000"/>
              </a:lnSpc>
              <a:spcBef>
                <a:spcPts val="900"/>
              </a:spcBef>
              <a:buSzTx/>
              <a:buNone/>
              <a:defRPr sz="2400">
                <a:latin typeface="Calibri"/>
                <a:ea typeface="Calibri"/>
                <a:cs typeface="Calibri"/>
                <a:sym typeface="Calibri"/>
              </a:defRPr>
            </a:lvl2pPr>
            <a:lvl3pPr marL="0" indent="342857" algn="ctr" defTabSz="914287">
              <a:lnSpc>
                <a:spcPct val="90000"/>
              </a:lnSpc>
              <a:spcBef>
                <a:spcPts val="900"/>
              </a:spcBef>
              <a:buSzTx/>
              <a:buNone/>
              <a:defRPr sz="2400">
                <a:latin typeface="Calibri"/>
                <a:ea typeface="Calibri"/>
                <a:cs typeface="Calibri"/>
                <a:sym typeface="Calibri"/>
              </a:defRPr>
            </a:lvl3pPr>
            <a:lvl4pPr marL="0" indent="514286" algn="ctr" defTabSz="914287">
              <a:lnSpc>
                <a:spcPct val="90000"/>
              </a:lnSpc>
              <a:spcBef>
                <a:spcPts val="900"/>
              </a:spcBef>
              <a:buSzTx/>
              <a:buNone/>
              <a:defRPr sz="2400">
                <a:latin typeface="Calibri"/>
                <a:ea typeface="Calibri"/>
                <a:cs typeface="Calibri"/>
                <a:sym typeface="Calibri"/>
              </a:defRPr>
            </a:lvl4pPr>
            <a:lvl5pPr marL="0" indent="685715" algn="ctr" defTabSz="914287">
              <a:lnSpc>
                <a:spcPct val="90000"/>
              </a:lnSpc>
              <a:spcBef>
                <a:spcPts val="900"/>
              </a:spcBef>
              <a:buSzTx/>
              <a:buNone/>
              <a:defRPr sz="2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95" name="Slide Number"/>
          <p:cNvSpPr txBox="1">
            <a:spLocks noGrp="1"/>
          </p:cNvSpPr>
          <p:nvPr>
            <p:ph type="sldNum" sz="quarter" idx="2"/>
          </p:nvPr>
        </p:nvSpPr>
        <p:spPr>
          <a:xfrm>
            <a:off x="11096171" y="6404296"/>
            <a:ext cx="257629" cy="269238"/>
          </a:xfrm>
          <a:prstGeom prst="rect">
            <a:avLst/>
          </a:prstGeom>
        </p:spPr>
        <p:txBody>
          <a:bodyPr lIns="91437" tIns="91437" rIns="91437" bIns="91437"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75435282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220" name="Title Text"/>
          <p:cNvSpPr txBox="1">
            <a:spLocks noGrp="1"/>
          </p:cNvSpPr>
          <p:nvPr>
            <p:ph type="title"/>
          </p:nvPr>
        </p:nvSpPr>
        <p:spPr>
          <a:xfrm>
            <a:off x="892973" y="-35717"/>
            <a:ext cx="10406063" cy="1518048"/>
          </a:xfrm>
          <a:prstGeom prst="rect">
            <a:avLst/>
          </a:prstGeom>
        </p:spPr>
        <p:txBody>
          <a:bodyPr lIns="91437" tIns="91437" rIns="91437" bIns="91437"/>
          <a:lstStyle>
            <a:lvl1pPr algn="l" defTabSz="914287">
              <a:lnSpc>
                <a:spcPct val="90000"/>
              </a:lnSpc>
              <a:defRPr sz="5200">
                <a:latin typeface="Calibri Light"/>
                <a:ea typeface="Calibri Light"/>
                <a:cs typeface="Calibri Light"/>
                <a:sym typeface="Calibri Light"/>
              </a:defRPr>
            </a:lvl1pPr>
          </a:lstStyle>
          <a:p>
            <a:r>
              <a:t>Title Text</a:t>
            </a:r>
          </a:p>
        </p:txBody>
      </p:sp>
      <p:sp>
        <p:nvSpPr>
          <p:cNvPr id="221" name="Slide Number"/>
          <p:cNvSpPr txBox="1">
            <a:spLocks noGrp="1"/>
          </p:cNvSpPr>
          <p:nvPr>
            <p:ph type="sldNum" sz="quarter" idx="2"/>
          </p:nvPr>
        </p:nvSpPr>
        <p:spPr>
          <a:xfrm>
            <a:off x="5892800" y="6172200"/>
            <a:ext cx="2844801" cy="368301"/>
          </a:xfrm>
          <a:prstGeom prst="rect">
            <a:avLst/>
          </a:prstGeom>
        </p:spPr>
        <p:txBody>
          <a:bodyPr lIns="91437" tIns="91437" rIns="91437" bIns="91437"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187335685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73" name="Image"/>
          <p:cNvSpPr>
            <a:spLocks noGrp="1"/>
          </p:cNvSpPr>
          <p:nvPr>
            <p:ph type="pic" sz="quarter" idx="13"/>
          </p:nvPr>
        </p:nvSpPr>
        <p:spPr>
          <a:xfrm>
            <a:off x="6247804" y="1830586"/>
            <a:ext cx="3750469" cy="4420196"/>
          </a:xfrm>
          <a:prstGeom prst="rect">
            <a:avLst/>
          </a:prstGeom>
        </p:spPr>
        <p:txBody>
          <a:bodyPr lIns="91439" tIns="45719" rIns="91439" bIns="45719" anchor="t">
            <a:noAutofit/>
          </a:bodyPr>
          <a:lstStyle/>
          <a:p>
            <a:endParaRPr/>
          </a:p>
        </p:txBody>
      </p:sp>
      <p:sp>
        <p:nvSpPr>
          <p:cNvPr id="174" name="Title Text"/>
          <p:cNvSpPr txBox="1">
            <a:spLocks noGrp="1"/>
          </p:cNvSpPr>
          <p:nvPr>
            <p:ph type="title"/>
          </p:nvPr>
        </p:nvSpPr>
        <p:spPr>
          <a:xfrm>
            <a:off x="2193727" y="312539"/>
            <a:ext cx="7804547" cy="1518047"/>
          </a:xfrm>
          <a:prstGeom prst="rect">
            <a:avLst/>
          </a:prstGeom>
        </p:spPr>
        <p:txBody>
          <a:bodyPr lIns="71437" tIns="71437" rIns="71437" bIns="71437"/>
          <a:lstStyle/>
          <a:p>
            <a:r>
              <a:t>Title Text</a:t>
            </a:r>
          </a:p>
        </p:txBody>
      </p:sp>
      <p:sp>
        <p:nvSpPr>
          <p:cNvPr id="175" name="Body Level One…"/>
          <p:cNvSpPr txBox="1">
            <a:spLocks noGrp="1"/>
          </p:cNvSpPr>
          <p:nvPr>
            <p:ph type="body" sz="quarter" idx="1"/>
          </p:nvPr>
        </p:nvSpPr>
        <p:spPr>
          <a:xfrm>
            <a:off x="2193727" y="1830586"/>
            <a:ext cx="3750469" cy="4420196"/>
          </a:xfrm>
          <a:prstGeom prst="rect">
            <a:avLst/>
          </a:prstGeom>
        </p:spPr>
        <p:txBody>
          <a:bodyPr lIns="71437" tIns="71437" rIns="71437" bIns="71437"/>
          <a:lstStyle>
            <a:lvl1pPr marL="232682" indent="-232682" defTabSz="410766">
              <a:spcBef>
                <a:spcPts val="2250"/>
              </a:spcBef>
              <a:buSzPct val="75000"/>
              <a:defRPr sz="1900">
                <a:latin typeface="+mj-lt"/>
                <a:ea typeface="+mj-ea"/>
                <a:cs typeface="+mj-cs"/>
                <a:sym typeface="Helvetica Light"/>
              </a:defRPr>
            </a:lvl1pPr>
            <a:lvl2pPr marL="404132" indent="-232682" defTabSz="410766">
              <a:spcBef>
                <a:spcPts val="2250"/>
              </a:spcBef>
              <a:buSzPct val="75000"/>
              <a:defRPr sz="1900">
                <a:latin typeface="+mj-lt"/>
                <a:ea typeface="+mj-ea"/>
                <a:cs typeface="+mj-cs"/>
                <a:sym typeface="Helvetica Light"/>
              </a:defRPr>
            </a:lvl2pPr>
            <a:lvl3pPr marL="575582" indent="-232682" defTabSz="410766">
              <a:spcBef>
                <a:spcPts val="2250"/>
              </a:spcBef>
              <a:buSzPct val="75000"/>
              <a:defRPr sz="1900">
                <a:latin typeface="+mj-lt"/>
                <a:ea typeface="+mj-ea"/>
                <a:cs typeface="+mj-cs"/>
                <a:sym typeface="Helvetica Light"/>
              </a:defRPr>
            </a:lvl3pPr>
            <a:lvl4pPr marL="747032" indent="-232682" defTabSz="410766">
              <a:spcBef>
                <a:spcPts val="2250"/>
              </a:spcBef>
              <a:buSzPct val="75000"/>
              <a:defRPr sz="1900">
                <a:latin typeface="+mj-lt"/>
                <a:ea typeface="+mj-ea"/>
                <a:cs typeface="+mj-cs"/>
                <a:sym typeface="Helvetica Light"/>
              </a:defRPr>
            </a:lvl4pPr>
            <a:lvl5pPr marL="918482" indent="-232682" defTabSz="410766">
              <a:spcBef>
                <a:spcPts val="2250"/>
              </a:spcBef>
              <a:buSzPct val="75000"/>
              <a:defRPr sz="1900">
                <a:latin typeface="+mj-lt"/>
                <a:ea typeface="+mj-ea"/>
                <a:cs typeface="+mj-cs"/>
                <a:sym typeface="Helvetica Light"/>
              </a:defRPr>
            </a:lvl5pPr>
          </a:lstStyle>
          <a:p>
            <a:r>
              <a:t>Body Level One</a:t>
            </a:r>
          </a:p>
          <a:p>
            <a:pPr lvl="1"/>
            <a:r>
              <a:t>Body Level Two</a:t>
            </a:r>
          </a:p>
          <a:p>
            <a:pPr lvl="2"/>
            <a:r>
              <a:t>Body Level Three</a:t>
            </a:r>
          </a:p>
          <a:p>
            <a:pPr lvl="3"/>
            <a:r>
              <a:t>Body Level Four</a:t>
            </a:r>
          </a:p>
          <a:p>
            <a:pPr lvl="4"/>
            <a:r>
              <a:t>Body Level Five</a:t>
            </a:r>
          </a:p>
        </p:txBody>
      </p:sp>
      <p:pic>
        <p:nvPicPr>
          <p:cNvPr id="176" name="image01.png" descr="image01.png"/>
          <p:cNvPicPr>
            <a:picLocks noChangeAspect="1"/>
          </p:cNvPicPr>
          <p:nvPr/>
        </p:nvPicPr>
        <p:blipFill>
          <a:blip r:embed="rId2"/>
          <a:stretch>
            <a:fillRect/>
          </a:stretch>
        </p:blipFill>
        <p:spPr>
          <a:xfrm>
            <a:off x="10839176" y="214720"/>
            <a:ext cx="948311" cy="894623"/>
          </a:xfrm>
          <a:prstGeom prst="rect">
            <a:avLst/>
          </a:prstGeom>
          <a:ln w="12700">
            <a:miter lim="400000"/>
          </a:ln>
        </p:spPr>
      </p:pic>
      <p:sp>
        <p:nvSpPr>
          <p:cNvPr id="177" name="Slide Number"/>
          <p:cNvSpPr txBox="1">
            <a:spLocks noGrp="1"/>
          </p:cNvSpPr>
          <p:nvPr>
            <p:ph type="sldNum" sz="quarter" idx="2"/>
          </p:nvPr>
        </p:nvSpPr>
        <p:spPr>
          <a:xfrm>
            <a:off x="5967907" y="6505277"/>
            <a:ext cx="247257" cy="255588"/>
          </a:xfrm>
          <a:prstGeom prst="rect">
            <a:avLst/>
          </a:prstGeom>
        </p:spPr>
        <p:txBody>
          <a:bodyPr lIns="71437" tIns="71437" rIns="71437" bIns="71437"/>
          <a:lstStyle>
            <a:lvl1pPr defTabSz="410766">
              <a:defRPr>
                <a:latin typeface="+mj-lt"/>
                <a:ea typeface="+mj-ea"/>
                <a:cs typeface="+mj-cs"/>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274093112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7200" cap="all" baseline="0"/>
            </a:lvl1pPr>
          </a:lstStyle>
          <a:p>
            <a:r>
              <a:rPr lang="en-US"/>
              <a:t>Click to edit Master title style</a:t>
            </a:r>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46665" y="6405331"/>
            <a:ext cx="1422400" cy="329184"/>
          </a:xfrm>
          <a:prstGeom prst="rect">
            <a:avLst/>
          </a:prstGeom>
        </p:spPr>
        <p:txBody>
          <a:bodyPr/>
          <a:lstStyle/>
          <a:p>
            <a:fld id="{B71AB438-09C9-4A9E-BA30-042CEFD2FB03}" type="slidenum">
              <a:rPr lang="en-CA" smtClean="0"/>
              <a:t>‹#›</a:t>
            </a:fld>
            <a:endParaRPr lang="en-CA"/>
          </a:p>
        </p:txBody>
      </p:sp>
      <p:cxnSp>
        <p:nvCxnSpPr>
          <p:cNvPr id="8" name="Straight Connector 7"/>
          <p:cNvCxnSpPr/>
          <p:nvPr/>
        </p:nvCxnSpPr>
        <p:spPr>
          <a:xfrm>
            <a:off x="914400" y="3398521"/>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8010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3733" b="1"/>
            </a:lvl1pPr>
            <a:lvl2pPr>
              <a:defRPr sz="3200" b="1"/>
            </a:lvl2pPr>
            <a:lvl3pPr>
              <a:defRPr i="1"/>
            </a:lvl3pPr>
            <a:lvl4pPr>
              <a:defRPr i="1"/>
            </a:lvl4pPr>
            <a:lvl5pPr>
              <a:defRPr i="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2C1A9F82-70A9-49F5-8E76-A138E5BCA38B}" type="datetimeFigureOut">
              <a:rPr lang="en-CA" smtClean="0"/>
              <a:t>2019-09-18</a:t>
            </a:fld>
            <a:endParaRPr lang="en-CA"/>
          </a:p>
        </p:txBody>
      </p:sp>
      <p:sp>
        <p:nvSpPr>
          <p:cNvPr id="5" name="Footer Placeholder 4"/>
          <p:cNvSpPr>
            <a:spLocks noGrp="1"/>
          </p:cNvSpPr>
          <p:nvPr>
            <p:ph type="ftr" sz="quarter" idx="11"/>
          </p:nvPr>
        </p:nvSpPr>
        <p:spPr>
          <a:xfrm>
            <a:off x="4572000" y="18288"/>
            <a:ext cx="5486400" cy="329184"/>
          </a:xfrm>
          <a:prstGeom prst="rect">
            <a:avLst/>
          </a:prstGeom>
        </p:spPr>
        <p:txBody>
          <a:bodyPr/>
          <a:lstStyle/>
          <a:p>
            <a:endParaRPr lang="en-CA"/>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B71AB438-09C9-4A9E-BA30-042CEFD2FB03}" type="slidenum">
              <a:rPr lang="en-CA" smtClean="0"/>
              <a:t>‹#›</a:t>
            </a:fld>
            <a:endParaRPr lang="en-CA"/>
          </a:p>
        </p:txBody>
      </p:sp>
    </p:spTree>
    <p:extLst>
      <p:ext uri="{BB962C8B-B14F-4D97-AF65-F5344CB8AC3E}">
        <p14:creationId xmlns:p14="http://schemas.microsoft.com/office/powerpoint/2010/main" val="3738238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6400" b="0" cap="all"/>
            </a:lvl1pPr>
          </a:lstStyle>
          <a:p>
            <a:r>
              <a:rPr lang="en-US"/>
              <a:t>Click to edit Master title style</a:t>
            </a:r>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3200">
                <a:solidFill>
                  <a:schemeClr val="tx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0" y="6460189"/>
            <a:ext cx="1422400" cy="329184"/>
          </a:xfrm>
          <a:prstGeom prst="rect">
            <a:avLst/>
          </a:prstGeom>
        </p:spPr>
        <p:txBody>
          <a:bodyPr/>
          <a:lstStyle/>
          <a:p>
            <a:fld id="{B71AB438-09C9-4A9E-BA30-042CEFD2FB03}" type="slidenum">
              <a:rPr lang="en-CA" smtClean="0"/>
              <a:t>‹#›</a:t>
            </a:fld>
            <a:endParaRPr lang="en-CA"/>
          </a:p>
        </p:txBody>
      </p:sp>
      <p:cxnSp>
        <p:nvCxnSpPr>
          <p:cNvPr id="7" name="Straight Connector 6"/>
          <p:cNvCxnSpPr/>
          <p:nvPr/>
        </p:nvCxnSpPr>
        <p:spPr>
          <a:xfrm>
            <a:off x="975360" y="4599433"/>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168962"/>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412776"/>
            <a:ext cx="5384800" cy="497888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12776"/>
            <a:ext cx="5384800" cy="497888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4211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316765"/>
            <a:ext cx="524256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667" b="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084851"/>
            <a:ext cx="5242560" cy="4304837"/>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39840" y="1316765"/>
            <a:ext cx="524256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667" b="0" kern="1200" dirty="0" smtClean="0">
                <a:solidFill>
                  <a:schemeClr val="tx2"/>
                </a:solidFill>
                <a:latin typeface="+mn-lt"/>
                <a:ea typeface="+mn-ea"/>
                <a:cs typeface="+mn-cs"/>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339840" y="2084851"/>
            <a:ext cx="5242560" cy="4304837"/>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p:nvCxnSpPr>
        <p:spPr>
          <a:xfrm>
            <a:off x="6096000" y="1412776"/>
            <a:ext cx="0" cy="49880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636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808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145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3200" b="0"/>
            </a:lvl1pPr>
          </a:lstStyle>
          <a:p>
            <a:r>
              <a:rPr lang="en-US"/>
              <a:t>Click to edit Master title style</a:t>
            </a:r>
          </a:p>
        </p:txBody>
      </p:sp>
      <p:sp>
        <p:nvSpPr>
          <p:cNvPr id="3" name="Content Placeholder 2"/>
          <p:cNvSpPr>
            <a:spLocks noGrp="1"/>
          </p:cNvSpPr>
          <p:nvPr>
            <p:ph idx="1"/>
          </p:nvPr>
        </p:nvSpPr>
        <p:spPr>
          <a:xfrm>
            <a:off x="3962400" y="792080"/>
            <a:ext cx="7620000" cy="5577840"/>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2130554"/>
            <a:ext cx="2852928" cy="4243615"/>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2C1A9F82-70A9-49F5-8E76-A138E5BCA38B}" type="datetimeFigureOut">
              <a:rPr lang="en-CA" smtClean="0"/>
              <a:t>2019-09-18</a:t>
            </a:fld>
            <a:endParaRPr lang="en-CA"/>
          </a:p>
        </p:txBody>
      </p:sp>
      <p:sp>
        <p:nvSpPr>
          <p:cNvPr id="6" name="Footer Placeholder 5"/>
          <p:cNvSpPr>
            <a:spLocks noGrp="1"/>
          </p:cNvSpPr>
          <p:nvPr>
            <p:ph type="ftr" sz="quarter" idx="11"/>
          </p:nvPr>
        </p:nvSpPr>
        <p:spPr>
          <a:xfrm>
            <a:off x="4572000" y="18288"/>
            <a:ext cx="5486400" cy="329184"/>
          </a:xfrm>
          <a:prstGeom prst="rect">
            <a:avLst/>
          </a:prstGeom>
        </p:spPr>
        <p:txBody>
          <a:bodyPr/>
          <a:lstStyle/>
          <a:p>
            <a:endParaRPr lang="en-CA"/>
          </a:p>
        </p:txBody>
      </p:sp>
      <p:sp>
        <p:nvSpPr>
          <p:cNvPr id="7" name="Slide Number Placeholder 6"/>
          <p:cNvSpPr>
            <a:spLocks noGrp="1"/>
          </p:cNvSpPr>
          <p:nvPr>
            <p:ph type="sldNum" sz="quarter" idx="12"/>
          </p:nvPr>
        </p:nvSpPr>
        <p:spPr>
          <a:xfrm>
            <a:off x="10160000" y="18288"/>
            <a:ext cx="1422400" cy="329184"/>
          </a:xfrm>
          <a:prstGeom prst="rect">
            <a:avLst/>
          </a:prstGeom>
        </p:spPr>
        <p:txBody>
          <a:bodyPr/>
          <a:lstStyle/>
          <a:p>
            <a:fld id="{B71AB438-09C9-4A9E-BA30-042CEFD2FB03}" type="slidenum">
              <a:rPr lang="en-CA" smtClean="0"/>
              <a:t>‹#›</a:t>
            </a:fld>
            <a:endParaRPr lang="en-CA"/>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184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3200" b="0"/>
            </a:lvl1pPr>
          </a:lstStyle>
          <a:p>
            <a:r>
              <a:rPr lang="en-US"/>
              <a:t>Click to edit Master title style</a:t>
            </a:r>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2C1A9F82-70A9-49F5-8E76-A138E5BCA38B}" type="datetimeFigureOut">
              <a:rPr lang="en-CA" smtClean="0"/>
              <a:t>2019-09-18</a:t>
            </a:fld>
            <a:endParaRPr lang="en-CA"/>
          </a:p>
        </p:txBody>
      </p:sp>
      <p:sp>
        <p:nvSpPr>
          <p:cNvPr id="6" name="Footer Placeholder 5"/>
          <p:cNvSpPr>
            <a:spLocks noGrp="1"/>
          </p:cNvSpPr>
          <p:nvPr>
            <p:ph type="ftr" sz="quarter" idx="11"/>
          </p:nvPr>
        </p:nvSpPr>
        <p:spPr>
          <a:xfrm>
            <a:off x="4572000" y="18288"/>
            <a:ext cx="5486400" cy="329184"/>
          </a:xfrm>
          <a:prstGeom prst="rect">
            <a:avLst/>
          </a:prstGeom>
        </p:spPr>
        <p:txBody>
          <a:bodyPr/>
          <a:lstStyle/>
          <a:p>
            <a:endParaRPr lang="en-CA"/>
          </a:p>
        </p:txBody>
      </p:sp>
      <p:sp>
        <p:nvSpPr>
          <p:cNvPr id="7" name="Slide Number Placeholder 6"/>
          <p:cNvSpPr>
            <a:spLocks noGrp="1"/>
          </p:cNvSpPr>
          <p:nvPr>
            <p:ph type="sldNum" sz="quarter" idx="12"/>
          </p:nvPr>
        </p:nvSpPr>
        <p:spPr>
          <a:xfrm>
            <a:off x="10160000" y="18288"/>
            <a:ext cx="1422400" cy="329184"/>
          </a:xfrm>
          <a:prstGeom prst="rect">
            <a:avLst/>
          </a:prstGeom>
        </p:spPr>
        <p:txBody>
          <a:bodyPr/>
          <a:lstStyle/>
          <a:p>
            <a:fld id="{B71AB438-09C9-4A9E-BA30-042CEFD2FB03}" type="slidenum">
              <a:rPr lang="en-CA" smtClean="0"/>
              <a:t>‹#›</a:t>
            </a:fld>
            <a:endParaRPr lang="en-CA"/>
          </a:p>
        </p:txBody>
      </p:sp>
    </p:spTree>
    <p:extLst>
      <p:ext uri="{BB962C8B-B14F-4D97-AF65-F5344CB8AC3E}">
        <p14:creationId xmlns:p14="http://schemas.microsoft.com/office/powerpoint/2010/main" val="1425837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2C1A9F82-70A9-49F5-8E76-A138E5BCA38B}" type="datetimeFigureOut">
              <a:rPr lang="en-CA" smtClean="0"/>
              <a:t>2019-09-18</a:t>
            </a:fld>
            <a:endParaRPr lang="en-CA"/>
          </a:p>
        </p:txBody>
      </p:sp>
      <p:sp>
        <p:nvSpPr>
          <p:cNvPr id="5" name="Footer Placeholder 4"/>
          <p:cNvSpPr>
            <a:spLocks noGrp="1"/>
          </p:cNvSpPr>
          <p:nvPr>
            <p:ph type="ftr" sz="quarter" idx="11"/>
          </p:nvPr>
        </p:nvSpPr>
        <p:spPr>
          <a:xfrm>
            <a:off x="4572000" y="18288"/>
            <a:ext cx="5486400" cy="329184"/>
          </a:xfrm>
          <a:prstGeom prst="rect">
            <a:avLst/>
          </a:prstGeom>
        </p:spPr>
        <p:txBody>
          <a:bodyPr/>
          <a:lstStyle/>
          <a:p>
            <a:endParaRPr lang="en-CA"/>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B71AB438-09C9-4A9E-BA30-042CEFD2FB03}" type="slidenum">
              <a:rPr lang="en-CA" smtClean="0"/>
              <a:t>‹#›</a:t>
            </a:fld>
            <a:endParaRPr lang="en-CA"/>
          </a:p>
        </p:txBody>
      </p:sp>
    </p:spTree>
    <p:extLst>
      <p:ext uri="{BB962C8B-B14F-4D97-AF65-F5344CB8AC3E}">
        <p14:creationId xmlns:p14="http://schemas.microsoft.com/office/powerpoint/2010/main" val="28344449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2C1A9F82-70A9-49F5-8E76-A138E5BCA38B}" type="datetimeFigureOut">
              <a:rPr lang="en-CA" smtClean="0"/>
              <a:t>2019-09-18</a:t>
            </a:fld>
            <a:endParaRPr lang="en-CA"/>
          </a:p>
        </p:txBody>
      </p:sp>
      <p:sp>
        <p:nvSpPr>
          <p:cNvPr id="5" name="Footer Placeholder 4"/>
          <p:cNvSpPr>
            <a:spLocks noGrp="1"/>
          </p:cNvSpPr>
          <p:nvPr>
            <p:ph type="ftr" sz="quarter" idx="11"/>
          </p:nvPr>
        </p:nvSpPr>
        <p:spPr>
          <a:xfrm>
            <a:off x="4572000" y="18288"/>
            <a:ext cx="5486400" cy="329184"/>
          </a:xfrm>
          <a:prstGeom prst="rect">
            <a:avLst/>
          </a:prstGeom>
        </p:spPr>
        <p:txBody>
          <a:bodyPr/>
          <a:lstStyle/>
          <a:p>
            <a:endParaRPr lang="en-CA"/>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B71AB438-09C9-4A9E-BA30-042CEFD2FB03}" type="slidenum">
              <a:rPr lang="en-CA" smtClean="0"/>
              <a:t>‹#›</a:t>
            </a:fld>
            <a:endParaRPr lang="en-CA"/>
          </a:p>
        </p:txBody>
      </p:sp>
    </p:spTree>
    <p:extLst>
      <p:ext uri="{BB962C8B-B14F-4D97-AF65-F5344CB8AC3E}">
        <p14:creationId xmlns:p14="http://schemas.microsoft.com/office/powerpoint/2010/main" val="32305645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标题幻灯片">
    <p:spTree>
      <p:nvGrpSpPr>
        <p:cNvPr id="1" name=""/>
        <p:cNvGrpSpPr/>
        <p:nvPr/>
      </p:nvGrpSpPr>
      <p:grpSpPr>
        <a:xfrm>
          <a:off x="0" y="0"/>
          <a:ext cx="0" cy="0"/>
          <a:chOff x="0" y="0"/>
          <a:chExt cx="0" cy="0"/>
        </a:xfrm>
      </p:grpSpPr>
      <p:sp>
        <p:nvSpPr>
          <p:cNvPr id="193" name="Title Text"/>
          <p:cNvSpPr txBox="1">
            <a:spLocks noGrp="1"/>
          </p:cNvSpPr>
          <p:nvPr>
            <p:ph type="title"/>
          </p:nvPr>
        </p:nvSpPr>
        <p:spPr>
          <a:xfrm>
            <a:off x="1524004" y="1122366"/>
            <a:ext cx="9144001" cy="2387601"/>
          </a:xfrm>
          <a:prstGeom prst="rect">
            <a:avLst/>
          </a:prstGeom>
        </p:spPr>
        <p:txBody>
          <a:bodyPr lIns="68578" tIns="68578" rIns="68578" bIns="68578" anchor="b"/>
          <a:lstStyle>
            <a:lvl1pPr defTabSz="914264">
              <a:lnSpc>
                <a:spcPct val="90000"/>
              </a:lnSpc>
              <a:defRPr sz="6000">
                <a:latin typeface="Calibri Light"/>
                <a:ea typeface="Calibri Light"/>
                <a:cs typeface="Calibri Light"/>
                <a:sym typeface="Calibri Light"/>
              </a:defRPr>
            </a:lvl1pPr>
          </a:lstStyle>
          <a:p>
            <a:r>
              <a:t>Title Text</a:t>
            </a:r>
          </a:p>
        </p:txBody>
      </p:sp>
      <p:sp>
        <p:nvSpPr>
          <p:cNvPr id="194" name="Body Level One…"/>
          <p:cNvSpPr txBox="1">
            <a:spLocks noGrp="1"/>
          </p:cNvSpPr>
          <p:nvPr>
            <p:ph type="body" sz="quarter" idx="1"/>
          </p:nvPr>
        </p:nvSpPr>
        <p:spPr>
          <a:xfrm>
            <a:off x="1524004" y="3602037"/>
            <a:ext cx="9144001" cy="1655763"/>
          </a:xfrm>
          <a:prstGeom prst="rect">
            <a:avLst/>
          </a:prstGeom>
        </p:spPr>
        <p:txBody>
          <a:bodyPr lIns="68578" tIns="68578" rIns="68578" bIns="68578" anchor="t"/>
          <a:lstStyle>
            <a:lvl1pPr marL="0" indent="0" algn="ctr" defTabSz="914264">
              <a:lnSpc>
                <a:spcPct val="90000"/>
              </a:lnSpc>
              <a:spcBef>
                <a:spcPts val="900"/>
              </a:spcBef>
              <a:buSzTx/>
              <a:buNone/>
              <a:defRPr sz="2400">
                <a:latin typeface="Calibri"/>
                <a:ea typeface="Calibri"/>
                <a:cs typeface="Calibri"/>
                <a:sym typeface="Calibri"/>
              </a:defRPr>
            </a:lvl1pPr>
            <a:lvl2pPr marL="0" indent="171425" algn="ctr" defTabSz="914264">
              <a:lnSpc>
                <a:spcPct val="90000"/>
              </a:lnSpc>
              <a:spcBef>
                <a:spcPts val="900"/>
              </a:spcBef>
              <a:buSzTx/>
              <a:buNone/>
              <a:defRPr sz="2400">
                <a:latin typeface="Calibri"/>
                <a:ea typeface="Calibri"/>
                <a:cs typeface="Calibri"/>
                <a:sym typeface="Calibri"/>
              </a:defRPr>
            </a:lvl2pPr>
            <a:lvl3pPr marL="0" indent="342849" algn="ctr" defTabSz="914264">
              <a:lnSpc>
                <a:spcPct val="90000"/>
              </a:lnSpc>
              <a:spcBef>
                <a:spcPts val="900"/>
              </a:spcBef>
              <a:buSzTx/>
              <a:buNone/>
              <a:defRPr sz="2400">
                <a:latin typeface="Calibri"/>
                <a:ea typeface="Calibri"/>
                <a:cs typeface="Calibri"/>
                <a:sym typeface="Calibri"/>
              </a:defRPr>
            </a:lvl3pPr>
            <a:lvl4pPr marL="0" indent="514274" algn="ctr" defTabSz="914264">
              <a:lnSpc>
                <a:spcPct val="90000"/>
              </a:lnSpc>
              <a:spcBef>
                <a:spcPts val="900"/>
              </a:spcBef>
              <a:buSzTx/>
              <a:buNone/>
              <a:defRPr sz="2400">
                <a:latin typeface="Calibri"/>
                <a:ea typeface="Calibri"/>
                <a:cs typeface="Calibri"/>
                <a:sym typeface="Calibri"/>
              </a:defRPr>
            </a:lvl4pPr>
            <a:lvl5pPr marL="0" indent="685698" algn="ctr" defTabSz="914264">
              <a:lnSpc>
                <a:spcPct val="90000"/>
              </a:lnSpc>
              <a:spcBef>
                <a:spcPts val="900"/>
              </a:spcBef>
              <a:buSzTx/>
              <a:buNone/>
              <a:defRPr sz="2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95" name="Slide Number"/>
          <p:cNvSpPr txBox="1">
            <a:spLocks noGrp="1"/>
          </p:cNvSpPr>
          <p:nvPr>
            <p:ph type="sldNum" sz="quarter" idx="2"/>
          </p:nvPr>
        </p:nvSpPr>
        <p:spPr>
          <a:xfrm>
            <a:off x="11096172" y="6404298"/>
            <a:ext cx="257629" cy="269239"/>
          </a:xfrm>
          <a:prstGeom prst="rect">
            <a:avLst/>
          </a:prstGeom>
        </p:spPr>
        <p:txBody>
          <a:bodyPr lIns="68578" tIns="68578" rIns="68578" bIns="68578" anchor="ctr"/>
          <a:lstStyle>
            <a:lvl1pPr algn="r" defTabSz="914264">
              <a:lnSpc>
                <a:spcPct val="150000"/>
              </a:lnSpc>
              <a:defRPr>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46691974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6CC2F8-9FE3-4AF2-9BFC-B814098E29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AF1738-4ED3-4606-A50C-6C29DAC7F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F66457-60A3-4584-892B-EFDEAA7CC3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2F448-F259-492D-8D86-8540F8E43AE9}" type="datetimeFigureOut">
              <a:rPr lang="en-US" smtClean="0"/>
              <a:t>9/18/2019</a:t>
            </a:fld>
            <a:endParaRPr lang="en-US"/>
          </a:p>
        </p:txBody>
      </p:sp>
      <p:sp>
        <p:nvSpPr>
          <p:cNvPr id="5" name="Footer Placeholder 4">
            <a:extLst>
              <a:ext uri="{FF2B5EF4-FFF2-40B4-BE49-F238E27FC236}">
                <a16:creationId xmlns:a16="http://schemas.microsoft.com/office/drawing/2014/main" id="{7A8484D2-A86D-4EE7-B1F0-979F45A5F0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75D4A7-D63A-4B39-9CB6-80EF94886F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3FE26-9F80-418C-9D79-15112347B1A4}" type="slidenum">
              <a:rPr lang="en-US" smtClean="0"/>
              <a:t>‹#›</a:t>
            </a:fld>
            <a:endParaRPr lang="en-US"/>
          </a:p>
        </p:txBody>
      </p:sp>
    </p:spTree>
    <p:extLst>
      <p:ext uri="{BB962C8B-B14F-4D97-AF65-F5344CB8AC3E}">
        <p14:creationId xmlns:p14="http://schemas.microsoft.com/office/powerpoint/2010/main" val="4055001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3339" y="230155"/>
            <a:ext cx="11905323" cy="9906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09600" y="1316765"/>
            <a:ext cx="10972800" cy="51602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图片 3" descr="图片 3"/>
          <p:cNvPicPr>
            <a:picLocks noChangeAspect="1"/>
          </p:cNvPicPr>
          <p:nvPr userDrawn="1"/>
        </p:nvPicPr>
        <p:blipFill>
          <a:blip r:embed="rId14"/>
          <a:stretch>
            <a:fillRect/>
          </a:stretch>
        </p:blipFill>
        <p:spPr>
          <a:xfrm>
            <a:off x="10608501" y="5703080"/>
            <a:ext cx="1536171" cy="1086293"/>
          </a:xfrm>
          <a:prstGeom prst="rect">
            <a:avLst/>
          </a:prstGeom>
          <a:ln w="12700">
            <a:miter lim="400000"/>
          </a:ln>
        </p:spPr>
      </p:pic>
      <p:sp>
        <p:nvSpPr>
          <p:cNvPr id="11" name="Slide Number Placeholder 5"/>
          <p:cNvSpPr>
            <a:spLocks noGrp="1"/>
          </p:cNvSpPr>
          <p:nvPr>
            <p:ph type="sldNum" sz="quarter" idx="4"/>
          </p:nvPr>
        </p:nvSpPr>
        <p:spPr>
          <a:xfrm>
            <a:off x="46665" y="6405331"/>
            <a:ext cx="1422400" cy="329184"/>
          </a:xfrm>
          <a:prstGeom prst="rect">
            <a:avLst/>
          </a:prstGeom>
        </p:spPr>
        <p:txBody>
          <a:bodyPr/>
          <a:lstStyle/>
          <a:p>
            <a:fld id="{B71AB438-09C9-4A9E-BA30-042CEFD2FB03}" type="slidenum">
              <a:rPr lang="en-CA" smtClean="0"/>
              <a:t>‹#›</a:t>
            </a:fld>
            <a:endParaRPr lang="en-CA"/>
          </a:p>
        </p:txBody>
      </p:sp>
    </p:spTree>
    <p:extLst>
      <p:ext uri="{BB962C8B-B14F-4D97-AF65-F5344CB8AC3E}">
        <p14:creationId xmlns:p14="http://schemas.microsoft.com/office/powerpoint/2010/main" val="256457272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defTabSz="1219170" rtl="0" eaLnBrk="1" latinLnBrk="0" hangingPunct="1">
        <a:spcBef>
          <a:spcPct val="0"/>
        </a:spcBef>
        <a:buNone/>
        <a:defRPr sz="5867" b="1" kern="1200" spc="-133" baseline="0">
          <a:solidFill>
            <a:schemeClr val="tx2"/>
          </a:solidFill>
          <a:latin typeface="+mj-lt"/>
          <a:ea typeface="+mj-ea"/>
          <a:cs typeface="+mj-cs"/>
        </a:defRPr>
      </a:lvl1pPr>
    </p:titleStyle>
    <p:bodyStyle>
      <a:lvl1pPr marL="243834" indent="-243834" algn="l" defTabSz="121917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609585" indent="-243834" algn="l" defTabSz="1219170" rtl="0" eaLnBrk="1" latinLnBrk="0" hangingPunct="1">
        <a:spcBef>
          <a:spcPct val="20000"/>
        </a:spcBef>
        <a:buClr>
          <a:schemeClr val="accent1"/>
        </a:buClr>
        <a:buSzPct val="85000"/>
        <a:buFont typeface="Arial" pitchFamily="34" charset="0"/>
        <a:buChar char="•"/>
        <a:defRPr sz="2667" kern="1200">
          <a:solidFill>
            <a:schemeClr val="tx1"/>
          </a:solidFill>
          <a:latin typeface="+mn-lt"/>
          <a:ea typeface="+mn-ea"/>
          <a:cs typeface="+mn-cs"/>
        </a:defRPr>
      </a:lvl2pPr>
      <a:lvl3pPr marL="975336" indent="-243834" algn="l" defTabSz="121917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341086"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4pPr>
      <a:lvl5pPr marL="1584920" indent="-182875" algn="l" defTabSz="1219170" rtl="0" eaLnBrk="1" latinLnBrk="0" hangingPunct="1">
        <a:spcBef>
          <a:spcPct val="20000"/>
        </a:spcBef>
        <a:buClr>
          <a:schemeClr val="accent1"/>
        </a:buClr>
        <a:buSzPct val="100000"/>
        <a:buFont typeface="Arial" pitchFamily="34" charset="0"/>
        <a:buChar char="•"/>
        <a:defRPr sz="1867" kern="1200" baseline="0">
          <a:solidFill>
            <a:schemeClr val="tx1"/>
          </a:solidFill>
          <a:latin typeface="+mn-lt"/>
          <a:ea typeface="+mn-ea"/>
          <a:cs typeface="+mn-cs"/>
        </a:defRPr>
      </a:lvl5pPr>
      <a:lvl6pPr marL="1828754" indent="-243834" algn="l" defTabSz="1219170" rtl="0" eaLnBrk="1" latinLnBrk="0" hangingPunct="1">
        <a:spcBef>
          <a:spcPct val="20000"/>
        </a:spcBef>
        <a:buClr>
          <a:schemeClr val="accent1"/>
        </a:buClr>
        <a:buFont typeface="Arial" pitchFamily="34" charset="0"/>
        <a:buChar char="•"/>
        <a:defRPr sz="1733" kern="1200">
          <a:solidFill>
            <a:schemeClr val="tx1"/>
          </a:solidFill>
          <a:latin typeface="+mn-lt"/>
          <a:ea typeface="+mn-ea"/>
          <a:cs typeface="+mn-cs"/>
        </a:defRPr>
      </a:lvl6pPr>
      <a:lvl7pPr marL="2072588" indent="-243834" algn="l" defTabSz="1219170" rtl="0" eaLnBrk="1" latinLnBrk="0" hangingPunct="1">
        <a:spcBef>
          <a:spcPct val="20000"/>
        </a:spcBef>
        <a:buClr>
          <a:schemeClr val="accent1"/>
        </a:buClr>
        <a:buFont typeface="Arial" pitchFamily="34" charset="0"/>
        <a:buChar char="•"/>
        <a:defRPr sz="1733" kern="1200">
          <a:solidFill>
            <a:schemeClr val="tx1"/>
          </a:solidFill>
          <a:latin typeface="+mn-lt"/>
          <a:ea typeface="+mn-ea"/>
          <a:cs typeface="+mn-cs"/>
        </a:defRPr>
      </a:lvl7pPr>
      <a:lvl8pPr marL="2316422" indent="-243834" algn="l" defTabSz="1219170" rtl="0" eaLnBrk="1" latinLnBrk="0" hangingPunct="1">
        <a:spcBef>
          <a:spcPct val="20000"/>
        </a:spcBef>
        <a:buClr>
          <a:schemeClr val="accent1"/>
        </a:buClr>
        <a:buFont typeface="Arial" pitchFamily="34" charset="0"/>
        <a:buChar char="•"/>
        <a:defRPr sz="1733" kern="1200">
          <a:solidFill>
            <a:schemeClr val="tx1"/>
          </a:solidFill>
          <a:latin typeface="+mn-lt"/>
          <a:ea typeface="+mn-ea"/>
          <a:cs typeface="+mn-cs"/>
        </a:defRPr>
      </a:lvl8pPr>
      <a:lvl9pPr marL="2560256" indent="-243834" algn="l" defTabSz="1219170" rtl="0" eaLnBrk="1" latinLnBrk="0" hangingPunct="1">
        <a:spcBef>
          <a:spcPct val="20000"/>
        </a:spcBef>
        <a:buClr>
          <a:schemeClr val="accent1"/>
        </a:buClr>
        <a:buFont typeface="Arial" pitchFamily="34" charset="0"/>
        <a:buChar char="•"/>
        <a:defRPr sz="1733"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VqZE3cgXo58"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straight.com/news/992141/ubc-faculty-education-places-high-premium-mental-health-literacy-future-teacher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jpeg"/><Relationship Id="rId9"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developingchild.harvard.edu/science/key-concepts/toxic-stress/"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ispot.tv/ad/7ia5/ziploc-easy-open-tabs-cafeteria-chaos"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www.wikihow.com/Organize-a-Stress-Free-Kid's-Party" TargetMode="External"/><Relationship Id="rId4" Type="http://schemas.openxmlformats.org/officeDocument/2006/relationships/hyperlink" Target="http://greatergood.berkeley.edu/raising_happiness/post/managing_stres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https://www.youtube.com/watch?v=RcGyVTAoXEU"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hyperlink" Target="https://www.time-to-change.org.uk/mental-health-quiz"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49mfPFTZsHs" TargetMode="External"/><Relationship Id="rId7"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www.youtube.com/watch?v=lj-VgcsV_gI" TargetMode="External"/><Relationship Id="rId5" Type="http://schemas.openxmlformats.org/officeDocument/2006/relationships/hyperlink" Target="https://www.youtube.com/watch?v=pnqfc_QipqI" TargetMode="External"/><Relationship Id="rId4" Type="http://schemas.openxmlformats.org/officeDocument/2006/relationships/hyperlink" Target="https://www.youtube.com/watch?v=BHSonXBZOwI"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www.health.wa.gov.au/docreg/Education/Population/Health_Problems/Mental_Illness/Mentalhealth_stigma_fact.pdf" TargetMode="External"/><Relationship Id="rId4" Type="http://schemas.openxmlformats.org/officeDocument/2006/relationships/hyperlink" Target="https://www.mendthemind.ca/stigma/top-11-myths-about-mental-illness/"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hyperlink" Target="https://youtu.be/pcKyyQvCFtM" TargetMode="External"/><Relationship Id="rId2" Type="http://schemas.openxmlformats.org/officeDocument/2006/relationships/notesSlide" Target="../notesSlides/notesSlide54.xml"/><Relationship Id="rId1" Type="http://schemas.openxmlformats.org/officeDocument/2006/relationships/slideLayout" Target="../slideLayouts/slideLayout12.xml"/><Relationship Id="rId5" Type="http://schemas.openxmlformats.org/officeDocument/2006/relationships/hyperlink" Target="https://www.youtube.com/watch?v=d4q2tzvU6qU" TargetMode="Externa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hyperlink" Target="http://teenmentalhealth.org/wp-content/uploads/2014/08/Taking_Charge_of_My_Health1.pdf" TargetMode="External"/><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hyperlink" Target="https://www.youtube.com/watch?time_continue=1&amp;v=i8EPzkxAiVw" TargetMode="External"/><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hyperlink" Target="https://youtu.be/o3jV4cbAN-Q"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12.xml"/><Relationship Id="rId5" Type="http://schemas.openxmlformats.org/officeDocument/2006/relationships/hyperlink" Target="https://www.aacap.org/aacap/Families_and_Youth/Facts_for_Families/FFF-Guide/Self-Injury-In-Adolescents-073.aspx" TargetMode="External"/><Relationship Id="rId4" Type="http://schemas.openxmlformats.org/officeDocument/2006/relationships/hyperlink" Target="http://teenmentalhealth.org/understanding-self-injury-self-harm/"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0.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2.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image" Target="../media/image33.png"/></Relationships>
</file>

<file path=ppt/slides/_rels/slide83.xml.rels><?xml version="1.0" encoding="UTF-8" standalone="yes"?>
<Relationships xmlns="http://schemas.openxmlformats.org/package/2006/relationships"><Relationship Id="rId3" Type="http://schemas.openxmlformats.org/officeDocument/2006/relationships/hyperlink" Target="https://www.youtube.com/watch?v=RPyzPH8sB2A"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7.xml"/><Relationship Id="rId1" Type="http://schemas.openxmlformats.org/officeDocument/2006/relationships/slideLayout" Target="../slideLayouts/slideLayout12.xml"/><Relationship Id="rId5" Type="http://schemas.openxmlformats.org/officeDocument/2006/relationships/hyperlink" Target="https://www.youtube.com/watch?v=nCgm1xQa06c" TargetMode="External"/><Relationship Id="rId4" Type="http://schemas.openxmlformats.org/officeDocument/2006/relationships/hyperlink" Target="http://www.adam.mb.ca/anxiety-disorders"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slide" Target="slide89.xml"/><Relationship Id="rId4" Type="http://schemas.openxmlformats.org/officeDocument/2006/relationships/image" Target="../media/image39.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9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7.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3.jpeg"/><Relationship Id="rId4" Type="http://schemas.openxmlformats.org/officeDocument/2006/relationships/image" Target="../media/image42.jpe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2.xml"/><Relationship Id="rId1" Type="http://schemas.openxmlformats.org/officeDocument/2006/relationships/slideLayout" Target="../slideLayouts/slideLayout12.xml"/><Relationship Id="rId4" Type="http://schemas.openxmlformats.org/officeDocument/2006/relationships/hyperlink" Target="https://www.youtube.com/watch?time_continue=18&amp;v=Ymqo4u-Sh_k"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3.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5.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hyperlink" Target="https://www.youtube.com/watch?time_continue=8&amp;v=_GT-qKTp9L0" TargetMode="External"/><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9.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1.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3.png"/><Relationship Id="rId2" Type="http://schemas.openxmlformats.org/officeDocument/2006/relationships/notesSlide" Target="../notesSlides/notesSlide112.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3.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4.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5.xml"/><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3" Type="http://schemas.openxmlformats.org/officeDocument/2006/relationships/hyperlink" Target="http://www.teenmentalhealth.org/" TargetMode="External"/><Relationship Id="rId2" Type="http://schemas.openxmlformats.org/officeDocument/2006/relationships/notesSlide" Target="../notesSlides/notesSlide116.xml"/><Relationship Id="rId1" Type="http://schemas.openxmlformats.org/officeDocument/2006/relationships/slideLayout" Target="../slideLayouts/slideLayout14.xml"/><Relationship Id="rId5" Type="http://schemas.openxmlformats.org/officeDocument/2006/relationships/image" Target="../media/image51.png"/><Relationship Id="rId4" Type="http://schemas.openxmlformats.org/officeDocument/2006/relationships/image" Target="../media/image50.jpeg"/></Relationships>
</file>

<file path=ppt/slides/_rels/slide1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0.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2.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4.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3.png"/><Relationship Id="rId4" Type="http://schemas.openxmlformats.org/officeDocument/2006/relationships/notesSlide" Target="../notesSlides/notesSlide1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图片 3" descr="图片 3"/>
          <p:cNvPicPr>
            <a:picLocks noChangeAspect="1"/>
          </p:cNvPicPr>
          <p:nvPr/>
        </p:nvPicPr>
        <p:blipFill>
          <a:blip r:embed="rId3"/>
          <a:stretch>
            <a:fillRect/>
          </a:stretch>
        </p:blipFill>
        <p:spPr>
          <a:xfrm>
            <a:off x="9250507" y="111495"/>
            <a:ext cx="2549512" cy="2386301"/>
          </a:xfrm>
          <a:prstGeom prst="rect">
            <a:avLst/>
          </a:prstGeom>
          <a:ln w="12700">
            <a:miter lim="400000"/>
          </a:ln>
        </p:spPr>
      </p:pic>
      <p:sp>
        <p:nvSpPr>
          <p:cNvPr id="304" name="文本框 12"/>
          <p:cNvSpPr txBox="1"/>
          <p:nvPr/>
        </p:nvSpPr>
        <p:spPr>
          <a:xfrm>
            <a:off x="270832" y="4569437"/>
            <a:ext cx="5352903" cy="461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a:defRPr sz="4800">
                <a:latin typeface="Helvetica"/>
                <a:ea typeface="Helvetica"/>
                <a:cs typeface="Helvetica"/>
                <a:sym typeface="Helvetica"/>
              </a:defRPr>
            </a:pPr>
            <a:endParaRPr sz="2400"/>
          </a:p>
        </p:txBody>
      </p:sp>
      <p:pic>
        <p:nvPicPr>
          <p:cNvPr id="5" name="Picture 4">
            <a:extLst>
              <a:ext uri="{FF2B5EF4-FFF2-40B4-BE49-F238E27FC236}">
                <a16:creationId xmlns:a16="http://schemas.microsoft.com/office/drawing/2014/main" id="{CBFE876C-7931-4692-8166-237D54B463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51" y="0"/>
            <a:ext cx="8872072" cy="5710335"/>
          </a:xfrm>
          <a:prstGeom prst="rect">
            <a:avLst/>
          </a:prstGeom>
        </p:spPr>
      </p:pic>
      <p:sp>
        <p:nvSpPr>
          <p:cNvPr id="6" name="Rectangle 5">
            <a:extLst>
              <a:ext uri="{FF2B5EF4-FFF2-40B4-BE49-F238E27FC236}">
                <a16:creationId xmlns:a16="http://schemas.microsoft.com/office/drawing/2014/main" id="{E8A1406A-E207-4E8B-8C0D-603BDF4D0EFA}"/>
              </a:ext>
            </a:extLst>
          </p:cNvPr>
          <p:cNvSpPr/>
          <p:nvPr/>
        </p:nvSpPr>
        <p:spPr>
          <a:xfrm>
            <a:off x="270832" y="5845629"/>
            <a:ext cx="2783633" cy="707886"/>
          </a:xfrm>
          <a:prstGeom prst="rect">
            <a:avLst/>
          </a:prstGeom>
        </p:spPr>
        <p:txBody>
          <a:bodyPr wrap="square">
            <a:spAutoFit/>
          </a:bodyPr>
          <a:lstStyle/>
          <a:p>
            <a:pPr>
              <a:defRPr sz="4800">
                <a:latin typeface="Helvetica"/>
                <a:ea typeface="Helvetica"/>
                <a:cs typeface="Helvetica"/>
                <a:sym typeface="Helvetica"/>
              </a:defRPr>
            </a:pPr>
            <a:r>
              <a:rPr lang="en-US" sz="1000"/>
              <a:t>Developed By: </a:t>
            </a:r>
          </a:p>
          <a:p>
            <a:pPr>
              <a:defRPr sz="4800">
                <a:latin typeface="Helvetica"/>
                <a:ea typeface="Helvetica"/>
                <a:cs typeface="Helvetica"/>
                <a:sym typeface="Helvetica"/>
              </a:defRPr>
            </a:pPr>
            <a:r>
              <a:rPr lang="en-US" sz="1000"/>
              <a:t>Dr. Stan Kutcher MD, FRCPC, FCAHS</a:t>
            </a:r>
          </a:p>
          <a:p>
            <a:pPr>
              <a:defRPr sz="4800">
                <a:latin typeface="Helvetica"/>
                <a:ea typeface="Helvetica"/>
                <a:cs typeface="Helvetica"/>
                <a:sym typeface="Helvetica"/>
              </a:defRPr>
            </a:pPr>
            <a:r>
              <a:rPr lang="en-US" sz="1000"/>
              <a:t>Dr. </a:t>
            </a:r>
            <a:r>
              <a:rPr lang="en-US" sz="1000" err="1"/>
              <a:t>Yifeng</a:t>
            </a:r>
            <a:r>
              <a:rPr lang="en-US" sz="1000"/>
              <a:t> Wei  Med; PhD</a:t>
            </a:r>
          </a:p>
          <a:p>
            <a:pPr>
              <a:defRPr sz="4800">
                <a:latin typeface="Helvetica"/>
                <a:ea typeface="Helvetica"/>
                <a:cs typeface="Helvetica"/>
                <a:sym typeface="Helvetica"/>
              </a:defRPr>
            </a:pPr>
            <a:r>
              <a:rPr lang="en-US" sz="1000"/>
              <a:t>Andrew Baxter MSW RSW</a:t>
            </a:r>
          </a:p>
        </p:txBody>
      </p:sp>
      <p:sp>
        <p:nvSpPr>
          <p:cNvPr id="7" name="TextBox 6">
            <a:extLst>
              <a:ext uri="{FF2B5EF4-FFF2-40B4-BE49-F238E27FC236}">
                <a16:creationId xmlns:a16="http://schemas.microsoft.com/office/drawing/2014/main" id="{C9C923C1-ACAA-4824-A188-CB8EB1993602}"/>
              </a:ext>
            </a:extLst>
          </p:cNvPr>
          <p:cNvSpPr txBox="1"/>
          <p:nvPr/>
        </p:nvSpPr>
        <p:spPr>
          <a:xfrm>
            <a:off x="8981458" y="2960422"/>
            <a:ext cx="3087611" cy="1897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914287" hangingPunct="0">
              <a:lnSpc>
                <a:spcPct val="150000"/>
              </a:lnSpc>
            </a:pPr>
            <a:r>
              <a:rPr lang="en-US" sz="1600" b="1" u="sng"/>
              <a:t>Presenters:</a:t>
            </a:r>
          </a:p>
          <a:p>
            <a:pPr defTabSz="914287" hangingPunct="0">
              <a:lnSpc>
                <a:spcPct val="150000"/>
              </a:lnSpc>
            </a:pPr>
            <a:r>
              <a:rPr lang="en-US" sz="1600" b="1">
                <a:solidFill>
                  <a:srgbClr val="000000"/>
                </a:solidFill>
                <a:latin typeface="+mj-lt"/>
                <a:ea typeface="+mj-ea"/>
                <a:cs typeface="+mj-cs"/>
                <a:sym typeface="Helvetica Light"/>
              </a:rPr>
              <a:t>Debbie Kooy</a:t>
            </a:r>
            <a:r>
              <a:rPr lang="en-US" sz="1600">
                <a:solidFill>
                  <a:srgbClr val="000000"/>
                </a:solidFill>
                <a:latin typeface="+mj-lt"/>
                <a:ea typeface="+mj-ea"/>
                <a:cs typeface="+mj-cs"/>
                <a:sym typeface="Helvetica Light"/>
              </a:rPr>
              <a:t>, School Counselor</a:t>
            </a:r>
          </a:p>
          <a:p>
            <a:pPr defTabSz="914287" hangingPunct="0">
              <a:lnSpc>
                <a:spcPct val="150000"/>
              </a:lnSpc>
            </a:pPr>
            <a:r>
              <a:rPr lang="en-US" sz="1600" b="1">
                <a:solidFill>
                  <a:srgbClr val="000000"/>
                </a:solidFill>
                <a:latin typeface="+mj-lt"/>
                <a:ea typeface="+mj-ea"/>
                <a:cs typeface="+mj-cs"/>
                <a:sym typeface="Helvetica Light"/>
              </a:rPr>
              <a:t>Lori </a:t>
            </a:r>
            <a:r>
              <a:rPr lang="en-US" sz="1600" b="1"/>
              <a:t>Patterson</a:t>
            </a:r>
            <a:r>
              <a:rPr lang="en-US" sz="1600"/>
              <a:t>, R. Psych, District Psychologist</a:t>
            </a:r>
          </a:p>
          <a:p>
            <a:pPr defTabSz="914287" hangingPunct="0">
              <a:lnSpc>
                <a:spcPct val="150000"/>
              </a:lnSpc>
            </a:pPr>
            <a:r>
              <a:rPr lang="en-US" sz="1600" b="1">
                <a:solidFill>
                  <a:srgbClr val="000000"/>
                </a:solidFill>
                <a:latin typeface="+mj-lt"/>
                <a:ea typeface="+mj-ea"/>
                <a:cs typeface="+mj-cs"/>
                <a:sym typeface="Helvetica Light"/>
              </a:rPr>
              <a:t>Dan T</a:t>
            </a:r>
            <a:r>
              <a:rPr lang="en-US" sz="1600" b="1"/>
              <a:t>hiessen</a:t>
            </a:r>
            <a:r>
              <a:rPr lang="en-US" sz="1600"/>
              <a:t>, School Counselor</a:t>
            </a:r>
            <a:endParaRPr lang="en-US" sz="1600">
              <a:solidFill>
                <a:srgbClr val="000000"/>
              </a:solidFill>
              <a:latin typeface="+mj-lt"/>
              <a:ea typeface="+mj-ea"/>
              <a:cs typeface="+mj-cs"/>
              <a:sym typeface="Helvetica Light"/>
            </a:endParaRPr>
          </a:p>
        </p:txBody>
      </p:sp>
      <p:sp>
        <p:nvSpPr>
          <p:cNvPr id="2" name="TextBox 1">
            <a:extLst>
              <a:ext uri="{FF2B5EF4-FFF2-40B4-BE49-F238E27FC236}">
                <a16:creationId xmlns:a16="http://schemas.microsoft.com/office/drawing/2014/main" id="{B88BA11F-D70A-4438-90C4-75326FB0F35B}"/>
              </a:ext>
            </a:extLst>
          </p:cNvPr>
          <p:cNvSpPr txBox="1"/>
          <p:nvPr/>
        </p:nvSpPr>
        <p:spPr>
          <a:xfrm>
            <a:off x="2819401" y="5682238"/>
            <a:ext cx="9101768" cy="954107"/>
          </a:xfrm>
          <a:prstGeom prst="rect">
            <a:avLst/>
          </a:prstGeom>
          <a:noFill/>
        </p:spPr>
        <p:txBody>
          <a:bodyPr wrap="square" rtlCol="0" anchor="t">
            <a:spAutoFit/>
          </a:bodyPr>
          <a:lstStyle/>
          <a:p>
            <a:r>
              <a:rPr lang="en-US" sz="2800" b="1"/>
              <a:t>MPSD: Mental Health Literacy &amp; High School Curriculum Guide -  TRAINING – June 25 &amp; 26, 2019</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02"/>
                                        </p:tgtEl>
                                        <p:attrNameLst>
                                          <p:attrName>style.visibility</p:attrName>
                                        </p:attrNameLst>
                                      </p:cBhvr>
                                      <p:to>
                                        <p:strVal val="visible"/>
                                      </p:to>
                                    </p:set>
                                    <p:animEffect transition="in" filter="dissolve">
                                      <p:cBhvr>
                                        <p:cTn id="7" dur="500"/>
                                        <p:tgtEl>
                                          <p:spTgt spid="302"/>
                                        </p:tgtEl>
                                      </p:cBhvr>
                                    </p:animEffect>
                                  </p:childTnLst>
                                </p:cTn>
                              </p:par>
                            </p:childTnLst>
                          </p:cTn>
                        </p:par>
                        <p:par>
                          <p:cTn id="8" fill="hold">
                            <p:stCondLst>
                              <p:cond delay="500"/>
                            </p:stCondLst>
                            <p:childTnLst>
                              <p:par>
                                <p:cTn id="9" presetID="2" presetClass="entr" presetSubtype="4" fill="hold" grpId="0" nodeType="afterEffect">
                                  <p:stCondLst>
                                    <p:cond delay="0"/>
                                  </p:stCondLst>
                                  <p:iterate>
                                    <p:tmAbs val="0"/>
                                  </p:iterate>
                                  <p:childTnLst>
                                    <p:set>
                                      <p:cBhvr>
                                        <p:cTn id="10" fill="hold"/>
                                        <p:tgtEl>
                                          <p:spTgt spid="304"/>
                                        </p:tgtEl>
                                        <p:attrNameLst>
                                          <p:attrName>style.visibility</p:attrName>
                                        </p:attrNameLst>
                                      </p:cBhvr>
                                      <p:to>
                                        <p:strVal val="visible"/>
                                      </p:to>
                                    </p:set>
                                    <p:anim calcmode="lin" valueType="num">
                                      <p:cBhvr>
                                        <p:cTn id="11" dur="750" fill="hold"/>
                                        <p:tgtEl>
                                          <p:spTgt spid="304"/>
                                        </p:tgtEl>
                                        <p:attrNameLst>
                                          <p:attrName>ppt_x</p:attrName>
                                        </p:attrNameLst>
                                      </p:cBhvr>
                                      <p:tavLst>
                                        <p:tav tm="0">
                                          <p:val>
                                            <p:strVal val="#ppt_x"/>
                                          </p:val>
                                        </p:tav>
                                        <p:tav tm="100000">
                                          <p:val>
                                            <p:strVal val="#ppt_x"/>
                                          </p:val>
                                        </p:tav>
                                      </p:tavLst>
                                    </p:anim>
                                    <p:anim calcmode="lin" valueType="num">
                                      <p:cBhvr>
                                        <p:cTn id="12" dur="750" fill="hold"/>
                                        <p:tgtEl>
                                          <p:spTgt spid="3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 grpId="0" animBg="1" advAuto="0"/>
      <p:bldP spid="304"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61EA138F-A141-49F5-91EC-D77A79CEB26D}"/>
              </a:ext>
            </a:extLst>
          </p:cNvPr>
          <p:cNvSpPr txBox="1"/>
          <p:nvPr/>
        </p:nvSpPr>
        <p:spPr>
          <a:xfrm>
            <a:off x="2555631" y="1441938"/>
            <a:ext cx="7080738" cy="397412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600" dirty="0">
                <a:solidFill>
                  <a:schemeClr val="bg1">
                    <a:lumMod val="95000"/>
                    <a:lumOff val="5000"/>
                  </a:schemeClr>
                </a:solidFill>
                <a:latin typeface="+mj-lt"/>
                <a:ea typeface="+mj-ea"/>
                <a:cs typeface="+mj-cs"/>
              </a:rPr>
              <a:t>Every month has 28 to 31 days, so why does the last month of school seem to have 2689 days! Just me?!</a:t>
            </a:r>
            <a:endParaRPr lang="en-US" sz="4600" dirty="0">
              <a:solidFill>
                <a:schemeClr val="bg1">
                  <a:lumMod val="95000"/>
                  <a:lumOff val="5000"/>
                </a:schemeClr>
              </a:solidFill>
              <a:latin typeface="+mj-lt"/>
              <a:ea typeface="+mj-ea"/>
              <a:cs typeface="Calibri Light"/>
            </a:endParaRPr>
          </a:p>
        </p:txBody>
      </p:sp>
    </p:spTree>
    <p:extLst>
      <p:ext uri="{BB962C8B-B14F-4D97-AF65-F5344CB8AC3E}">
        <p14:creationId xmlns:p14="http://schemas.microsoft.com/office/powerpoint/2010/main" val="373903817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5B6BA-B84B-4D53-A9E2-EDD4ADAF79AE}"/>
              </a:ext>
            </a:extLst>
          </p:cNvPr>
          <p:cNvSpPr>
            <a:spLocks noGrp="1"/>
          </p:cNvSpPr>
          <p:nvPr>
            <p:ph type="title"/>
          </p:nvPr>
        </p:nvSpPr>
        <p:spPr>
          <a:xfrm>
            <a:off x="838200" y="365125"/>
            <a:ext cx="10515600" cy="5279336"/>
          </a:xfrm>
        </p:spPr>
        <p:txBody>
          <a:bodyPr/>
          <a:lstStyle/>
          <a:p>
            <a:pPr marL="285750" indent="-285750">
              <a:spcBef>
                <a:spcPts val="1000"/>
              </a:spcBef>
              <a:buFont typeface="Arial"/>
              <a:buChar char="•"/>
            </a:pPr>
            <a:r>
              <a:rPr lang="en-US" sz="3200" dirty="0">
                <a:latin typeface="Calibri"/>
                <a:ea typeface="+mj-lt"/>
                <a:cs typeface="+mj-lt"/>
              </a:rPr>
              <a:t>What prompted you to volunteer for this training?</a:t>
            </a:r>
          </a:p>
          <a:p>
            <a:pPr marL="285750" indent="-285750">
              <a:spcBef>
                <a:spcPts val="1000"/>
              </a:spcBef>
              <a:buFont typeface="Arial"/>
              <a:buChar char="•"/>
            </a:pPr>
            <a:endParaRPr lang="en-US" sz="3200" dirty="0">
              <a:latin typeface="Calibri"/>
              <a:ea typeface="+mj-lt"/>
              <a:cs typeface="+mj-lt"/>
            </a:endParaRPr>
          </a:p>
          <a:p>
            <a:pPr marL="285750" indent="-285750">
              <a:spcBef>
                <a:spcPts val="1000"/>
              </a:spcBef>
              <a:buFont typeface="Arial"/>
              <a:buChar char="•"/>
            </a:pPr>
            <a:endParaRPr lang="en-US" sz="3200" dirty="0">
              <a:latin typeface="Calibri"/>
              <a:ea typeface="+mj-lt"/>
              <a:cs typeface="+mj-lt"/>
            </a:endParaRPr>
          </a:p>
          <a:p>
            <a:pPr marL="285750" indent="-285750">
              <a:spcBef>
                <a:spcPts val="1000"/>
              </a:spcBef>
              <a:buFont typeface="Arial"/>
              <a:buChar char="•"/>
            </a:pPr>
            <a:r>
              <a:rPr lang="en-US" sz="3200" dirty="0">
                <a:latin typeface="Calibri"/>
                <a:ea typeface="+mj-lt"/>
                <a:cs typeface="+mj-lt"/>
              </a:rPr>
              <a:t>What are you hoping to take away/learn from this training?</a:t>
            </a:r>
            <a:endParaRPr lang="en-US" sz="3200" dirty="0">
              <a:latin typeface="Calibri"/>
            </a:endParaRPr>
          </a:p>
        </p:txBody>
      </p:sp>
    </p:spTree>
    <p:extLst>
      <p:ext uri="{BB962C8B-B14F-4D97-AF65-F5344CB8AC3E}">
        <p14:creationId xmlns:p14="http://schemas.microsoft.com/office/powerpoint/2010/main" val="325552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A54E3-5CF2-4292-A6EA-79496130C946}"/>
              </a:ext>
            </a:extLst>
          </p:cNvPr>
          <p:cNvSpPr>
            <a:spLocks noGrp="1"/>
          </p:cNvSpPr>
          <p:nvPr>
            <p:ph type="title"/>
          </p:nvPr>
        </p:nvSpPr>
        <p:spPr>
          <a:xfrm>
            <a:off x="4965430" y="284210"/>
            <a:ext cx="6586491" cy="1317169"/>
          </a:xfrm>
        </p:spPr>
        <p:txBody>
          <a:bodyPr vert="horz" lIns="91440" tIns="45720" rIns="91440" bIns="45720" rtlCol="0" anchor="ctr">
            <a:normAutofit/>
          </a:bodyPr>
          <a:lstStyle/>
          <a:p>
            <a:pPr algn="ctr"/>
            <a:r>
              <a:rPr lang="en-US" sz="4400" b="1" dirty="0"/>
              <a:t>Dr. Stan Kutcher</a:t>
            </a:r>
            <a:endParaRPr lang="en-US" sz="4400">
              <a:cs typeface="Calibri Light" panose="020F0302020204030204"/>
            </a:endParaRPr>
          </a:p>
        </p:txBody>
      </p:sp>
      <p:pic>
        <p:nvPicPr>
          <p:cNvPr id="5" name="Picture 5" descr="A person wearing a suit and tie&#10;&#10;Description generated with very high confidence">
            <a:extLst>
              <a:ext uri="{FF2B5EF4-FFF2-40B4-BE49-F238E27FC236}">
                <a16:creationId xmlns:a16="http://schemas.microsoft.com/office/drawing/2014/main" id="{B4FC7859-7DC1-469E-86F7-B55AC4E3EF16}"/>
              </a:ext>
            </a:extLst>
          </p:cNvPr>
          <p:cNvPicPr>
            <a:picLocks noGrp="1" noChangeAspect="1"/>
          </p:cNvPicPr>
          <p:nvPr>
            <p:ph type="pic" idx="1"/>
          </p:nvPr>
        </p:nvPicPr>
        <p:blipFill rotWithShape="1">
          <a:blip r:embed="rId3"/>
          <a:srcRect l="2855" r="2388"/>
          <a:stretch/>
        </p:blipFill>
        <p:spPr>
          <a:xfrm>
            <a:off x="20" y="10"/>
            <a:ext cx="4635571" cy="6857990"/>
          </a:xfrm>
          <a:prstGeom prst="rect">
            <a:avLst/>
          </a:prstGeom>
          <a:effectLst/>
        </p:spPr>
      </p:pic>
      <p:sp>
        <p:nvSpPr>
          <p:cNvPr id="4" name="Text Placeholder 3">
            <a:extLst>
              <a:ext uri="{FF2B5EF4-FFF2-40B4-BE49-F238E27FC236}">
                <a16:creationId xmlns:a16="http://schemas.microsoft.com/office/drawing/2014/main" id="{8FD6B034-2697-4E46-92C2-3858F415F922}"/>
              </a:ext>
            </a:extLst>
          </p:cNvPr>
          <p:cNvSpPr>
            <a:spLocks noGrp="1"/>
          </p:cNvSpPr>
          <p:nvPr>
            <p:ph type="body" sz="half" idx="2"/>
          </p:nvPr>
        </p:nvSpPr>
        <p:spPr>
          <a:xfrm>
            <a:off x="4965431" y="1590136"/>
            <a:ext cx="6586489" cy="4633683"/>
          </a:xfrm>
        </p:spPr>
        <p:txBody>
          <a:bodyPr vert="horz" lIns="91440" tIns="45720" rIns="91440" bIns="45720" rtlCol="0" anchor="t">
            <a:normAutofit/>
          </a:bodyPr>
          <a:lstStyle/>
          <a:p>
            <a:r>
              <a:rPr lang="en-US" sz="2800" dirty="0"/>
              <a:t>Dr. Stan Kutcher is the Sun Life Financial Chair in Adolescent Mental Health and the Director for the World Health Organization Collaborating Centre in Mental Health Policy and Training at Dalhousie University and the IWK Health Centre in Canada. He is a renowned expert in adolescent mental health and leader in mental health research, advocacy, training, and policy and has been involved in mental health work in over 20 countries.</a:t>
            </a:r>
            <a:endParaRPr lang="en-US"/>
          </a:p>
        </p:txBody>
      </p:sp>
    </p:spTree>
    <p:extLst>
      <p:ext uri="{BB962C8B-B14F-4D97-AF65-F5344CB8AC3E}">
        <p14:creationId xmlns:p14="http://schemas.microsoft.com/office/powerpoint/2010/main" val="3506355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35A38-E9A6-4A3C-8270-BFCE10FE630A}"/>
              </a:ext>
            </a:extLst>
          </p:cNvPr>
          <p:cNvSpPr>
            <a:spLocks noGrp="1"/>
          </p:cNvSpPr>
          <p:nvPr>
            <p:ph type="title"/>
          </p:nvPr>
        </p:nvSpPr>
        <p:spPr/>
        <p:txBody>
          <a:bodyPr>
            <a:normAutofit/>
          </a:bodyPr>
          <a:lstStyle/>
          <a:p>
            <a:pPr algn="ctr"/>
            <a:r>
              <a:rPr lang="en-US" sz="4000" b="1" dirty="0">
                <a:cs typeface="Calibri Light"/>
              </a:rPr>
              <a:t>Practice Support Program (PSP)</a:t>
            </a:r>
          </a:p>
        </p:txBody>
      </p:sp>
      <p:sp>
        <p:nvSpPr>
          <p:cNvPr id="3" name="Content Placeholder 2">
            <a:extLst>
              <a:ext uri="{FF2B5EF4-FFF2-40B4-BE49-F238E27FC236}">
                <a16:creationId xmlns:a16="http://schemas.microsoft.com/office/drawing/2014/main" id="{21CB4A28-B3CF-4F4C-A7B4-D604BEE05D34}"/>
              </a:ext>
            </a:extLst>
          </p:cNvPr>
          <p:cNvSpPr>
            <a:spLocks noGrp="1"/>
          </p:cNvSpPr>
          <p:nvPr>
            <p:ph idx="1"/>
          </p:nvPr>
        </p:nvSpPr>
        <p:spPr>
          <a:xfrm>
            <a:off x="838200" y="2012530"/>
            <a:ext cx="10515600" cy="4164433"/>
          </a:xfrm>
        </p:spPr>
        <p:txBody>
          <a:bodyPr vert="horz" lIns="91440" tIns="45720" rIns="91440" bIns="45720" rtlCol="0" anchor="t">
            <a:noAutofit/>
          </a:bodyPr>
          <a:lstStyle/>
          <a:p>
            <a:r>
              <a:rPr lang="en-US" sz="2400" dirty="0">
                <a:cs typeface="Calibri"/>
              </a:rPr>
              <a:t>Designed by Dr. Kutcher and his team in 2011 to </a:t>
            </a:r>
            <a:r>
              <a:rPr lang="en-US" sz="2400" dirty="0">
                <a:ea typeface="+mn-lt"/>
                <a:cs typeface="+mn-lt"/>
              </a:rPr>
              <a:t>create a wraparound system of care for children, youth, and their families that goes beyond the health care system.</a:t>
            </a:r>
          </a:p>
          <a:p>
            <a:pPr marL="0" indent="0">
              <a:buNone/>
            </a:pPr>
            <a:endParaRPr lang="en-US" sz="2400" dirty="0">
              <a:ea typeface="+mn-lt"/>
              <a:cs typeface="+mn-lt"/>
            </a:endParaRPr>
          </a:p>
          <a:p>
            <a:r>
              <a:rPr lang="en-US" sz="2400" dirty="0">
                <a:ea typeface="+mn-lt"/>
                <a:cs typeface="+mn-lt"/>
              </a:rPr>
              <a:t>Family Physicians who complete the CYMH module training will work in collaboration with child and adolescent psychiatrists, pediatricians, child and youth mental health clinicians, and school counselors in their local communities.</a:t>
            </a:r>
          </a:p>
          <a:p>
            <a:pPr marL="0" indent="0">
              <a:buNone/>
            </a:pPr>
            <a:endParaRPr lang="en-US" sz="2400" dirty="0">
              <a:cs typeface="Calibri"/>
            </a:endParaRPr>
          </a:p>
          <a:p>
            <a:r>
              <a:rPr lang="en-US" sz="2400" dirty="0">
                <a:cs typeface="Calibri"/>
              </a:rPr>
              <a:t>Identification,</a:t>
            </a:r>
            <a:r>
              <a:rPr lang="en-US" sz="2400" dirty="0">
                <a:ea typeface="+mn-lt"/>
                <a:cs typeface="+mn-lt"/>
              </a:rPr>
              <a:t> diagnosis and evidence-based treatments  of mild to moderate cases of Anxiety, Depression and ADHD in children and youth</a:t>
            </a:r>
            <a:endParaRPr lang="en-US" sz="2400" dirty="0">
              <a:cs typeface="Calibri"/>
            </a:endParaRPr>
          </a:p>
        </p:txBody>
      </p:sp>
    </p:spTree>
    <p:extLst>
      <p:ext uri="{BB962C8B-B14F-4D97-AF65-F5344CB8AC3E}">
        <p14:creationId xmlns:p14="http://schemas.microsoft.com/office/powerpoint/2010/main" val="1804813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9ABCB7-885E-4455-86FA-F75C755EB555}"/>
              </a:ext>
            </a:extLst>
          </p:cNvPr>
          <p:cNvSpPr txBox="1"/>
          <p:nvPr/>
        </p:nvSpPr>
        <p:spPr>
          <a:xfrm>
            <a:off x="396816" y="1144438"/>
            <a:ext cx="11398369"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a:latin typeface="Calibri Light"/>
                <a:cs typeface="Calibri Light"/>
              </a:rPr>
              <a:t>Mental Health Literacy Curriculum (MHL)</a:t>
            </a:r>
            <a:endParaRPr lang="en-US" dirty="0"/>
          </a:p>
          <a:p>
            <a:pPr algn="ctr"/>
            <a:endParaRPr lang="en-US" sz="4000" dirty="0">
              <a:cs typeface="Calibri"/>
            </a:endParaRPr>
          </a:p>
          <a:p>
            <a:pPr algn="ctr"/>
            <a:r>
              <a:rPr lang="en-US" sz="4000" dirty="0">
                <a:cs typeface="Calibri"/>
                <a:hlinkClick r:id="rId3"/>
              </a:rPr>
              <a:t>https://youtu.be/VqZE3cgXo58</a:t>
            </a:r>
            <a:endParaRPr lang="en-US" sz="4000" dirty="0">
              <a:cs typeface="Calibri"/>
            </a:endParaRPr>
          </a:p>
          <a:p>
            <a:pPr algn="ctr"/>
            <a:endParaRPr lang="en-US" sz="4000" dirty="0">
              <a:cs typeface="Calibri"/>
            </a:endParaRPr>
          </a:p>
          <a:p>
            <a:pPr algn="ctr"/>
            <a:endParaRPr lang="en-US" sz="4000" dirty="0">
              <a:ea typeface="+mn-lt"/>
              <a:cs typeface="+mn-lt"/>
            </a:endParaRPr>
          </a:p>
          <a:p>
            <a:pPr algn="ctr"/>
            <a:r>
              <a:rPr lang="en-US" sz="4000" dirty="0">
                <a:ea typeface="+mn-lt"/>
                <a:cs typeface="+mn-lt"/>
                <a:hlinkClick r:id="rId4"/>
              </a:rPr>
              <a:t>https://www.straight.com/news/992141/ubc-faculty-education-places-high-premium-mental-health-literacy-future-teachers</a:t>
            </a:r>
            <a:endParaRPr lang="en-US">
              <a:ea typeface="+mn-lt"/>
              <a:cs typeface="+mn-lt"/>
            </a:endParaRPr>
          </a:p>
          <a:p>
            <a:pPr algn="ctr"/>
            <a:endParaRPr lang="en-US" sz="4000" dirty="0">
              <a:cs typeface="Calibri"/>
            </a:endParaRPr>
          </a:p>
        </p:txBody>
      </p:sp>
    </p:spTree>
    <p:extLst>
      <p:ext uri="{BB962C8B-B14F-4D97-AF65-F5344CB8AC3E}">
        <p14:creationId xmlns:p14="http://schemas.microsoft.com/office/powerpoint/2010/main" val="218153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A couple of people that are standing in the snow&#10;&#10;Description generated with high confidence">
            <a:extLst>
              <a:ext uri="{FF2B5EF4-FFF2-40B4-BE49-F238E27FC236}">
                <a16:creationId xmlns:a16="http://schemas.microsoft.com/office/drawing/2014/main" id="{5A9FA510-B97C-4313-8766-98671007EE01}"/>
              </a:ext>
            </a:extLst>
          </p:cNvPr>
          <p:cNvPicPr>
            <a:picLocks noGrp="1" noChangeAspect="1"/>
          </p:cNvPicPr>
          <p:nvPr>
            <p:ph type="pic" idx="1"/>
          </p:nvPr>
        </p:nvPicPr>
        <p:blipFill rotWithShape="1">
          <a:blip r:embed="rId3"/>
          <a:srcRect t="15485" b="9515"/>
          <a:stretch/>
        </p:blipFill>
        <p:spPr>
          <a:xfrm rot="10800000">
            <a:off x="20" y="10"/>
            <a:ext cx="12191980" cy="6857990"/>
          </a:xfrm>
          <a:prstGeom prst="rect">
            <a:avLst/>
          </a:prstGeom>
        </p:spPr>
      </p:pic>
      <p:sp>
        <p:nvSpPr>
          <p:cNvPr id="20"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6019FF-4792-4E37-98ED-0F71A43F074B}"/>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b="1" dirty="0">
                <a:solidFill>
                  <a:schemeClr val="tx1">
                    <a:lumMod val="85000"/>
                    <a:lumOff val="15000"/>
                  </a:schemeClr>
                </a:solidFill>
                <a:latin typeface="Calibri"/>
                <a:cs typeface="Calibri"/>
              </a:rPr>
              <a:t>Mental Health Literacy Training – February 11-13, 2019 (UBC)</a:t>
            </a:r>
          </a:p>
        </p:txBody>
      </p:sp>
      <p:cxnSp>
        <p:nvCxnSpPr>
          <p:cNvPr id="22"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156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395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7E6A8-2967-4F0B-8C5D-4009564D5E95}"/>
              </a:ext>
            </a:extLst>
          </p:cNvPr>
          <p:cNvSpPr>
            <a:spLocks noGrp="1"/>
          </p:cNvSpPr>
          <p:nvPr>
            <p:ph type="title"/>
          </p:nvPr>
        </p:nvSpPr>
        <p:spPr>
          <a:xfrm>
            <a:off x="619899" y="616798"/>
            <a:ext cx="4208656" cy="2636400"/>
          </a:xfrm>
        </p:spPr>
        <p:txBody>
          <a:bodyPr vert="horz" lIns="91440" tIns="45720" rIns="91440" bIns="45720" rtlCol="0" anchor="b">
            <a:normAutofit/>
          </a:bodyPr>
          <a:lstStyle/>
          <a:p>
            <a:pPr algn="ctr"/>
            <a:r>
              <a:rPr lang="en-US" sz="4000" b="1" kern="1200" dirty="0">
                <a:solidFill>
                  <a:srgbClr val="FFFFFF"/>
                </a:solidFill>
                <a:latin typeface="Calibri"/>
                <a:cs typeface="Calibri"/>
              </a:rPr>
              <a:t>Mental Health Literacy Training</a:t>
            </a:r>
            <a:r>
              <a:rPr lang="en-US" sz="4000" b="1" dirty="0">
                <a:solidFill>
                  <a:srgbClr val="FFFFFF"/>
                </a:solidFill>
                <a:latin typeface="Calibri"/>
                <a:cs typeface="Calibri"/>
              </a:rPr>
              <a:t> </a:t>
            </a:r>
            <a:r>
              <a:rPr lang="en-US" sz="5000" b="1" kern="1200" dirty="0">
                <a:solidFill>
                  <a:srgbClr val="FFFFFF"/>
                </a:solidFill>
                <a:latin typeface="Calibri"/>
                <a:cs typeface="Calibri"/>
              </a:rPr>
              <a:t> </a:t>
            </a:r>
            <a:br>
              <a:rPr lang="en-US" sz="5000" b="1" dirty="0">
                <a:latin typeface="Calibri"/>
              </a:rPr>
            </a:br>
            <a:r>
              <a:rPr lang="en-US" sz="3600" b="1" kern="1200" dirty="0">
                <a:solidFill>
                  <a:srgbClr val="FFFFFF"/>
                </a:solidFill>
                <a:latin typeface="Calibri"/>
                <a:cs typeface="Calibri"/>
              </a:rPr>
              <a:t>February </a:t>
            </a:r>
            <a:r>
              <a:rPr lang="en-US" sz="3600" b="1" dirty="0">
                <a:solidFill>
                  <a:srgbClr val="FFFFFF"/>
                </a:solidFill>
                <a:latin typeface="Calibri"/>
                <a:cs typeface="Calibri"/>
              </a:rPr>
              <a:t>11-13, 2019</a:t>
            </a:r>
            <a:br>
              <a:rPr lang="en-US" sz="3600" b="1" dirty="0">
                <a:solidFill>
                  <a:srgbClr val="FFFFFF"/>
                </a:solidFill>
                <a:latin typeface="Calibri"/>
                <a:cs typeface="Calibri"/>
              </a:rPr>
            </a:br>
            <a:r>
              <a:rPr lang="en-US" sz="3600" b="1" dirty="0">
                <a:solidFill>
                  <a:srgbClr val="FFFFFF"/>
                </a:solidFill>
                <a:latin typeface="Calibri"/>
                <a:cs typeface="Calibri"/>
              </a:rPr>
              <a:t>(UBC)</a:t>
            </a:r>
            <a:endParaRPr lang="en-US" sz="3600" b="1" dirty="0">
              <a:latin typeface="Calibri"/>
              <a:cs typeface="Calibri"/>
            </a:endParaRPr>
          </a:p>
        </p:txBody>
      </p:sp>
      <p:cxnSp>
        <p:nvCxnSpPr>
          <p:cNvPr id="24" name="Straight Connector 23">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5" name="Picture 5" descr="A group of people standing in the snow&#10;&#10;Description generated with very high confidence">
            <a:extLst>
              <a:ext uri="{FF2B5EF4-FFF2-40B4-BE49-F238E27FC236}">
                <a16:creationId xmlns:a16="http://schemas.microsoft.com/office/drawing/2014/main" id="{D0F1E413-A9F9-472B-B984-CC7ED2A3BDFD}"/>
              </a:ext>
            </a:extLst>
          </p:cNvPr>
          <p:cNvPicPr>
            <a:picLocks noGrp="1" noChangeAspect="1"/>
          </p:cNvPicPr>
          <p:nvPr>
            <p:ph type="pic" idx="1"/>
          </p:nvPr>
        </p:nvPicPr>
        <p:blipFill rotWithShape="1">
          <a:blip r:embed="rId3"/>
          <a:srcRect l="1223" r="8652"/>
          <a:stretch/>
        </p:blipFill>
        <p:spPr>
          <a:xfrm>
            <a:off x="6541128" y="-966"/>
            <a:ext cx="4617594" cy="6860908"/>
          </a:xfrm>
          <a:prstGeom prst="rect">
            <a:avLst/>
          </a:prstGeom>
        </p:spPr>
      </p:pic>
    </p:spTree>
    <p:extLst>
      <p:ext uri="{BB962C8B-B14F-4D97-AF65-F5344CB8AC3E}">
        <p14:creationId xmlns:p14="http://schemas.microsoft.com/office/powerpoint/2010/main" val="2732735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grpSp>
        <p:nvGrpSpPr>
          <p:cNvPr id="335" name="Group"/>
          <p:cNvGrpSpPr/>
          <p:nvPr/>
        </p:nvGrpSpPr>
        <p:grpSpPr>
          <a:xfrm>
            <a:off x="2527454" y="1922018"/>
            <a:ext cx="7137092" cy="4696422"/>
            <a:chOff x="0" y="0"/>
            <a:chExt cx="14274182" cy="9392842"/>
          </a:xfrm>
        </p:grpSpPr>
        <p:sp>
          <p:nvSpPr>
            <p:cNvPr id="331" name="Mental Health Literacy"/>
            <p:cNvSpPr/>
            <p:nvPr/>
          </p:nvSpPr>
          <p:spPr>
            <a:xfrm>
              <a:off x="0" y="6356694"/>
              <a:ext cx="14274183" cy="3036149"/>
            </a:xfrm>
            <a:prstGeom prst="rect">
              <a:avLst/>
            </a:prstGeom>
            <a:solidFill>
              <a:srgbClr val="53BCE8"/>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Mental Health Literacy</a:t>
              </a:r>
            </a:p>
          </p:txBody>
        </p:sp>
        <p:sp>
          <p:nvSpPr>
            <p:cNvPr id="332" name="Health Promotion"/>
            <p:cNvSpPr/>
            <p:nvPr/>
          </p:nvSpPr>
          <p:spPr>
            <a:xfrm>
              <a:off x="373048" y="2289818"/>
              <a:ext cx="6547324" cy="3831561"/>
            </a:xfrm>
            <a:prstGeom prst="rect">
              <a:avLst/>
            </a:prstGeom>
            <a:solidFill>
              <a:srgbClr val="DB4699"/>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Health Promotion</a:t>
              </a:r>
            </a:p>
          </p:txBody>
        </p:sp>
        <p:sp>
          <p:nvSpPr>
            <p:cNvPr id="333" name="Prevention"/>
            <p:cNvSpPr/>
            <p:nvPr/>
          </p:nvSpPr>
          <p:spPr>
            <a:xfrm>
              <a:off x="7172001" y="2289818"/>
              <a:ext cx="6547324" cy="3831561"/>
            </a:xfrm>
            <a:prstGeom prst="rect">
              <a:avLst/>
            </a:prstGeom>
            <a:solidFill>
              <a:srgbClr val="FEBE10"/>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Prevention</a:t>
              </a:r>
            </a:p>
          </p:txBody>
        </p:sp>
        <p:sp>
          <p:nvSpPr>
            <p:cNvPr id="334" name="Treatments &amp; Care"/>
            <p:cNvSpPr/>
            <p:nvPr/>
          </p:nvSpPr>
          <p:spPr>
            <a:xfrm>
              <a:off x="3193875" y="0"/>
              <a:ext cx="7886433" cy="2054503"/>
            </a:xfrm>
            <a:prstGeom prst="rect">
              <a:avLst/>
            </a:prstGeom>
            <a:solidFill>
              <a:srgbClr val="8AC640"/>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Treatments &amp; Care</a:t>
              </a:r>
            </a:p>
          </p:txBody>
        </p:sp>
      </p:grpSp>
      <p:sp>
        <p:nvSpPr>
          <p:cNvPr id="336" name="Literacy is the foundation"/>
          <p:cNvSpPr txBox="1">
            <a:spLocks noGrp="1"/>
          </p:cNvSpPr>
          <p:nvPr>
            <p:ph type="title" idx="4294967295"/>
          </p:nvPr>
        </p:nvSpPr>
        <p:spPr>
          <a:prstGeom prst="rect">
            <a:avLst/>
          </a:prstGeom>
        </p:spPr>
        <p:txBody>
          <a:bodyPr>
            <a:normAutofit/>
          </a:bodyPr>
          <a:lstStyle>
            <a:lvl1pPr defTabSz="825500">
              <a:defRPr sz="8400"/>
            </a:lvl1pPr>
          </a:lstStyle>
          <a:p>
            <a:pPr algn="ctr"/>
            <a:r>
              <a:rPr sz="4800">
                <a:latin typeface="Helvetica Neue"/>
              </a:rPr>
              <a:t>Literacy is the </a:t>
            </a:r>
            <a:r>
              <a:rPr lang="en-US" sz="4800">
                <a:latin typeface="Helvetica Neue"/>
              </a:rPr>
              <a:t>F</a:t>
            </a:r>
            <a:r>
              <a:rPr sz="4800">
                <a:latin typeface="Helvetica Neue"/>
              </a:rPr>
              <a:t>oundation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5" name="Group"/>
          <p:cNvGrpSpPr/>
          <p:nvPr/>
        </p:nvGrpSpPr>
        <p:grpSpPr>
          <a:xfrm>
            <a:off x="670662" y="1856703"/>
            <a:ext cx="7137093" cy="4696423"/>
            <a:chOff x="0" y="0"/>
            <a:chExt cx="14274183" cy="9392843"/>
          </a:xfrm>
        </p:grpSpPr>
        <p:sp>
          <p:nvSpPr>
            <p:cNvPr id="331" name="Mental Health Literacy"/>
            <p:cNvSpPr/>
            <p:nvPr/>
          </p:nvSpPr>
          <p:spPr>
            <a:xfrm>
              <a:off x="0" y="6356694"/>
              <a:ext cx="14274183" cy="3036149"/>
            </a:xfrm>
            <a:prstGeom prst="rect">
              <a:avLst/>
            </a:prstGeom>
            <a:solidFill>
              <a:srgbClr val="53BCE8"/>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Mental Health Literacy</a:t>
              </a:r>
            </a:p>
          </p:txBody>
        </p:sp>
        <p:sp>
          <p:nvSpPr>
            <p:cNvPr id="332" name="Health Promotion"/>
            <p:cNvSpPr/>
            <p:nvPr/>
          </p:nvSpPr>
          <p:spPr>
            <a:xfrm>
              <a:off x="373048" y="2289818"/>
              <a:ext cx="6547324" cy="3831561"/>
            </a:xfrm>
            <a:prstGeom prst="rect">
              <a:avLst/>
            </a:prstGeom>
            <a:solidFill>
              <a:srgbClr val="DB4699"/>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Health Promotion</a:t>
              </a:r>
            </a:p>
          </p:txBody>
        </p:sp>
        <p:sp>
          <p:nvSpPr>
            <p:cNvPr id="333" name="Prevention"/>
            <p:cNvSpPr/>
            <p:nvPr/>
          </p:nvSpPr>
          <p:spPr>
            <a:xfrm>
              <a:off x="7172001" y="2289818"/>
              <a:ext cx="6547324" cy="3831561"/>
            </a:xfrm>
            <a:prstGeom prst="rect">
              <a:avLst/>
            </a:prstGeom>
            <a:solidFill>
              <a:srgbClr val="FEBE10"/>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Prevention</a:t>
              </a:r>
            </a:p>
          </p:txBody>
        </p:sp>
        <p:sp>
          <p:nvSpPr>
            <p:cNvPr id="334" name="Treatments &amp; Care"/>
            <p:cNvSpPr/>
            <p:nvPr/>
          </p:nvSpPr>
          <p:spPr>
            <a:xfrm>
              <a:off x="3193875" y="0"/>
              <a:ext cx="7886433" cy="2054503"/>
            </a:xfrm>
            <a:prstGeom prst="rect">
              <a:avLst/>
            </a:prstGeom>
            <a:solidFill>
              <a:srgbClr val="8AC640"/>
            </a:solidFill>
            <a:ln w="127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4400"/>
              </a:lvl1pPr>
            </a:lstStyle>
            <a:p>
              <a:r>
                <a:rPr sz="2200"/>
                <a:t>Treatments &amp; Care</a:t>
              </a:r>
            </a:p>
          </p:txBody>
        </p:sp>
      </p:grpSp>
      <p:sp>
        <p:nvSpPr>
          <p:cNvPr id="336" name="Literacy is the foundation"/>
          <p:cNvSpPr txBox="1">
            <a:spLocks noGrp="1"/>
          </p:cNvSpPr>
          <p:nvPr>
            <p:ph type="title" idx="4294967295"/>
          </p:nvPr>
        </p:nvSpPr>
        <p:spPr>
          <a:prstGeom prst="rect">
            <a:avLst/>
          </a:prstGeom>
        </p:spPr>
        <p:txBody>
          <a:bodyPr>
            <a:normAutofit/>
          </a:bodyPr>
          <a:lstStyle>
            <a:lvl1pPr defTabSz="825500">
              <a:defRPr sz="8400"/>
            </a:lvl1pPr>
          </a:lstStyle>
          <a:p>
            <a:pPr algn="ctr"/>
            <a:r>
              <a:rPr sz="4800">
                <a:latin typeface="Helvetica Neue"/>
              </a:rPr>
              <a:t>Literacy is the </a:t>
            </a:r>
            <a:r>
              <a:rPr lang="en-US" sz="4800">
                <a:latin typeface="Helvetica Neue"/>
              </a:rPr>
              <a:t>F</a:t>
            </a:r>
            <a:r>
              <a:rPr sz="4800">
                <a:latin typeface="Helvetica Neue"/>
              </a:rPr>
              <a:t>oundation</a:t>
            </a:r>
          </a:p>
        </p:txBody>
      </p:sp>
      <p:sp>
        <p:nvSpPr>
          <p:cNvPr id="2" name="Arrow: Right 1">
            <a:extLst>
              <a:ext uri="{FF2B5EF4-FFF2-40B4-BE49-F238E27FC236}">
                <a16:creationId xmlns:a16="http://schemas.microsoft.com/office/drawing/2014/main" id="{B1AA7360-9C91-44B8-AF24-5FB93AB12C62}"/>
              </a:ext>
            </a:extLst>
          </p:cNvPr>
          <p:cNvSpPr/>
          <p:nvPr/>
        </p:nvSpPr>
        <p:spPr>
          <a:xfrm>
            <a:off x="7578361" y="2125774"/>
            <a:ext cx="1147666" cy="489109"/>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n-US" sz="1600">
              <a:solidFill>
                <a:srgbClr val="FFFFFF"/>
              </a:solidFill>
              <a:sym typeface="Helvetica Neue Medium"/>
            </a:endParaRPr>
          </a:p>
        </p:txBody>
      </p:sp>
      <p:sp>
        <p:nvSpPr>
          <p:cNvPr id="3" name="TextBox 2">
            <a:extLst>
              <a:ext uri="{FF2B5EF4-FFF2-40B4-BE49-F238E27FC236}">
                <a16:creationId xmlns:a16="http://schemas.microsoft.com/office/drawing/2014/main" id="{8978CBD1-3152-43B5-A8F9-3210EA960D8A}"/>
              </a:ext>
            </a:extLst>
          </p:cNvPr>
          <p:cNvSpPr txBox="1"/>
          <p:nvPr/>
        </p:nvSpPr>
        <p:spPr>
          <a:xfrm>
            <a:off x="9069034" y="1503097"/>
            <a:ext cx="2890738" cy="1897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914287" hangingPunct="0">
              <a:lnSpc>
                <a:spcPct val="150000"/>
              </a:lnSpc>
            </a:pPr>
            <a:r>
              <a:rPr lang="en-US" sz="1600"/>
              <a:t>Ministry of Children &amp; Family Development, CYMH, Physicians, Adolescent Day Treatment Program, START, Psychologist, Counselor, Fraser House</a:t>
            </a:r>
            <a:endParaRPr lang="en-US" sz="1600">
              <a:solidFill>
                <a:srgbClr val="000000"/>
              </a:solidFill>
              <a:latin typeface="+mj-lt"/>
              <a:ea typeface="+mj-ea"/>
              <a:cs typeface="+mj-cs"/>
              <a:sym typeface="Helvetica Light"/>
            </a:endParaRPr>
          </a:p>
        </p:txBody>
      </p:sp>
      <p:sp>
        <p:nvSpPr>
          <p:cNvPr id="4" name="Arrow: Right 3">
            <a:extLst>
              <a:ext uri="{FF2B5EF4-FFF2-40B4-BE49-F238E27FC236}">
                <a16:creationId xmlns:a16="http://schemas.microsoft.com/office/drawing/2014/main" id="{500BB30B-1AE5-4F0C-8EAD-6192B36C3867}"/>
              </a:ext>
            </a:extLst>
          </p:cNvPr>
          <p:cNvSpPr/>
          <p:nvPr/>
        </p:nvSpPr>
        <p:spPr>
          <a:xfrm>
            <a:off x="7893698" y="4154380"/>
            <a:ext cx="1017037" cy="275124"/>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n-US" sz="900">
              <a:sym typeface="Helvetica Neue Medium"/>
            </a:endParaRPr>
          </a:p>
        </p:txBody>
      </p:sp>
      <p:sp>
        <p:nvSpPr>
          <p:cNvPr id="6" name="TextBox 5">
            <a:extLst>
              <a:ext uri="{FF2B5EF4-FFF2-40B4-BE49-F238E27FC236}">
                <a16:creationId xmlns:a16="http://schemas.microsoft.com/office/drawing/2014/main" id="{473BCBC0-CCB2-4BAC-9F2E-CA90EAA0C1CF}"/>
              </a:ext>
            </a:extLst>
          </p:cNvPr>
          <p:cNvSpPr txBox="1"/>
          <p:nvPr/>
        </p:nvSpPr>
        <p:spPr>
          <a:xfrm>
            <a:off x="9265298" y="3569569"/>
            <a:ext cx="2771192" cy="15286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914287" hangingPunct="0">
              <a:lnSpc>
                <a:spcPct val="150000"/>
              </a:lnSpc>
            </a:pPr>
            <a:r>
              <a:rPr lang="en-US" sz="1600">
                <a:solidFill>
                  <a:srgbClr val="000000"/>
                </a:solidFill>
                <a:latin typeface="+mj-lt"/>
                <a:ea typeface="+mj-ea"/>
                <a:cs typeface="+mj-cs"/>
                <a:sym typeface="Helvetica Light"/>
              </a:rPr>
              <a:t>Teachers, School Counselor, Fraser House, Programs (Mental Health Awareness Week, Beyond the Blues, </a:t>
            </a:r>
            <a:r>
              <a:rPr lang="en-US" sz="1600" err="1">
                <a:solidFill>
                  <a:srgbClr val="000000"/>
                </a:solidFill>
                <a:latin typeface="+mj-lt"/>
                <a:ea typeface="+mj-ea"/>
                <a:cs typeface="+mj-cs"/>
                <a:sym typeface="Helvetica Light"/>
              </a:rPr>
              <a:t>etc</a:t>
            </a:r>
            <a:r>
              <a:rPr lang="en-US" sz="1600">
                <a:solidFill>
                  <a:srgbClr val="000000"/>
                </a:solidFill>
                <a:latin typeface="+mj-lt"/>
                <a:ea typeface="+mj-ea"/>
                <a:cs typeface="+mj-cs"/>
                <a:sym typeface="Helvetica Light"/>
              </a:rPr>
              <a:t>)</a:t>
            </a:r>
          </a:p>
        </p:txBody>
      </p:sp>
      <p:sp>
        <p:nvSpPr>
          <p:cNvPr id="7" name="Arrow: Right 6">
            <a:extLst>
              <a:ext uri="{FF2B5EF4-FFF2-40B4-BE49-F238E27FC236}">
                <a16:creationId xmlns:a16="http://schemas.microsoft.com/office/drawing/2014/main" id="{EA14A784-1E1D-4531-B503-D7A32F4393E3}"/>
              </a:ext>
            </a:extLst>
          </p:cNvPr>
          <p:cNvSpPr/>
          <p:nvPr/>
        </p:nvSpPr>
        <p:spPr>
          <a:xfrm>
            <a:off x="8145625" y="5749915"/>
            <a:ext cx="765110" cy="275124"/>
          </a:xfrm>
          <a:prstGeom prst="right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n-US" sz="900">
              <a:sym typeface="Helvetica Neue Medium"/>
            </a:endParaRPr>
          </a:p>
        </p:txBody>
      </p:sp>
      <p:sp>
        <p:nvSpPr>
          <p:cNvPr id="8" name="TextBox 7">
            <a:extLst>
              <a:ext uri="{FF2B5EF4-FFF2-40B4-BE49-F238E27FC236}">
                <a16:creationId xmlns:a16="http://schemas.microsoft.com/office/drawing/2014/main" id="{C9AFDF9F-A9E8-4506-84AE-5E336CB5B39D}"/>
              </a:ext>
            </a:extLst>
          </p:cNvPr>
          <p:cNvSpPr txBox="1"/>
          <p:nvPr/>
        </p:nvSpPr>
        <p:spPr>
          <a:xfrm flipH="1">
            <a:off x="9316627" y="5756613"/>
            <a:ext cx="2719864" cy="4206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914287" hangingPunct="0">
              <a:lnSpc>
                <a:spcPct val="150000"/>
              </a:lnSpc>
            </a:pPr>
            <a:r>
              <a:rPr lang="en-US" sz="1600">
                <a:solidFill>
                  <a:srgbClr val="000000"/>
                </a:solidFill>
                <a:latin typeface="+mj-lt"/>
                <a:ea typeface="+mj-ea"/>
                <a:cs typeface="+mj-cs"/>
                <a:sym typeface="Helvetica Light"/>
              </a:rPr>
              <a:t>This training!</a:t>
            </a:r>
          </a:p>
        </p:txBody>
      </p:sp>
    </p:spTree>
    <p:extLst>
      <p:ext uri="{BB962C8B-B14F-4D97-AF65-F5344CB8AC3E}">
        <p14:creationId xmlns:p14="http://schemas.microsoft.com/office/powerpoint/2010/main" val="3659105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文本框 7"/>
          <p:cNvSpPr txBox="1"/>
          <p:nvPr/>
        </p:nvSpPr>
        <p:spPr>
          <a:xfrm>
            <a:off x="1138915" y="465540"/>
            <a:ext cx="8317598" cy="769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algn="ctr" defTabSz="821531">
              <a:lnSpc>
                <a:spcPct val="100000"/>
              </a:lnSpc>
              <a:defRPr sz="8600"/>
            </a:lvl1pPr>
          </a:lstStyle>
          <a:p>
            <a:r>
              <a:rPr sz="4400">
                <a:latin typeface="Helvetica Neue"/>
              </a:rPr>
              <a:t>Mental </a:t>
            </a:r>
            <a:r>
              <a:rPr lang="en-US" sz="4400">
                <a:latin typeface="Helvetica Neue"/>
              </a:rPr>
              <a:t>H</a:t>
            </a:r>
            <a:r>
              <a:rPr sz="4400">
                <a:latin typeface="Helvetica Neue"/>
              </a:rPr>
              <a:t>ealth literacy is…</a:t>
            </a:r>
          </a:p>
        </p:txBody>
      </p:sp>
      <p:sp>
        <p:nvSpPr>
          <p:cNvPr id="497" name="Rectangle 5"/>
          <p:cNvSpPr txBox="1"/>
          <p:nvPr/>
        </p:nvSpPr>
        <p:spPr>
          <a:xfrm>
            <a:off x="915224" y="1917827"/>
            <a:ext cx="10361555" cy="25237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0953" tIns="60953" rIns="60953" bIns="60953">
            <a:spAutoFit/>
          </a:bodyPr>
          <a:lstStyle/>
          <a:p>
            <a:pPr marL="343958" indent="-343958">
              <a:buSzPct val="125000"/>
              <a:buChar char="•"/>
              <a:defRPr sz="5200"/>
            </a:pPr>
            <a:r>
              <a:rPr sz="2600"/>
              <a:t>A component of health literacy – very strong independent factor                 improving health outcomes of populations and people</a:t>
            </a:r>
          </a:p>
          <a:p>
            <a:pPr marL="343958" indent="-343958">
              <a:buSzPct val="125000"/>
              <a:buChar char="•"/>
              <a:defRPr sz="5200"/>
            </a:pPr>
            <a:r>
              <a:rPr sz="2600"/>
              <a:t>A foundation for health promotion, prevention and ongoing care</a:t>
            </a:r>
          </a:p>
          <a:p>
            <a:pPr marL="343958" indent="-343958">
              <a:buSzPct val="125000"/>
              <a:buChar char="•"/>
              <a:defRPr sz="5200"/>
            </a:pPr>
            <a:r>
              <a:rPr sz="2600"/>
              <a:t>Able to be taught (to teachers and students alike)</a:t>
            </a:r>
          </a:p>
          <a:p>
            <a:pPr marL="343958" indent="-343958">
              <a:buSzPct val="125000"/>
              <a:buChar char="•"/>
              <a:defRPr sz="5200"/>
            </a:pPr>
            <a:r>
              <a:rPr sz="2600"/>
              <a:t>Ideally taught in schools (that is what schools do)</a:t>
            </a:r>
          </a:p>
          <a:p>
            <a:pPr marL="343958" indent="-343958">
              <a:buSzPct val="125000"/>
              <a:buChar char="•"/>
              <a:defRPr sz="5200"/>
            </a:pPr>
            <a:r>
              <a:rPr sz="2600"/>
              <a:t>A life-long skill that can be used for self, family, friends, others</a:t>
            </a:r>
          </a:p>
        </p:txBody>
      </p:sp>
      <p:pic>
        <p:nvPicPr>
          <p:cNvPr id="498" name="图片 3" descr="图片 3"/>
          <p:cNvPicPr>
            <a:picLocks noChangeAspect="1"/>
          </p:cNvPicPr>
          <p:nvPr/>
        </p:nvPicPr>
        <p:blipFill>
          <a:blip r:embed="rId3"/>
          <a:stretch>
            <a:fillRect/>
          </a:stretch>
        </p:blipFill>
        <p:spPr>
          <a:xfrm>
            <a:off x="10429878" y="236493"/>
            <a:ext cx="1529895" cy="1442474"/>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4 Integrated Approaches to Building MHL"/>
          <p:cNvSpPr txBox="1">
            <a:spLocks noGrp="1"/>
          </p:cNvSpPr>
          <p:nvPr>
            <p:ph type="title"/>
          </p:nvPr>
        </p:nvSpPr>
        <p:spPr>
          <a:xfrm>
            <a:off x="685381" y="-35717"/>
            <a:ext cx="10081691" cy="1518048"/>
          </a:xfrm>
          <a:prstGeom prst="rect">
            <a:avLst/>
          </a:prstGeom>
        </p:spPr>
        <p:txBody>
          <a:bodyPr>
            <a:normAutofit/>
          </a:bodyPr>
          <a:lstStyle>
            <a:lvl1pPr>
              <a:defRPr sz="7400"/>
            </a:lvl1pPr>
          </a:lstStyle>
          <a:p>
            <a:pPr algn="ctr"/>
            <a:r>
              <a:t> </a:t>
            </a:r>
            <a:r>
              <a:rPr sz="4000">
                <a:latin typeface="Helvetica Neue"/>
              </a:rPr>
              <a:t>4 Integrated Approaches to Building MHL</a:t>
            </a:r>
          </a:p>
        </p:txBody>
      </p:sp>
      <p:sp>
        <p:nvSpPr>
          <p:cNvPr id="339" name="Graduation Cap"/>
          <p:cNvSpPr/>
          <p:nvPr/>
        </p:nvSpPr>
        <p:spPr>
          <a:xfrm>
            <a:off x="6449881" y="4869977"/>
            <a:ext cx="1848232" cy="101176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6520"/>
                </a:lnTo>
                <a:lnTo>
                  <a:pt x="10800" y="13043"/>
                </a:lnTo>
                <a:lnTo>
                  <a:pt x="18745" y="8243"/>
                </a:lnTo>
                <a:lnTo>
                  <a:pt x="18745" y="10509"/>
                </a:lnTo>
                <a:cubicBezTo>
                  <a:pt x="18606" y="10673"/>
                  <a:pt x="18515" y="10958"/>
                  <a:pt x="18515" y="11282"/>
                </a:cubicBezTo>
                <a:cubicBezTo>
                  <a:pt x="18515" y="11519"/>
                  <a:pt x="18563" y="11733"/>
                  <a:pt x="18643" y="11896"/>
                </a:cubicBezTo>
                <a:cubicBezTo>
                  <a:pt x="18499" y="12008"/>
                  <a:pt x="18399" y="12270"/>
                  <a:pt x="18399" y="12574"/>
                </a:cubicBezTo>
                <a:lnTo>
                  <a:pt x="18399" y="21301"/>
                </a:lnTo>
                <a:cubicBezTo>
                  <a:pt x="18553" y="21484"/>
                  <a:pt x="18772" y="21600"/>
                  <a:pt x="19018" y="21600"/>
                </a:cubicBezTo>
                <a:cubicBezTo>
                  <a:pt x="19264" y="21600"/>
                  <a:pt x="19483" y="21484"/>
                  <a:pt x="19637" y="21301"/>
                </a:cubicBezTo>
                <a:lnTo>
                  <a:pt x="19637" y="12556"/>
                </a:lnTo>
                <a:cubicBezTo>
                  <a:pt x="19637" y="12255"/>
                  <a:pt x="19538" y="11998"/>
                  <a:pt x="19396" y="11887"/>
                </a:cubicBezTo>
                <a:cubicBezTo>
                  <a:pt x="19474" y="11725"/>
                  <a:pt x="19523" y="11515"/>
                  <a:pt x="19523" y="11282"/>
                </a:cubicBezTo>
                <a:cubicBezTo>
                  <a:pt x="19523" y="10958"/>
                  <a:pt x="19430" y="10673"/>
                  <a:pt x="19291" y="10509"/>
                </a:cubicBezTo>
                <a:lnTo>
                  <a:pt x="19291" y="7913"/>
                </a:lnTo>
                <a:lnTo>
                  <a:pt x="21600" y="6520"/>
                </a:lnTo>
                <a:lnTo>
                  <a:pt x="10800" y="0"/>
                </a:lnTo>
                <a:close/>
                <a:moveTo>
                  <a:pt x="10819" y="5598"/>
                </a:moveTo>
                <a:cubicBezTo>
                  <a:pt x="11223" y="5598"/>
                  <a:pt x="11551" y="5819"/>
                  <a:pt x="11551" y="6091"/>
                </a:cubicBezTo>
                <a:cubicBezTo>
                  <a:pt x="11551" y="6364"/>
                  <a:pt x="11223" y="6584"/>
                  <a:pt x="10819" y="6584"/>
                </a:cubicBezTo>
                <a:cubicBezTo>
                  <a:pt x="10414" y="6584"/>
                  <a:pt x="10084" y="6364"/>
                  <a:pt x="10085" y="6091"/>
                </a:cubicBezTo>
                <a:cubicBezTo>
                  <a:pt x="10085" y="5819"/>
                  <a:pt x="10414" y="5598"/>
                  <a:pt x="10819" y="5598"/>
                </a:cubicBezTo>
                <a:close/>
                <a:moveTo>
                  <a:pt x="16068" y="10691"/>
                </a:moveTo>
                <a:lnTo>
                  <a:pt x="10800" y="13872"/>
                </a:lnTo>
                <a:lnTo>
                  <a:pt x="5535" y="10694"/>
                </a:lnTo>
                <a:cubicBezTo>
                  <a:pt x="4861" y="12240"/>
                  <a:pt x="4431" y="14116"/>
                  <a:pt x="4188" y="16122"/>
                </a:cubicBezTo>
                <a:cubicBezTo>
                  <a:pt x="6908" y="16652"/>
                  <a:pt x="9240" y="18095"/>
                  <a:pt x="10748" y="20074"/>
                </a:cubicBezTo>
                <a:cubicBezTo>
                  <a:pt x="12275" y="18069"/>
                  <a:pt x="14648" y="16613"/>
                  <a:pt x="17413" y="16101"/>
                </a:cubicBezTo>
                <a:cubicBezTo>
                  <a:pt x="17170" y="14102"/>
                  <a:pt x="16740" y="12232"/>
                  <a:pt x="16068" y="10691"/>
                </a:cubicBezTo>
                <a:close/>
              </a:path>
            </a:pathLst>
          </a:custGeom>
          <a:solidFill>
            <a:schemeClr val="accent1"/>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340" name="School"/>
          <p:cNvSpPr/>
          <p:nvPr/>
        </p:nvSpPr>
        <p:spPr>
          <a:xfrm>
            <a:off x="4177278" y="4804358"/>
            <a:ext cx="1220892" cy="1143001"/>
          </a:xfrm>
          <a:custGeom>
            <a:avLst/>
            <a:gdLst/>
            <a:ahLst/>
            <a:cxnLst>
              <a:cxn ang="0">
                <a:pos x="wd2" y="hd2"/>
              </a:cxn>
              <a:cxn ang="5400000">
                <a:pos x="wd2" y="hd2"/>
              </a:cxn>
              <a:cxn ang="10800000">
                <a:pos x="wd2" y="hd2"/>
              </a:cxn>
              <a:cxn ang="16200000">
                <a:pos x="wd2" y="hd2"/>
              </a:cxn>
            </a:cxnLst>
            <a:rect l="0" t="0" r="r" b="b"/>
            <a:pathLst>
              <a:path w="21600" h="21594" extrusionOk="0">
                <a:moveTo>
                  <a:pt x="11838" y="1"/>
                </a:moveTo>
                <a:cubicBezTo>
                  <a:pt x="11451" y="20"/>
                  <a:pt x="11064" y="444"/>
                  <a:pt x="10677" y="58"/>
                </a:cubicBezTo>
                <a:cubicBezTo>
                  <a:pt x="10677" y="193"/>
                  <a:pt x="10677" y="375"/>
                  <a:pt x="10677" y="559"/>
                </a:cubicBezTo>
                <a:lnTo>
                  <a:pt x="10677" y="1177"/>
                </a:lnTo>
                <a:lnTo>
                  <a:pt x="10677" y="2404"/>
                </a:lnTo>
                <a:lnTo>
                  <a:pt x="7941" y="3999"/>
                </a:lnTo>
                <a:lnTo>
                  <a:pt x="5624" y="3999"/>
                </a:lnTo>
                <a:lnTo>
                  <a:pt x="5624" y="5805"/>
                </a:lnTo>
                <a:lnTo>
                  <a:pt x="0" y="5805"/>
                </a:lnTo>
                <a:lnTo>
                  <a:pt x="0" y="7219"/>
                </a:lnTo>
                <a:lnTo>
                  <a:pt x="21600" y="7219"/>
                </a:lnTo>
                <a:lnTo>
                  <a:pt x="21600" y="5805"/>
                </a:lnTo>
                <a:lnTo>
                  <a:pt x="15976" y="5805"/>
                </a:lnTo>
                <a:lnTo>
                  <a:pt x="15976" y="3999"/>
                </a:lnTo>
                <a:lnTo>
                  <a:pt x="13660" y="3999"/>
                </a:lnTo>
                <a:lnTo>
                  <a:pt x="10925" y="2404"/>
                </a:lnTo>
                <a:lnTo>
                  <a:pt x="10925" y="1325"/>
                </a:lnTo>
                <a:cubicBezTo>
                  <a:pt x="11358" y="1431"/>
                  <a:pt x="11792" y="847"/>
                  <a:pt x="12226" y="1278"/>
                </a:cubicBezTo>
                <a:cubicBezTo>
                  <a:pt x="12226" y="979"/>
                  <a:pt x="12226" y="460"/>
                  <a:pt x="12226" y="161"/>
                </a:cubicBezTo>
                <a:cubicBezTo>
                  <a:pt x="12097" y="32"/>
                  <a:pt x="11967" y="-6"/>
                  <a:pt x="11838" y="1"/>
                </a:cubicBezTo>
                <a:close/>
                <a:moveTo>
                  <a:pt x="10800" y="3999"/>
                </a:moveTo>
                <a:cubicBezTo>
                  <a:pt x="11375" y="3999"/>
                  <a:pt x="11841" y="4497"/>
                  <a:pt x="11841" y="5111"/>
                </a:cubicBezTo>
                <a:cubicBezTo>
                  <a:pt x="11841" y="5725"/>
                  <a:pt x="11375" y="6223"/>
                  <a:pt x="10800" y="6223"/>
                </a:cubicBezTo>
                <a:cubicBezTo>
                  <a:pt x="10225" y="6223"/>
                  <a:pt x="9760" y="5725"/>
                  <a:pt x="9760" y="5111"/>
                </a:cubicBezTo>
                <a:cubicBezTo>
                  <a:pt x="9760" y="4497"/>
                  <a:pt x="10225" y="3999"/>
                  <a:pt x="10800" y="3999"/>
                </a:cubicBezTo>
                <a:close/>
                <a:moveTo>
                  <a:pt x="494" y="7753"/>
                </a:moveTo>
                <a:lnTo>
                  <a:pt x="494" y="21594"/>
                </a:lnTo>
                <a:lnTo>
                  <a:pt x="7305" y="21594"/>
                </a:lnTo>
                <a:lnTo>
                  <a:pt x="7305" y="20913"/>
                </a:lnTo>
                <a:lnTo>
                  <a:pt x="8005" y="20913"/>
                </a:lnTo>
                <a:lnTo>
                  <a:pt x="8005" y="20205"/>
                </a:lnTo>
                <a:lnTo>
                  <a:pt x="8704" y="20205"/>
                </a:lnTo>
                <a:lnTo>
                  <a:pt x="8704" y="19498"/>
                </a:lnTo>
                <a:lnTo>
                  <a:pt x="9200" y="19498"/>
                </a:lnTo>
                <a:lnTo>
                  <a:pt x="9200" y="16916"/>
                </a:lnTo>
                <a:lnTo>
                  <a:pt x="8461" y="16916"/>
                </a:lnTo>
                <a:lnTo>
                  <a:pt x="10786" y="15561"/>
                </a:lnTo>
                <a:lnTo>
                  <a:pt x="13110" y="16916"/>
                </a:lnTo>
                <a:lnTo>
                  <a:pt x="12401" y="16916"/>
                </a:lnTo>
                <a:lnTo>
                  <a:pt x="12401" y="19498"/>
                </a:lnTo>
                <a:lnTo>
                  <a:pt x="12898" y="19498"/>
                </a:lnTo>
                <a:lnTo>
                  <a:pt x="12898" y="20205"/>
                </a:lnTo>
                <a:lnTo>
                  <a:pt x="13596" y="20205"/>
                </a:lnTo>
                <a:lnTo>
                  <a:pt x="13596" y="20913"/>
                </a:lnTo>
                <a:lnTo>
                  <a:pt x="14295" y="20913"/>
                </a:lnTo>
                <a:lnTo>
                  <a:pt x="14295" y="21594"/>
                </a:lnTo>
                <a:lnTo>
                  <a:pt x="21107" y="21594"/>
                </a:lnTo>
                <a:lnTo>
                  <a:pt x="21107" y="7753"/>
                </a:lnTo>
                <a:lnTo>
                  <a:pt x="494" y="7753"/>
                </a:lnTo>
                <a:close/>
                <a:moveTo>
                  <a:pt x="1801" y="9133"/>
                </a:moveTo>
                <a:lnTo>
                  <a:pt x="4293" y="9133"/>
                </a:lnTo>
                <a:lnTo>
                  <a:pt x="4293" y="11148"/>
                </a:lnTo>
                <a:lnTo>
                  <a:pt x="1801" y="11148"/>
                </a:lnTo>
                <a:lnTo>
                  <a:pt x="1801" y="9133"/>
                </a:lnTo>
                <a:close/>
                <a:moveTo>
                  <a:pt x="5670" y="9133"/>
                </a:moveTo>
                <a:lnTo>
                  <a:pt x="8162" y="9133"/>
                </a:lnTo>
                <a:lnTo>
                  <a:pt x="8162" y="11148"/>
                </a:lnTo>
                <a:lnTo>
                  <a:pt x="5670" y="11148"/>
                </a:lnTo>
                <a:lnTo>
                  <a:pt x="5670" y="9133"/>
                </a:lnTo>
                <a:close/>
                <a:moveTo>
                  <a:pt x="9539" y="9133"/>
                </a:moveTo>
                <a:lnTo>
                  <a:pt x="12032" y="9133"/>
                </a:lnTo>
                <a:lnTo>
                  <a:pt x="12032" y="11148"/>
                </a:lnTo>
                <a:lnTo>
                  <a:pt x="9539" y="11148"/>
                </a:lnTo>
                <a:lnTo>
                  <a:pt x="9539" y="9133"/>
                </a:lnTo>
                <a:close/>
                <a:moveTo>
                  <a:pt x="13411" y="9133"/>
                </a:moveTo>
                <a:lnTo>
                  <a:pt x="15901" y="9133"/>
                </a:lnTo>
                <a:lnTo>
                  <a:pt x="15901" y="11148"/>
                </a:lnTo>
                <a:lnTo>
                  <a:pt x="13411" y="11148"/>
                </a:lnTo>
                <a:lnTo>
                  <a:pt x="13411" y="9133"/>
                </a:lnTo>
                <a:close/>
                <a:moveTo>
                  <a:pt x="17280" y="9133"/>
                </a:moveTo>
                <a:lnTo>
                  <a:pt x="19771" y="9133"/>
                </a:lnTo>
                <a:lnTo>
                  <a:pt x="19771" y="11148"/>
                </a:lnTo>
                <a:lnTo>
                  <a:pt x="17280" y="11148"/>
                </a:lnTo>
                <a:lnTo>
                  <a:pt x="17280" y="9133"/>
                </a:lnTo>
                <a:close/>
                <a:moveTo>
                  <a:pt x="1801" y="13025"/>
                </a:moveTo>
                <a:lnTo>
                  <a:pt x="4293" y="13025"/>
                </a:lnTo>
                <a:lnTo>
                  <a:pt x="4293" y="15040"/>
                </a:lnTo>
                <a:lnTo>
                  <a:pt x="1801" y="15040"/>
                </a:lnTo>
                <a:lnTo>
                  <a:pt x="1801" y="13025"/>
                </a:lnTo>
                <a:close/>
                <a:moveTo>
                  <a:pt x="5670" y="13025"/>
                </a:moveTo>
                <a:lnTo>
                  <a:pt x="8162" y="13025"/>
                </a:lnTo>
                <a:lnTo>
                  <a:pt x="8162" y="15040"/>
                </a:lnTo>
                <a:lnTo>
                  <a:pt x="5670" y="15040"/>
                </a:lnTo>
                <a:lnTo>
                  <a:pt x="5670" y="13025"/>
                </a:lnTo>
                <a:close/>
                <a:moveTo>
                  <a:pt x="9539" y="13025"/>
                </a:moveTo>
                <a:lnTo>
                  <a:pt x="12032" y="13025"/>
                </a:lnTo>
                <a:lnTo>
                  <a:pt x="12032" y="15040"/>
                </a:lnTo>
                <a:lnTo>
                  <a:pt x="9539" y="15040"/>
                </a:lnTo>
                <a:lnTo>
                  <a:pt x="9539" y="13025"/>
                </a:lnTo>
                <a:close/>
                <a:moveTo>
                  <a:pt x="13411" y="13025"/>
                </a:moveTo>
                <a:lnTo>
                  <a:pt x="15901" y="13025"/>
                </a:lnTo>
                <a:lnTo>
                  <a:pt x="15901" y="15040"/>
                </a:lnTo>
                <a:lnTo>
                  <a:pt x="13411" y="15040"/>
                </a:lnTo>
                <a:lnTo>
                  <a:pt x="13411" y="13025"/>
                </a:lnTo>
                <a:close/>
                <a:moveTo>
                  <a:pt x="17280" y="13025"/>
                </a:moveTo>
                <a:lnTo>
                  <a:pt x="19771" y="13025"/>
                </a:lnTo>
                <a:lnTo>
                  <a:pt x="19771" y="15040"/>
                </a:lnTo>
                <a:lnTo>
                  <a:pt x="17280" y="15040"/>
                </a:lnTo>
                <a:lnTo>
                  <a:pt x="17280" y="13025"/>
                </a:lnTo>
                <a:close/>
                <a:moveTo>
                  <a:pt x="1801" y="16916"/>
                </a:moveTo>
                <a:lnTo>
                  <a:pt x="4293" y="16916"/>
                </a:lnTo>
                <a:lnTo>
                  <a:pt x="4293" y="18931"/>
                </a:lnTo>
                <a:lnTo>
                  <a:pt x="1801" y="18931"/>
                </a:lnTo>
                <a:lnTo>
                  <a:pt x="1801" y="16916"/>
                </a:lnTo>
                <a:close/>
                <a:moveTo>
                  <a:pt x="5670" y="16916"/>
                </a:moveTo>
                <a:lnTo>
                  <a:pt x="8162" y="16916"/>
                </a:lnTo>
                <a:lnTo>
                  <a:pt x="8162" y="18931"/>
                </a:lnTo>
                <a:lnTo>
                  <a:pt x="5670" y="18931"/>
                </a:lnTo>
                <a:lnTo>
                  <a:pt x="5670" y="16916"/>
                </a:lnTo>
                <a:close/>
                <a:moveTo>
                  <a:pt x="9733" y="16916"/>
                </a:moveTo>
                <a:lnTo>
                  <a:pt x="9733" y="19498"/>
                </a:lnTo>
                <a:lnTo>
                  <a:pt x="11868" y="19498"/>
                </a:lnTo>
                <a:lnTo>
                  <a:pt x="11868" y="16916"/>
                </a:lnTo>
                <a:lnTo>
                  <a:pt x="9733" y="16916"/>
                </a:lnTo>
                <a:close/>
                <a:moveTo>
                  <a:pt x="13411" y="16916"/>
                </a:moveTo>
                <a:lnTo>
                  <a:pt x="15901" y="16916"/>
                </a:lnTo>
                <a:lnTo>
                  <a:pt x="15901" y="18931"/>
                </a:lnTo>
                <a:lnTo>
                  <a:pt x="13411" y="18931"/>
                </a:lnTo>
                <a:lnTo>
                  <a:pt x="13411" y="16916"/>
                </a:lnTo>
                <a:close/>
                <a:moveTo>
                  <a:pt x="17280" y="16916"/>
                </a:moveTo>
                <a:lnTo>
                  <a:pt x="19771" y="16916"/>
                </a:lnTo>
                <a:lnTo>
                  <a:pt x="19771" y="18931"/>
                </a:lnTo>
                <a:lnTo>
                  <a:pt x="17280" y="18931"/>
                </a:lnTo>
                <a:lnTo>
                  <a:pt x="17280" y="16916"/>
                </a:lnTo>
                <a:close/>
              </a:path>
            </a:pathLst>
          </a:custGeom>
          <a:solidFill>
            <a:schemeClr val="accent1"/>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341" name="Line"/>
          <p:cNvSpPr/>
          <p:nvPr/>
        </p:nvSpPr>
        <p:spPr>
          <a:xfrm>
            <a:off x="685380" y="3275300"/>
            <a:ext cx="10821241" cy="1"/>
          </a:xfrm>
          <a:prstGeom prst="line">
            <a:avLst/>
          </a:prstGeom>
          <a:ln w="177800">
            <a:solidFill>
              <a:srgbClr val="D5D5D5"/>
            </a:solidFill>
            <a:miter lim="400000"/>
            <a:headEnd type="triangle" len="sm"/>
            <a:tailEnd type="triangle" len="sm"/>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342" name="House"/>
          <p:cNvSpPr/>
          <p:nvPr/>
        </p:nvSpPr>
        <p:spPr>
          <a:xfrm>
            <a:off x="9436718" y="4895684"/>
            <a:ext cx="1330354" cy="960349"/>
          </a:xfrm>
          <a:custGeom>
            <a:avLst/>
            <a:gdLst/>
            <a:ahLst/>
            <a:cxnLst>
              <a:cxn ang="0">
                <a:pos x="wd2" y="hd2"/>
              </a:cxn>
              <a:cxn ang="5400000">
                <a:pos x="wd2" y="hd2"/>
              </a:cxn>
              <a:cxn ang="10800000">
                <a:pos x="wd2" y="hd2"/>
              </a:cxn>
              <a:cxn ang="16200000">
                <a:pos x="wd2" y="hd2"/>
              </a:cxn>
            </a:cxnLst>
            <a:rect l="0" t="0" r="r" b="b"/>
            <a:pathLst>
              <a:path w="21600" h="21600" extrusionOk="0">
                <a:moveTo>
                  <a:pt x="16423" y="0"/>
                </a:moveTo>
                <a:lnTo>
                  <a:pt x="16423" y="1823"/>
                </a:lnTo>
                <a:lnTo>
                  <a:pt x="648" y="1823"/>
                </a:lnTo>
                <a:lnTo>
                  <a:pt x="0" y="11097"/>
                </a:lnTo>
                <a:lnTo>
                  <a:pt x="21600" y="11097"/>
                </a:lnTo>
                <a:lnTo>
                  <a:pt x="20950" y="1823"/>
                </a:lnTo>
                <a:lnTo>
                  <a:pt x="18193" y="1823"/>
                </a:lnTo>
                <a:lnTo>
                  <a:pt x="18193" y="0"/>
                </a:lnTo>
                <a:lnTo>
                  <a:pt x="16423" y="0"/>
                </a:lnTo>
                <a:close/>
                <a:moveTo>
                  <a:pt x="10800" y="4341"/>
                </a:moveTo>
                <a:lnTo>
                  <a:pt x="13520" y="6440"/>
                </a:lnTo>
                <a:lnTo>
                  <a:pt x="13520" y="7611"/>
                </a:lnTo>
                <a:lnTo>
                  <a:pt x="10800" y="5512"/>
                </a:lnTo>
                <a:lnTo>
                  <a:pt x="8078" y="7611"/>
                </a:lnTo>
                <a:lnTo>
                  <a:pt x="8078" y="6440"/>
                </a:lnTo>
                <a:lnTo>
                  <a:pt x="10800" y="4341"/>
                </a:lnTo>
                <a:close/>
                <a:moveTo>
                  <a:pt x="9332" y="7590"/>
                </a:moveTo>
                <a:lnTo>
                  <a:pt x="9332" y="8792"/>
                </a:lnTo>
                <a:lnTo>
                  <a:pt x="12266" y="8792"/>
                </a:lnTo>
                <a:lnTo>
                  <a:pt x="12266" y="7590"/>
                </a:lnTo>
                <a:lnTo>
                  <a:pt x="12864" y="8051"/>
                </a:lnTo>
                <a:lnTo>
                  <a:pt x="12864" y="9619"/>
                </a:lnTo>
                <a:lnTo>
                  <a:pt x="8734" y="9619"/>
                </a:lnTo>
                <a:lnTo>
                  <a:pt x="8734" y="8051"/>
                </a:lnTo>
                <a:lnTo>
                  <a:pt x="9332" y="7590"/>
                </a:lnTo>
                <a:close/>
                <a:moveTo>
                  <a:pt x="948" y="11913"/>
                </a:moveTo>
                <a:lnTo>
                  <a:pt x="948" y="21600"/>
                </a:lnTo>
                <a:lnTo>
                  <a:pt x="20652" y="21600"/>
                </a:lnTo>
                <a:lnTo>
                  <a:pt x="20652" y="11913"/>
                </a:lnTo>
                <a:lnTo>
                  <a:pt x="948" y="11913"/>
                </a:lnTo>
                <a:close/>
                <a:moveTo>
                  <a:pt x="3390" y="13540"/>
                </a:moveTo>
                <a:lnTo>
                  <a:pt x="7298" y="13540"/>
                </a:lnTo>
                <a:lnTo>
                  <a:pt x="7298" y="17867"/>
                </a:lnTo>
                <a:lnTo>
                  <a:pt x="3390" y="17867"/>
                </a:lnTo>
                <a:lnTo>
                  <a:pt x="3390" y="13540"/>
                </a:lnTo>
                <a:close/>
                <a:moveTo>
                  <a:pt x="9381" y="13540"/>
                </a:moveTo>
                <a:lnTo>
                  <a:pt x="12218" y="13540"/>
                </a:lnTo>
                <a:lnTo>
                  <a:pt x="12218" y="19922"/>
                </a:lnTo>
                <a:lnTo>
                  <a:pt x="9381" y="19922"/>
                </a:lnTo>
                <a:lnTo>
                  <a:pt x="9381" y="13540"/>
                </a:lnTo>
                <a:close/>
                <a:moveTo>
                  <a:pt x="14302" y="13540"/>
                </a:moveTo>
                <a:lnTo>
                  <a:pt x="18208" y="13540"/>
                </a:lnTo>
                <a:lnTo>
                  <a:pt x="18208" y="17867"/>
                </a:lnTo>
                <a:lnTo>
                  <a:pt x="14302" y="17867"/>
                </a:lnTo>
                <a:lnTo>
                  <a:pt x="14302" y="13540"/>
                </a:lnTo>
                <a:close/>
              </a:path>
            </a:pathLst>
          </a:custGeom>
          <a:solidFill>
            <a:schemeClr val="accent1"/>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pic>
        <p:nvPicPr>
          <p:cNvPr id="343" name="0A754E6A-B4AA-42EA-B4EA-D1429FA89E84-L0-001.jpeg" descr="0A754E6A-B4AA-42EA-B4EA-D1429FA89E84-L0-001.jpeg"/>
          <p:cNvPicPr>
            <a:picLocks noChangeAspect="1"/>
          </p:cNvPicPr>
          <p:nvPr/>
        </p:nvPicPr>
        <p:blipFill>
          <a:blip r:embed="rId3"/>
          <a:stretch>
            <a:fillRect/>
          </a:stretch>
        </p:blipFill>
        <p:spPr>
          <a:xfrm>
            <a:off x="6847960" y="2554063"/>
            <a:ext cx="1127371" cy="1442474"/>
          </a:xfrm>
          <a:prstGeom prst="rect">
            <a:avLst/>
          </a:prstGeom>
          <a:ln w="12700">
            <a:miter lim="400000"/>
          </a:ln>
          <a:effectLst>
            <a:outerShdw blurRad="190500" dist="8455" dir="5400000" rotWithShape="0">
              <a:srgbClr val="000000"/>
            </a:outerShdw>
          </a:effectLst>
        </p:spPr>
      </p:pic>
      <p:grpSp>
        <p:nvGrpSpPr>
          <p:cNvPr id="346" name="DDCD031E-40AF-4D46-9234-456D9B3B9B8A-L0-001.jpeg"/>
          <p:cNvGrpSpPr/>
          <p:nvPr/>
        </p:nvGrpSpPr>
        <p:grpSpPr>
          <a:xfrm>
            <a:off x="1119597" y="2640603"/>
            <a:ext cx="2103920" cy="1269396"/>
            <a:chOff x="0" y="0"/>
            <a:chExt cx="4207839" cy="2538789"/>
          </a:xfrm>
        </p:grpSpPr>
        <p:pic>
          <p:nvPicPr>
            <p:cNvPr id="345" name="DDCD031E-40AF-4D46-9234-456D9B3B9B8A-L0-001.jpeg" descr="DDCD031E-40AF-4D46-9234-456D9B3B9B8A-L0-001.jpeg"/>
            <p:cNvPicPr>
              <a:picLocks noChangeAspect="1"/>
            </p:cNvPicPr>
            <p:nvPr/>
          </p:nvPicPr>
          <p:blipFill>
            <a:blip r:embed="rId4"/>
            <a:stretch>
              <a:fillRect/>
            </a:stretch>
          </p:blipFill>
          <p:spPr>
            <a:xfrm>
              <a:off x="127000" y="88900"/>
              <a:ext cx="3953840" cy="2208590"/>
            </a:xfrm>
            <a:prstGeom prst="rect">
              <a:avLst/>
            </a:prstGeom>
            <a:ln>
              <a:noFill/>
            </a:ln>
            <a:effectLst/>
          </p:spPr>
        </p:pic>
        <p:pic>
          <p:nvPicPr>
            <p:cNvPr id="344" name="DDCD031E-40AF-4D46-9234-456D9B3B9B8A-L0-001.jpeg" descr="DDCD031E-40AF-4D46-9234-456D9B3B9B8A-L0-001.jpeg"/>
            <p:cNvPicPr>
              <a:picLocks/>
            </p:cNvPicPr>
            <p:nvPr/>
          </p:nvPicPr>
          <p:blipFill>
            <a:blip r:embed="rId5"/>
            <a:stretch>
              <a:fillRect/>
            </a:stretch>
          </p:blipFill>
          <p:spPr>
            <a:xfrm>
              <a:off x="0" y="0"/>
              <a:ext cx="4207840" cy="2538790"/>
            </a:xfrm>
            <a:prstGeom prst="rect">
              <a:avLst/>
            </a:prstGeom>
            <a:effectLst/>
          </p:spPr>
        </p:pic>
      </p:grpSp>
      <p:grpSp>
        <p:nvGrpSpPr>
          <p:cNvPr id="349" name="B32FAD62-0680-4B87-BAE7-DC56B2D64C86-L0-001.jpeg"/>
          <p:cNvGrpSpPr/>
          <p:nvPr/>
        </p:nvGrpSpPr>
        <p:grpSpPr>
          <a:xfrm>
            <a:off x="9220601" y="2624988"/>
            <a:ext cx="1762587" cy="1380033"/>
            <a:chOff x="0" y="0"/>
            <a:chExt cx="3525173" cy="2760065"/>
          </a:xfrm>
        </p:grpSpPr>
        <p:pic>
          <p:nvPicPr>
            <p:cNvPr id="348" name="B32FAD62-0680-4B87-BAE7-DC56B2D64C86-L0-001.jpeg" descr="B32FAD62-0680-4B87-BAE7-DC56B2D64C86-L0-001.jpeg"/>
            <p:cNvPicPr>
              <a:picLocks noChangeAspect="1"/>
            </p:cNvPicPr>
            <p:nvPr/>
          </p:nvPicPr>
          <p:blipFill>
            <a:blip r:embed="rId6"/>
            <a:stretch>
              <a:fillRect/>
            </a:stretch>
          </p:blipFill>
          <p:spPr>
            <a:xfrm>
              <a:off x="127000" y="88900"/>
              <a:ext cx="3271174" cy="2429866"/>
            </a:xfrm>
            <a:prstGeom prst="rect">
              <a:avLst/>
            </a:prstGeom>
            <a:ln>
              <a:noFill/>
            </a:ln>
            <a:effectLst/>
          </p:spPr>
        </p:pic>
        <p:pic>
          <p:nvPicPr>
            <p:cNvPr id="347" name="B32FAD62-0680-4B87-BAE7-DC56B2D64C86-L0-001.jpeg" descr="B32FAD62-0680-4B87-BAE7-DC56B2D64C86-L0-001.jpeg"/>
            <p:cNvPicPr>
              <a:picLocks/>
            </p:cNvPicPr>
            <p:nvPr/>
          </p:nvPicPr>
          <p:blipFill>
            <a:blip r:embed="rId7"/>
            <a:stretch>
              <a:fillRect/>
            </a:stretch>
          </p:blipFill>
          <p:spPr>
            <a:xfrm>
              <a:off x="0" y="0"/>
              <a:ext cx="3525174" cy="2760066"/>
            </a:xfrm>
            <a:prstGeom prst="rect">
              <a:avLst/>
            </a:prstGeom>
            <a:effectLst/>
          </p:spPr>
        </p:pic>
      </p:grpSp>
      <p:sp>
        <p:nvSpPr>
          <p:cNvPr id="350" name="Go To Educator"/>
          <p:cNvSpPr txBox="1"/>
          <p:nvPr/>
        </p:nvSpPr>
        <p:spPr>
          <a:xfrm>
            <a:off x="1427617" y="2149706"/>
            <a:ext cx="1472775"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Go To Educator </a:t>
            </a:r>
          </a:p>
        </p:txBody>
      </p:sp>
      <p:sp>
        <p:nvSpPr>
          <p:cNvPr id="351" name="Curriculum Guide Training"/>
          <p:cNvSpPr txBox="1"/>
          <p:nvPr/>
        </p:nvSpPr>
        <p:spPr>
          <a:xfrm>
            <a:off x="3633725" y="2153139"/>
            <a:ext cx="2338076"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Curriculum Guide Training</a:t>
            </a:r>
          </a:p>
        </p:txBody>
      </p:sp>
      <p:sp>
        <p:nvSpPr>
          <p:cNvPr id="352" name="Parent MHL Session"/>
          <p:cNvSpPr txBox="1"/>
          <p:nvPr/>
        </p:nvSpPr>
        <p:spPr>
          <a:xfrm>
            <a:off x="9178731" y="2149706"/>
            <a:ext cx="1843262"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Parent MHL Session</a:t>
            </a:r>
          </a:p>
        </p:txBody>
      </p:sp>
      <p:sp>
        <p:nvSpPr>
          <p:cNvPr id="353" name="Educational Professionals"/>
          <p:cNvSpPr txBox="1"/>
          <p:nvPr/>
        </p:nvSpPr>
        <p:spPr>
          <a:xfrm>
            <a:off x="826361" y="6126176"/>
            <a:ext cx="2287870"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Educational Professionals</a:t>
            </a:r>
          </a:p>
        </p:txBody>
      </p:sp>
      <p:sp>
        <p:nvSpPr>
          <p:cNvPr id="354" name="Students Grade 8 &amp; Up"/>
          <p:cNvSpPr txBox="1"/>
          <p:nvPr/>
        </p:nvSpPr>
        <p:spPr>
          <a:xfrm>
            <a:off x="6359349" y="6126176"/>
            <a:ext cx="2115451"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Students Grade 8 &amp; Up</a:t>
            </a:r>
          </a:p>
        </p:txBody>
      </p:sp>
      <p:sp>
        <p:nvSpPr>
          <p:cNvPr id="355" name="Parents/Guardians"/>
          <p:cNvSpPr txBox="1"/>
          <p:nvPr/>
        </p:nvSpPr>
        <p:spPr>
          <a:xfrm>
            <a:off x="9260316" y="6126176"/>
            <a:ext cx="1688989"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Parents/Guardians</a:t>
            </a:r>
          </a:p>
        </p:txBody>
      </p:sp>
      <p:sp>
        <p:nvSpPr>
          <p:cNvPr id="356" name="Arrow"/>
          <p:cNvSpPr/>
          <p:nvPr/>
        </p:nvSpPr>
        <p:spPr>
          <a:xfrm rot="5400000">
            <a:off x="4562504" y="4352580"/>
            <a:ext cx="450440" cy="244071"/>
          </a:xfrm>
          <a:prstGeom prst="rightArrow">
            <a:avLst>
              <a:gd name="adj1" fmla="val 32000"/>
              <a:gd name="adj2" fmla="val 83548"/>
            </a:avLst>
          </a:prstGeom>
          <a:solidFill>
            <a:srgbClr val="929292"/>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357" name="Arrow"/>
          <p:cNvSpPr/>
          <p:nvPr/>
        </p:nvSpPr>
        <p:spPr>
          <a:xfrm rot="5400000">
            <a:off x="9876675" y="4352580"/>
            <a:ext cx="450440" cy="244071"/>
          </a:xfrm>
          <a:prstGeom prst="rightArrow">
            <a:avLst>
              <a:gd name="adj1" fmla="val 32000"/>
              <a:gd name="adj2" fmla="val 83548"/>
            </a:avLst>
          </a:prstGeom>
          <a:solidFill>
            <a:srgbClr val="929292"/>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358" name="Arrow"/>
          <p:cNvSpPr/>
          <p:nvPr/>
        </p:nvSpPr>
        <p:spPr>
          <a:xfrm rot="5400000">
            <a:off x="1976231" y="4352580"/>
            <a:ext cx="450440" cy="244071"/>
          </a:xfrm>
          <a:prstGeom prst="rightArrow">
            <a:avLst>
              <a:gd name="adj1" fmla="val 32000"/>
              <a:gd name="adj2" fmla="val 83548"/>
            </a:avLst>
          </a:prstGeom>
          <a:solidFill>
            <a:srgbClr val="929292"/>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pic>
        <p:nvPicPr>
          <p:cNvPr id="359" name="图片 3" descr="图片 3"/>
          <p:cNvPicPr>
            <a:picLocks noChangeAspect="1"/>
          </p:cNvPicPr>
          <p:nvPr/>
        </p:nvPicPr>
        <p:blipFill>
          <a:blip r:embed="rId8"/>
          <a:stretch>
            <a:fillRect/>
          </a:stretch>
        </p:blipFill>
        <p:spPr>
          <a:xfrm>
            <a:off x="10429877" y="236493"/>
            <a:ext cx="1529895" cy="1442474"/>
          </a:xfrm>
          <a:prstGeom prst="rect">
            <a:avLst/>
          </a:prstGeom>
          <a:ln w="12700">
            <a:miter lim="400000"/>
          </a:ln>
        </p:spPr>
      </p:pic>
      <p:sp>
        <p:nvSpPr>
          <p:cNvPr id="360" name="School"/>
          <p:cNvSpPr/>
          <p:nvPr/>
        </p:nvSpPr>
        <p:spPr>
          <a:xfrm>
            <a:off x="1561112" y="4810680"/>
            <a:ext cx="1220891" cy="1143001"/>
          </a:xfrm>
          <a:custGeom>
            <a:avLst/>
            <a:gdLst/>
            <a:ahLst/>
            <a:cxnLst>
              <a:cxn ang="0">
                <a:pos x="wd2" y="hd2"/>
              </a:cxn>
              <a:cxn ang="5400000">
                <a:pos x="wd2" y="hd2"/>
              </a:cxn>
              <a:cxn ang="10800000">
                <a:pos x="wd2" y="hd2"/>
              </a:cxn>
              <a:cxn ang="16200000">
                <a:pos x="wd2" y="hd2"/>
              </a:cxn>
            </a:cxnLst>
            <a:rect l="0" t="0" r="r" b="b"/>
            <a:pathLst>
              <a:path w="21600" h="21594" extrusionOk="0">
                <a:moveTo>
                  <a:pt x="11838" y="1"/>
                </a:moveTo>
                <a:cubicBezTo>
                  <a:pt x="11451" y="20"/>
                  <a:pt x="11064" y="444"/>
                  <a:pt x="10677" y="58"/>
                </a:cubicBezTo>
                <a:cubicBezTo>
                  <a:pt x="10677" y="193"/>
                  <a:pt x="10677" y="375"/>
                  <a:pt x="10677" y="559"/>
                </a:cubicBezTo>
                <a:lnTo>
                  <a:pt x="10677" y="1177"/>
                </a:lnTo>
                <a:lnTo>
                  <a:pt x="10677" y="2404"/>
                </a:lnTo>
                <a:lnTo>
                  <a:pt x="7941" y="3999"/>
                </a:lnTo>
                <a:lnTo>
                  <a:pt x="5624" y="3999"/>
                </a:lnTo>
                <a:lnTo>
                  <a:pt x="5624" y="5805"/>
                </a:lnTo>
                <a:lnTo>
                  <a:pt x="0" y="5805"/>
                </a:lnTo>
                <a:lnTo>
                  <a:pt x="0" y="7219"/>
                </a:lnTo>
                <a:lnTo>
                  <a:pt x="21600" y="7219"/>
                </a:lnTo>
                <a:lnTo>
                  <a:pt x="21600" y="5805"/>
                </a:lnTo>
                <a:lnTo>
                  <a:pt x="15976" y="5805"/>
                </a:lnTo>
                <a:lnTo>
                  <a:pt x="15976" y="3999"/>
                </a:lnTo>
                <a:lnTo>
                  <a:pt x="13660" y="3999"/>
                </a:lnTo>
                <a:lnTo>
                  <a:pt x="10925" y="2404"/>
                </a:lnTo>
                <a:lnTo>
                  <a:pt x="10925" y="1325"/>
                </a:lnTo>
                <a:cubicBezTo>
                  <a:pt x="11358" y="1431"/>
                  <a:pt x="11792" y="847"/>
                  <a:pt x="12226" y="1278"/>
                </a:cubicBezTo>
                <a:cubicBezTo>
                  <a:pt x="12226" y="979"/>
                  <a:pt x="12226" y="460"/>
                  <a:pt x="12226" y="161"/>
                </a:cubicBezTo>
                <a:cubicBezTo>
                  <a:pt x="12097" y="32"/>
                  <a:pt x="11967" y="-6"/>
                  <a:pt x="11838" y="1"/>
                </a:cubicBezTo>
                <a:close/>
                <a:moveTo>
                  <a:pt x="10800" y="3999"/>
                </a:moveTo>
                <a:cubicBezTo>
                  <a:pt x="11375" y="3999"/>
                  <a:pt x="11841" y="4497"/>
                  <a:pt x="11841" y="5111"/>
                </a:cubicBezTo>
                <a:cubicBezTo>
                  <a:pt x="11841" y="5725"/>
                  <a:pt x="11375" y="6223"/>
                  <a:pt x="10800" y="6223"/>
                </a:cubicBezTo>
                <a:cubicBezTo>
                  <a:pt x="10225" y="6223"/>
                  <a:pt x="9760" y="5725"/>
                  <a:pt x="9760" y="5111"/>
                </a:cubicBezTo>
                <a:cubicBezTo>
                  <a:pt x="9760" y="4497"/>
                  <a:pt x="10225" y="3999"/>
                  <a:pt x="10800" y="3999"/>
                </a:cubicBezTo>
                <a:close/>
                <a:moveTo>
                  <a:pt x="494" y="7753"/>
                </a:moveTo>
                <a:lnTo>
                  <a:pt x="494" y="21594"/>
                </a:lnTo>
                <a:lnTo>
                  <a:pt x="7305" y="21594"/>
                </a:lnTo>
                <a:lnTo>
                  <a:pt x="7305" y="20913"/>
                </a:lnTo>
                <a:lnTo>
                  <a:pt x="8005" y="20913"/>
                </a:lnTo>
                <a:lnTo>
                  <a:pt x="8005" y="20205"/>
                </a:lnTo>
                <a:lnTo>
                  <a:pt x="8704" y="20205"/>
                </a:lnTo>
                <a:lnTo>
                  <a:pt x="8704" y="19498"/>
                </a:lnTo>
                <a:lnTo>
                  <a:pt x="9200" y="19498"/>
                </a:lnTo>
                <a:lnTo>
                  <a:pt x="9200" y="16916"/>
                </a:lnTo>
                <a:lnTo>
                  <a:pt x="8461" y="16916"/>
                </a:lnTo>
                <a:lnTo>
                  <a:pt x="10786" y="15561"/>
                </a:lnTo>
                <a:lnTo>
                  <a:pt x="13110" y="16916"/>
                </a:lnTo>
                <a:lnTo>
                  <a:pt x="12401" y="16916"/>
                </a:lnTo>
                <a:lnTo>
                  <a:pt x="12401" y="19498"/>
                </a:lnTo>
                <a:lnTo>
                  <a:pt x="12898" y="19498"/>
                </a:lnTo>
                <a:lnTo>
                  <a:pt x="12898" y="20205"/>
                </a:lnTo>
                <a:lnTo>
                  <a:pt x="13596" y="20205"/>
                </a:lnTo>
                <a:lnTo>
                  <a:pt x="13596" y="20913"/>
                </a:lnTo>
                <a:lnTo>
                  <a:pt x="14295" y="20913"/>
                </a:lnTo>
                <a:lnTo>
                  <a:pt x="14295" y="21594"/>
                </a:lnTo>
                <a:lnTo>
                  <a:pt x="21107" y="21594"/>
                </a:lnTo>
                <a:lnTo>
                  <a:pt x="21107" y="7753"/>
                </a:lnTo>
                <a:lnTo>
                  <a:pt x="494" y="7753"/>
                </a:lnTo>
                <a:close/>
                <a:moveTo>
                  <a:pt x="1801" y="9133"/>
                </a:moveTo>
                <a:lnTo>
                  <a:pt x="4293" y="9133"/>
                </a:lnTo>
                <a:lnTo>
                  <a:pt x="4293" y="11148"/>
                </a:lnTo>
                <a:lnTo>
                  <a:pt x="1801" y="11148"/>
                </a:lnTo>
                <a:lnTo>
                  <a:pt x="1801" y="9133"/>
                </a:lnTo>
                <a:close/>
                <a:moveTo>
                  <a:pt x="5670" y="9133"/>
                </a:moveTo>
                <a:lnTo>
                  <a:pt x="8162" y="9133"/>
                </a:lnTo>
                <a:lnTo>
                  <a:pt x="8162" y="11148"/>
                </a:lnTo>
                <a:lnTo>
                  <a:pt x="5670" y="11148"/>
                </a:lnTo>
                <a:lnTo>
                  <a:pt x="5670" y="9133"/>
                </a:lnTo>
                <a:close/>
                <a:moveTo>
                  <a:pt x="9539" y="9133"/>
                </a:moveTo>
                <a:lnTo>
                  <a:pt x="12032" y="9133"/>
                </a:lnTo>
                <a:lnTo>
                  <a:pt x="12032" y="11148"/>
                </a:lnTo>
                <a:lnTo>
                  <a:pt x="9539" y="11148"/>
                </a:lnTo>
                <a:lnTo>
                  <a:pt x="9539" y="9133"/>
                </a:lnTo>
                <a:close/>
                <a:moveTo>
                  <a:pt x="13411" y="9133"/>
                </a:moveTo>
                <a:lnTo>
                  <a:pt x="15901" y="9133"/>
                </a:lnTo>
                <a:lnTo>
                  <a:pt x="15901" y="11148"/>
                </a:lnTo>
                <a:lnTo>
                  <a:pt x="13411" y="11148"/>
                </a:lnTo>
                <a:lnTo>
                  <a:pt x="13411" y="9133"/>
                </a:lnTo>
                <a:close/>
                <a:moveTo>
                  <a:pt x="17280" y="9133"/>
                </a:moveTo>
                <a:lnTo>
                  <a:pt x="19771" y="9133"/>
                </a:lnTo>
                <a:lnTo>
                  <a:pt x="19771" y="11148"/>
                </a:lnTo>
                <a:lnTo>
                  <a:pt x="17280" y="11148"/>
                </a:lnTo>
                <a:lnTo>
                  <a:pt x="17280" y="9133"/>
                </a:lnTo>
                <a:close/>
                <a:moveTo>
                  <a:pt x="1801" y="13025"/>
                </a:moveTo>
                <a:lnTo>
                  <a:pt x="4293" y="13025"/>
                </a:lnTo>
                <a:lnTo>
                  <a:pt x="4293" y="15040"/>
                </a:lnTo>
                <a:lnTo>
                  <a:pt x="1801" y="15040"/>
                </a:lnTo>
                <a:lnTo>
                  <a:pt x="1801" y="13025"/>
                </a:lnTo>
                <a:close/>
                <a:moveTo>
                  <a:pt x="5670" y="13025"/>
                </a:moveTo>
                <a:lnTo>
                  <a:pt x="8162" y="13025"/>
                </a:lnTo>
                <a:lnTo>
                  <a:pt x="8162" y="15040"/>
                </a:lnTo>
                <a:lnTo>
                  <a:pt x="5670" y="15040"/>
                </a:lnTo>
                <a:lnTo>
                  <a:pt x="5670" y="13025"/>
                </a:lnTo>
                <a:close/>
                <a:moveTo>
                  <a:pt x="9539" y="13025"/>
                </a:moveTo>
                <a:lnTo>
                  <a:pt x="12032" y="13025"/>
                </a:lnTo>
                <a:lnTo>
                  <a:pt x="12032" y="15040"/>
                </a:lnTo>
                <a:lnTo>
                  <a:pt x="9539" y="15040"/>
                </a:lnTo>
                <a:lnTo>
                  <a:pt x="9539" y="13025"/>
                </a:lnTo>
                <a:close/>
                <a:moveTo>
                  <a:pt x="13411" y="13025"/>
                </a:moveTo>
                <a:lnTo>
                  <a:pt x="15901" y="13025"/>
                </a:lnTo>
                <a:lnTo>
                  <a:pt x="15901" y="15040"/>
                </a:lnTo>
                <a:lnTo>
                  <a:pt x="13411" y="15040"/>
                </a:lnTo>
                <a:lnTo>
                  <a:pt x="13411" y="13025"/>
                </a:lnTo>
                <a:close/>
                <a:moveTo>
                  <a:pt x="17280" y="13025"/>
                </a:moveTo>
                <a:lnTo>
                  <a:pt x="19771" y="13025"/>
                </a:lnTo>
                <a:lnTo>
                  <a:pt x="19771" y="15040"/>
                </a:lnTo>
                <a:lnTo>
                  <a:pt x="17280" y="15040"/>
                </a:lnTo>
                <a:lnTo>
                  <a:pt x="17280" y="13025"/>
                </a:lnTo>
                <a:close/>
                <a:moveTo>
                  <a:pt x="1801" y="16916"/>
                </a:moveTo>
                <a:lnTo>
                  <a:pt x="4293" y="16916"/>
                </a:lnTo>
                <a:lnTo>
                  <a:pt x="4293" y="18931"/>
                </a:lnTo>
                <a:lnTo>
                  <a:pt x="1801" y="18931"/>
                </a:lnTo>
                <a:lnTo>
                  <a:pt x="1801" y="16916"/>
                </a:lnTo>
                <a:close/>
                <a:moveTo>
                  <a:pt x="5670" y="16916"/>
                </a:moveTo>
                <a:lnTo>
                  <a:pt x="8162" y="16916"/>
                </a:lnTo>
                <a:lnTo>
                  <a:pt x="8162" y="18931"/>
                </a:lnTo>
                <a:lnTo>
                  <a:pt x="5670" y="18931"/>
                </a:lnTo>
                <a:lnTo>
                  <a:pt x="5670" y="16916"/>
                </a:lnTo>
                <a:close/>
                <a:moveTo>
                  <a:pt x="9733" y="16916"/>
                </a:moveTo>
                <a:lnTo>
                  <a:pt x="9733" y="19498"/>
                </a:lnTo>
                <a:lnTo>
                  <a:pt x="11868" y="19498"/>
                </a:lnTo>
                <a:lnTo>
                  <a:pt x="11868" y="16916"/>
                </a:lnTo>
                <a:lnTo>
                  <a:pt x="9733" y="16916"/>
                </a:lnTo>
                <a:close/>
                <a:moveTo>
                  <a:pt x="13411" y="16916"/>
                </a:moveTo>
                <a:lnTo>
                  <a:pt x="15901" y="16916"/>
                </a:lnTo>
                <a:lnTo>
                  <a:pt x="15901" y="18931"/>
                </a:lnTo>
                <a:lnTo>
                  <a:pt x="13411" y="18931"/>
                </a:lnTo>
                <a:lnTo>
                  <a:pt x="13411" y="16916"/>
                </a:lnTo>
                <a:close/>
                <a:moveTo>
                  <a:pt x="17280" y="16916"/>
                </a:moveTo>
                <a:lnTo>
                  <a:pt x="19771" y="16916"/>
                </a:lnTo>
                <a:lnTo>
                  <a:pt x="19771" y="18931"/>
                </a:lnTo>
                <a:lnTo>
                  <a:pt x="17280" y="18931"/>
                </a:lnTo>
                <a:lnTo>
                  <a:pt x="17280" y="16916"/>
                </a:lnTo>
                <a:close/>
              </a:path>
            </a:pathLst>
          </a:custGeom>
          <a:solidFill>
            <a:schemeClr val="accent1"/>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361" name="Classroom Teachers"/>
          <p:cNvSpPr txBox="1"/>
          <p:nvPr/>
        </p:nvSpPr>
        <p:spPr>
          <a:xfrm>
            <a:off x="3998563" y="6126176"/>
            <a:ext cx="1843966"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Classroom Teachers</a:t>
            </a:r>
          </a:p>
        </p:txBody>
      </p:sp>
      <p:grpSp>
        <p:nvGrpSpPr>
          <p:cNvPr id="364" name="A87E5BCC-DF37-460D-94D3-5764A9AA683A-L0-001.jpeg"/>
          <p:cNvGrpSpPr/>
          <p:nvPr/>
        </p:nvGrpSpPr>
        <p:grpSpPr>
          <a:xfrm>
            <a:off x="4122547" y="2552213"/>
            <a:ext cx="1330354" cy="1592661"/>
            <a:chOff x="0" y="0"/>
            <a:chExt cx="2660705" cy="3185320"/>
          </a:xfrm>
        </p:grpSpPr>
        <p:pic>
          <p:nvPicPr>
            <p:cNvPr id="363" name="A87E5BCC-DF37-460D-94D3-5764A9AA683A-L0-001.jpeg" descr="A87E5BCC-DF37-460D-94D3-5764A9AA683A-L0-001.jpeg"/>
            <p:cNvPicPr>
              <a:picLocks noChangeAspect="1"/>
            </p:cNvPicPr>
            <p:nvPr/>
          </p:nvPicPr>
          <p:blipFill>
            <a:blip r:embed="rId9"/>
            <a:stretch>
              <a:fillRect/>
            </a:stretch>
          </p:blipFill>
          <p:spPr>
            <a:xfrm>
              <a:off x="127000" y="88900"/>
              <a:ext cx="2406706" cy="2855121"/>
            </a:xfrm>
            <a:prstGeom prst="rect">
              <a:avLst/>
            </a:prstGeom>
            <a:ln>
              <a:noFill/>
            </a:ln>
            <a:effectLst/>
          </p:spPr>
        </p:pic>
        <p:pic>
          <p:nvPicPr>
            <p:cNvPr id="362" name="A87E5BCC-DF37-460D-94D3-5764A9AA683A-L0-001.jpeg" descr="A87E5BCC-DF37-460D-94D3-5764A9AA683A-L0-001.jpeg"/>
            <p:cNvPicPr>
              <a:picLocks/>
            </p:cNvPicPr>
            <p:nvPr/>
          </p:nvPicPr>
          <p:blipFill>
            <a:blip r:embed="rId10"/>
            <a:stretch>
              <a:fillRect/>
            </a:stretch>
          </p:blipFill>
          <p:spPr>
            <a:xfrm>
              <a:off x="0" y="0"/>
              <a:ext cx="2660706" cy="3185321"/>
            </a:xfrm>
            <a:prstGeom prst="rect">
              <a:avLst/>
            </a:prstGeom>
            <a:effectLst/>
          </p:spPr>
        </p:pic>
      </p:grpSp>
      <p:sp>
        <p:nvSpPr>
          <p:cNvPr id="365" name="Curriculum Guide"/>
          <p:cNvSpPr txBox="1"/>
          <p:nvPr/>
        </p:nvSpPr>
        <p:spPr>
          <a:xfrm>
            <a:off x="6769550" y="2153139"/>
            <a:ext cx="1599412"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200">
                <a:latin typeface="Helvetica Neue Light"/>
                <a:ea typeface="Helvetica Neue Light"/>
                <a:cs typeface="Helvetica Neue Light"/>
                <a:sym typeface="Helvetica Neue Light"/>
              </a:defRPr>
            </a:lvl1pPr>
          </a:lstStyle>
          <a:p>
            <a:r>
              <a:rPr sz="1600"/>
              <a:t>Curriculum Guide</a:t>
            </a:r>
          </a:p>
        </p:txBody>
      </p:sp>
      <p:sp>
        <p:nvSpPr>
          <p:cNvPr id="366" name="Arrow"/>
          <p:cNvSpPr/>
          <p:nvPr/>
        </p:nvSpPr>
        <p:spPr>
          <a:xfrm rot="5400000">
            <a:off x="7148777" y="4352580"/>
            <a:ext cx="450440" cy="244071"/>
          </a:xfrm>
          <a:prstGeom prst="rightArrow">
            <a:avLst>
              <a:gd name="adj1" fmla="val 32000"/>
              <a:gd name="adj2" fmla="val 83548"/>
            </a:avLst>
          </a:prstGeom>
          <a:solidFill>
            <a:srgbClr val="929292"/>
          </a:solidFill>
          <a:ln w="12700">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Tree>
    <p:extLst>
      <p:ext uri="{BB962C8B-B14F-4D97-AF65-F5344CB8AC3E}">
        <p14:creationId xmlns:p14="http://schemas.microsoft.com/office/powerpoint/2010/main" val="131065523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文本框 7"/>
          <p:cNvSpPr txBox="1"/>
          <p:nvPr/>
        </p:nvSpPr>
        <p:spPr>
          <a:xfrm>
            <a:off x="1953179" y="493700"/>
            <a:ext cx="8285642"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atin typeface="Helvetica Neue Light"/>
                <a:ea typeface="Helvetica Neue Light"/>
                <a:cs typeface="Helvetica Neue Light"/>
                <a:sym typeface="Helvetica Neue Light"/>
              </a:defRPr>
            </a:lvl1pPr>
          </a:lstStyle>
          <a:p>
            <a:r>
              <a:rPr sz="4400">
                <a:latin typeface="Helvetica Neue"/>
              </a:rPr>
              <a:t>Role of a </a:t>
            </a:r>
            <a:r>
              <a:rPr lang="en-US" sz="4400">
                <a:latin typeface="Helvetica Neue"/>
              </a:rPr>
              <a:t>T</a:t>
            </a:r>
            <a:r>
              <a:rPr sz="4400">
                <a:latin typeface="Helvetica Neue"/>
              </a:rPr>
              <a:t>eacher</a:t>
            </a:r>
          </a:p>
        </p:txBody>
      </p:sp>
      <p:sp>
        <p:nvSpPr>
          <p:cNvPr id="447" name="Rectangle 5"/>
          <p:cNvSpPr txBox="1"/>
          <p:nvPr/>
        </p:nvSpPr>
        <p:spPr>
          <a:xfrm>
            <a:off x="1616416" y="1932879"/>
            <a:ext cx="8959169" cy="4183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77813" indent="-277813" defTabSz="412750">
              <a:spcBef>
                <a:spcPts val="2250"/>
              </a:spcBef>
              <a:buSzPct val="125000"/>
              <a:buChar char="•"/>
              <a:defRPr sz="4200">
                <a:latin typeface="Helvetica Neue"/>
                <a:ea typeface="Helvetica Neue"/>
                <a:cs typeface="Helvetica Neue"/>
                <a:sym typeface="Helvetica Neue"/>
              </a:defRPr>
            </a:pPr>
            <a:r>
              <a:rPr sz="2100"/>
              <a:t>Teach and promote students mental health literacy</a:t>
            </a:r>
          </a:p>
          <a:p>
            <a:pPr marL="277813" indent="-277813" defTabSz="412750">
              <a:spcBef>
                <a:spcPts val="2250"/>
              </a:spcBef>
              <a:buSzPct val="125000"/>
              <a:buChar char="•"/>
              <a:defRPr sz="4200">
                <a:latin typeface="Helvetica Neue"/>
                <a:ea typeface="Helvetica Neue"/>
                <a:cs typeface="Helvetica Neue"/>
                <a:sym typeface="Helvetica Neue"/>
              </a:defRPr>
            </a:pPr>
            <a:r>
              <a:rPr sz="2100"/>
              <a:t>Recognize a potential problem</a:t>
            </a:r>
          </a:p>
          <a:p>
            <a:pPr marL="277813" indent="-277813" defTabSz="412750">
              <a:spcBef>
                <a:spcPts val="2250"/>
              </a:spcBef>
              <a:buSzPct val="125000"/>
              <a:buChar char="•"/>
              <a:defRPr sz="4200">
                <a:latin typeface="Helvetica Neue"/>
                <a:ea typeface="Helvetica Neue"/>
                <a:cs typeface="Helvetica Neue"/>
                <a:sym typeface="Helvetica Neue"/>
              </a:defRPr>
            </a:pPr>
            <a:r>
              <a:rPr sz="2100"/>
              <a:t>Refer appropriately – linking WITHIN the school</a:t>
            </a:r>
          </a:p>
          <a:p>
            <a:pPr marL="277813" indent="-277813" defTabSz="412750">
              <a:spcBef>
                <a:spcPts val="2250"/>
              </a:spcBef>
              <a:buSzPct val="125000"/>
              <a:buChar char="•"/>
              <a:defRPr sz="4200">
                <a:latin typeface="Helvetica Neue"/>
                <a:ea typeface="Helvetica Neue"/>
                <a:cs typeface="Helvetica Neue"/>
                <a:sym typeface="Helvetica Neue"/>
              </a:defRPr>
            </a:pPr>
            <a:r>
              <a:rPr sz="2100"/>
              <a:t>Work effectively in the classroom and with other professionals – support not  counseling or therapy</a:t>
            </a:r>
          </a:p>
          <a:p>
            <a:pPr marL="277813" indent="-277813" defTabSz="412750">
              <a:spcBef>
                <a:spcPts val="2250"/>
              </a:spcBef>
              <a:buSzPct val="125000"/>
              <a:buChar char="•"/>
              <a:defRPr sz="4200">
                <a:latin typeface="Helvetica Neue"/>
                <a:ea typeface="Helvetica Neue"/>
                <a:cs typeface="Helvetica Neue"/>
                <a:sym typeface="Helvetica Neue"/>
              </a:defRPr>
            </a:pPr>
            <a:r>
              <a:rPr sz="2100" b="1"/>
              <a:t>Do not</a:t>
            </a:r>
            <a:r>
              <a:rPr sz="2100"/>
              <a:t> </a:t>
            </a:r>
            <a:r>
              <a:rPr lang="en-US" sz="2100"/>
              <a:t>use diagnostic terminology</a:t>
            </a:r>
            <a:endParaRPr sz="2100"/>
          </a:p>
          <a:p>
            <a:pPr marL="277813" indent="-277813" defTabSz="412750">
              <a:spcBef>
                <a:spcPts val="2250"/>
              </a:spcBef>
              <a:buSzPct val="125000"/>
              <a:buChar char="•"/>
              <a:defRPr sz="4200">
                <a:latin typeface="Helvetica Neue"/>
                <a:ea typeface="Helvetica Neue"/>
                <a:cs typeface="Helvetica Neue"/>
                <a:sym typeface="Helvetica Neue"/>
              </a:defRPr>
            </a:pPr>
            <a:r>
              <a:rPr sz="2100"/>
              <a:t>Do not prescribe/suggest specific treatments (know where to find out about treatments)</a:t>
            </a:r>
          </a:p>
        </p:txBody>
      </p:sp>
      <p:pic>
        <p:nvPicPr>
          <p:cNvPr id="44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What is mental health literacy?"/>
          <p:cNvSpPr/>
          <p:nvPr/>
        </p:nvSpPr>
        <p:spPr>
          <a:xfrm>
            <a:off x="2254349" y="828278"/>
            <a:ext cx="6573689" cy="4405389"/>
          </a:xfrm>
          <a:prstGeom prst="wedgeEllipseCallout">
            <a:avLst>
              <a:gd name="adj1" fmla="val 66880"/>
              <a:gd name="adj2" fmla="val 62735"/>
            </a:avLst>
          </a:prstGeom>
          <a:solidFill>
            <a:srgbClr val="33ACE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defTabSz="412750">
              <a:defRPr sz="9000">
                <a:solidFill>
                  <a:srgbClr val="FFFFFF"/>
                </a:solidFill>
                <a:latin typeface="Helvetica"/>
                <a:ea typeface="Helvetica"/>
                <a:cs typeface="Helvetica"/>
                <a:sym typeface="Helvetica"/>
              </a:defRPr>
            </a:pPr>
            <a:r>
              <a:rPr sz="4500"/>
              <a:t>What is mental health literacy</a:t>
            </a:r>
            <a:r>
              <a:rPr sz="10150">
                <a:solidFill>
                  <a:srgbClr val="FCBD31"/>
                </a:solidFill>
              </a:rPr>
              <a:t>?</a:t>
            </a:r>
          </a:p>
        </p:txBody>
      </p:sp>
      <p:pic>
        <p:nvPicPr>
          <p:cNvPr id="49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文本框 7"/>
          <p:cNvSpPr txBox="1"/>
          <p:nvPr/>
        </p:nvSpPr>
        <p:spPr>
          <a:xfrm>
            <a:off x="1314231" y="289710"/>
            <a:ext cx="9324740" cy="1323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200"/>
            </a:lvl1pPr>
          </a:lstStyle>
          <a:p>
            <a:r>
              <a:rPr sz="4000">
                <a:latin typeface="Helvetica Neue"/>
              </a:rPr>
              <a:t>Mental Health Literacy: </a:t>
            </a:r>
            <a:endParaRPr lang="en-US" sz="4000">
              <a:latin typeface="Helvetica Neue"/>
            </a:endParaRPr>
          </a:p>
          <a:p>
            <a:r>
              <a:rPr sz="4000">
                <a:latin typeface="Helvetica Neue"/>
              </a:rPr>
              <a:t>The 4 components</a:t>
            </a:r>
          </a:p>
        </p:txBody>
      </p:sp>
      <p:sp>
        <p:nvSpPr>
          <p:cNvPr id="501" name="Rectangle 5"/>
          <p:cNvSpPr txBox="1"/>
          <p:nvPr/>
        </p:nvSpPr>
        <p:spPr>
          <a:xfrm>
            <a:off x="1314231" y="1976879"/>
            <a:ext cx="9563538" cy="3408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397795" indent="-397795" defTabSz="412750">
              <a:spcBef>
                <a:spcPts val="2250"/>
              </a:spcBef>
              <a:buSzPct val="100000"/>
              <a:buAutoNum type="arabicPeriod"/>
              <a:defRPr sz="5200"/>
            </a:pPr>
            <a:r>
              <a:rPr sz="2600"/>
              <a:t> Understand how to obtain and maintain good mental health </a:t>
            </a:r>
          </a:p>
          <a:p>
            <a:pPr marL="397795" indent="-397795" defTabSz="412750">
              <a:spcBef>
                <a:spcPts val="2250"/>
              </a:spcBef>
              <a:buSzPct val="100000"/>
              <a:buAutoNum type="arabicPeriod"/>
              <a:defRPr sz="5200"/>
            </a:pPr>
            <a:r>
              <a:rPr sz="2600"/>
              <a:t> Understand and identify mental disorders and their treatments</a:t>
            </a:r>
          </a:p>
          <a:p>
            <a:pPr marL="397795" indent="-397795" defTabSz="412750">
              <a:spcBef>
                <a:spcPts val="2250"/>
              </a:spcBef>
              <a:buSzPct val="100000"/>
              <a:buAutoNum type="arabicPeriod"/>
              <a:defRPr sz="5200"/>
            </a:pPr>
            <a:r>
              <a:rPr sz="2600"/>
              <a:t> Decrease stigma</a:t>
            </a:r>
          </a:p>
          <a:p>
            <a:pPr marL="397795" indent="-397795" defTabSz="412750">
              <a:spcBef>
                <a:spcPts val="2250"/>
              </a:spcBef>
              <a:buSzPct val="100000"/>
              <a:buAutoNum type="arabicPeriod"/>
              <a:defRPr sz="5200"/>
            </a:pPr>
            <a:r>
              <a:rPr sz="2600"/>
              <a:t>Enhance help-seeking efficacy: know where to go; know when to go; know what to expect when you get there; know how to increase likelihood of “best available care” (skills and tools)</a:t>
            </a:r>
          </a:p>
        </p:txBody>
      </p:sp>
      <p:pic>
        <p:nvPicPr>
          <p:cNvPr id="502"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Semantic Confusion"/>
          <p:cNvSpPr txBox="1">
            <a:spLocks noGrp="1"/>
          </p:cNvSpPr>
          <p:nvPr>
            <p:ph type="title"/>
          </p:nvPr>
        </p:nvSpPr>
        <p:spPr>
          <a:xfrm>
            <a:off x="3479800" y="2635034"/>
            <a:ext cx="5232400" cy="1341554"/>
          </a:xfrm>
          <a:prstGeom prst="rect">
            <a:avLst/>
          </a:prstGeom>
        </p:spPr>
        <p:txBody>
          <a:bodyPr vert="horz" lIns="25400" tIns="25400" rIns="25400" bIns="25400" rtlCol="0" anchor="b">
            <a:normAutofit fontScale="90000"/>
          </a:bodyPr>
          <a:lstStyle>
            <a:lvl1pPr algn="ctr" defTabSz="584200">
              <a:lnSpc>
                <a:spcPct val="100000"/>
              </a:lnSpc>
              <a:defRPr sz="6800" b="1">
                <a:latin typeface="Helvetica"/>
                <a:ea typeface="Helvetica"/>
                <a:cs typeface="Helvetica"/>
                <a:sym typeface="Helvetica"/>
              </a:defRPr>
            </a:lvl1pPr>
          </a:lstStyle>
          <a:p>
            <a:r>
              <a:t>Semantic Confusion</a:t>
            </a:r>
          </a:p>
        </p:txBody>
      </p:sp>
      <p:sp>
        <p:nvSpPr>
          <p:cNvPr id="513" name="mental health illness"/>
          <p:cNvSpPr txBox="1"/>
          <p:nvPr/>
        </p:nvSpPr>
        <p:spPr>
          <a:xfrm>
            <a:off x="4962529" y="1725273"/>
            <a:ext cx="3271473"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FEBE10"/>
                </a:solidFill>
              </a:defRPr>
            </a:lvl1pPr>
          </a:lstStyle>
          <a:p>
            <a:r>
              <a:rPr sz="3000"/>
              <a:t>mental health illness</a:t>
            </a:r>
          </a:p>
        </p:txBody>
      </p:sp>
      <p:sp>
        <p:nvSpPr>
          <p:cNvPr id="514" name="mental wellness illness"/>
          <p:cNvSpPr txBox="1"/>
          <p:nvPr/>
        </p:nvSpPr>
        <p:spPr>
          <a:xfrm rot="378173">
            <a:off x="7547415" y="4643865"/>
            <a:ext cx="3609514"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29AAE1"/>
                </a:solidFill>
              </a:defRPr>
            </a:lvl1pPr>
          </a:lstStyle>
          <a:p>
            <a:r>
              <a:rPr sz="3000"/>
              <a:t>mental wellness illness</a:t>
            </a:r>
          </a:p>
        </p:txBody>
      </p:sp>
      <p:sp>
        <p:nvSpPr>
          <p:cNvPr id="515" name="mental health condition"/>
          <p:cNvSpPr txBox="1"/>
          <p:nvPr/>
        </p:nvSpPr>
        <p:spPr>
          <a:xfrm rot="20463532">
            <a:off x="590666" y="4050755"/>
            <a:ext cx="3789242"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8AC641"/>
                </a:solidFill>
              </a:defRPr>
            </a:lvl1pPr>
          </a:lstStyle>
          <a:p>
            <a:r>
              <a:rPr sz="3000"/>
              <a:t>mental health condition</a:t>
            </a:r>
          </a:p>
        </p:txBody>
      </p:sp>
      <p:sp>
        <p:nvSpPr>
          <p:cNvPr id="516" name="mental wellness"/>
          <p:cNvSpPr txBox="1"/>
          <p:nvPr/>
        </p:nvSpPr>
        <p:spPr>
          <a:xfrm rot="575197">
            <a:off x="1484635" y="1442197"/>
            <a:ext cx="2564356"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29AAE1"/>
                </a:solidFill>
              </a:defRPr>
            </a:lvl1pPr>
          </a:lstStyle>
          <a:p>
            <a:r>
              <a:rPr sz="3000"/>
              <a:t>mental wellness</a:t>
            </a:r>
          </a:p>
        </p:txBody>
      </p:sp>
      <p:sp>
        <p:nvSpPr>
          <p:cNvPr id="517" name="mental and social well-being"/>
          <p:cNvSpPr txBox="1"/>
          <p:nvPr/>
        </p:nvSpPr>
        <p:spPr>
          <a:xfrm rot="21121066">
            <a:off x="6854906" y="3412389"/>
            <a:ext cx="5366627"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584200">
              <a:defRPr sz="6000">
                <a:solidFill>
                  <a:srgbClr val="8AC641"/>
                </a:solidFill>
              </a:defRPr>
            </a:lvl1pPr>
          </a:lstStyle>
          <a:p>
            <a:r>
              <a:rPr sz="3000"/>
              <a:t>mental and social well-being</a:t>
            </a:r>
          </a:p>
        </p:txBody>
      </p:sp>
      <p:sp>
        <p:nvSpPr>
          <p:cNvPr id="518" name="mental health problem"/>
          <p:cNvSpPr txBox="1"/>
          <p:nvPr/>
        </p:nvSpPr>
        <p:spPr>
          <a:xfrm rot="130203">
            <a:off x="495098" y="5354411"/>
            <a:ext cx="3635547"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DB4798"/>
                </a:solidFill>
              </a:defRPr>
            </a:lvl1pPr>
          </a:lstStyle>
          <a:p>
            <a:r>
              <a:rPr sz="3000"/>
              <a:t>mental health problem</a:t>
            </a:r>
          </a:p>
        </p:txBody>
      </p:sp>
      <p:sp>
        <p:nvSpPr>
          <p:cNvPr id="519" name="mental happiness and well-being"/>
          <p:cNvSpPr txBox="1"/>
          <p:nvPr/>
        </p:nvSpPr>
        <p:spPr>
          <a:xfrm>
            <a:off x="2343608" y="6016486"/>
            <a:ext cx="5185266"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8AC641"/>
                </a:solidFill>
              </a:defRPr>
            </a:lvl1pPr>
          </a:lstStyle>
          <a:p>
            <a:r>
              <a:rPr sz="3000"/>
              <a:t>mental happiness and well-being</a:t>
            </a:r>
          </a:p>
        </p:txBody>
      </p:sp>
      <p:sp>
        <p:nvSpPr>
          <p:cNvPr id="520" name="mental health issue"/>
          <p:cNvSpPr txBox="1"/>
          <p:nvPr/>
        </p:nvSpPr>
        <p:spPr>
          <a:xfrm rot="656739">
            <a:off x="6531090" y="448768"/>
            <a:ext cx="3937741"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584200">
              <a:defRPr sz="6000">
                <a:solidFill>
                  <a:srgbClr val="DB4798"/>
                </a:solidFill>
              </a:defRPr>
            </a:lvl1pPr>
          </a:lstStyle>
          <a:p>
            <a:r>
              <a:rPr sz="3000"/>
              <a:t>mental health issue</a:t>
            </a:r>
          </a:p>
        </p:txBody>
      </p:sp>
      <p:sp>
        <p:nvSpPr>
          <p:cNvPr id="521" name="mental wholeness"/>
          <p:cNvSpPr txBox="1"/>
          <p:nvPr/>
        </p:nvSpPr>
        <p:spPr>
          <a:xfrm>
            <a:off x="3645484" y="4526930"/>
            <a:ext cx="2885149"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FEBE10"/>
                </a:solidFill>
              </a:defRPr>
            </a:lvl1pPr>
          </a:lstStyle>
          <a:p>
            <a:r>
              <a:rPr sz="3000"/>
              <a:t>mental wholeness</a:t>
            </a:r>
          </a:p>
        </p:txBody>
      </p:sp>
      <p:sp>
        <p:nvSpPr>
          <p:cNvPr id="522" name="mental illness"/>
          <p:cNvSpPr txBox="1"/>
          <p:nvPr/>
        </p:nvSpPr>
        <p:spPr>
          <a:xfrm rot="20786473">
            <a:off x="593444" y="714239"/>
            <a:ext cx="2581603"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584200">
              <a:defRPr sz="6000">
                <a:solidFill>
                  <a:srgbClr val="8AC641"/>
                </a:solidFill>
              </a:defRPr>
            </a:lvl1pPr>
          </a:lstStyle>
          <a:p>
            <a:r>
              <a:rPr sz="3000"/>
              <a:t>mental illness</a:t>
            </a:r>
          </a:p>
        </p:txBody>
      </p:sp>
      <p:sp>
        <p:nvSpPr>
          <p:cNvPr id="523" name="mental health"/>
          <p:cNvSpPr txBox="1"/>
          <p:nvPr/>
        </p:nvSpPr>
        <p:spPr>
          <a:xfrm rot="575197">
            <a:off x="3358489" y="448768"/>
            <a:ext cx="2226315"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FEBE10"/>
                </a:solidFill>
              </a:defRPr>
            </a:lvl1pPr>
          </a:lstStyle>
          <a:p>
            <a:r>
              <a:rPr sz="3000"/>
              <a:t>mental health</a:t>
            </a:r>
          </a:p>
        </p:txBody>
      </p:sp>
      <p:sp>
        <p:nvSpPr>
          <p:cNvPr id="524" name="mental well-being"/>
          <p:cNvSpPr txBox="1"/>
          <p:nvPr/>
        </p:nvSpPr>
        <p:spPr>
          <a:xfrm rot="20780953">
            <a:off x="9205805" y="5434796"/>
            <a:ext cx="2851293"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DB4798"/>
                </a:solidFill>
              </a:defRPr>
            </a:lvl1pPr>
          </a:lstStyle>
          <a:p>
            <a:r>
              <a:rPr sz="3000"/>
              <a:t>mental well-being</a:t>
            </a:r>
          </a:p>
        </p:txBody>
      </p:sp>
      <p:sp>
        <p:nvSpPr>
          <p:cNvPr id="525" name="mental wholeness"/>
          <p:cNvSpPr txBox="1"/>
          <p:nvPr/>
        </p:nvSpPr>
        <p:spPr>
          <a:xfrm rot="575197">
            <a:off x="441671" y="2940051"/>
            <a:ext cx="2885149"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DB4798"/>
                </a:solidFill>
              </a:defRPr>
            </a:lvl1pPr>
          </a:lstStyle>
          <a:p>
            <a:r>
              <a:rPr sz="3000"/>
              <a:t>mental wholeness</a:t>
            </a:r>
          </a:p>
        </p:txBody>
      </p:sp>
      <p:sp>
        <p:nvSpPr>
          <p:cNvPr id="526" name="mental disorder"/>
          <p:cNvSpPr txBox="1"/>
          <p:nvPr/>
        </p:nvSpPr>
        <p:spPr>
          <a:xfrm rot="575197">
            <a:off x="9007363" y="1925307"/>
            <a:ext cx="2532040"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defRPr sz="6000">
                <a:solidFill>
                  <a:srgbClr val="29AAE1"/>
                </a:solidFill>
              </a:defRPr>
            </a:lvl1pPr>
          </a:lstStyle>
          <a:p>
            <a:r>
              <a:rPr sz="3000"/>
              <a:t>mental disorder</a:t>
            </a:r>
          </a:p>
        </p:txBody>
      </p:sp>
      <p:pic>
        <p:nvPicPr>
          <p:cNvPr id="52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 name="What do these words mean?"/>
          <p:cNvSpPr txBox="1">
            <a:spLocks noGrp="1"/>
          </p:cNvSpPr>
          <p:nvPr>
            <p:ph type="title"/>
          </p:nvPr>
        </p:nvSpPr>
        <p:spPr>
          <a:prstGeom prst="rect">
            <a:avLst/>
          </a:prstGeom>
        </p:spPr>
        <p:txBody>
          <a:bodyPr>
            <a:normAutofit/>
          </a:bodyPr>
          <a:lstStyle>
            <a:lvl1pPr>
              <a:defRPr sz="8400"/>
            </a:lvl1pPr>
          </a:lstStyle>
          <a:p>
            <a:pPr algn="ctr"/>
            <a:r>
              <a:rPr sz="4800">
                <a:latin typeface="Helvetica Neue"/>
              </a:rPr>
              <a:t>What do these words mean?</a:t>
            </a:r>
          </a:p>
        </p:txBody>
      </p:sp>
      <p:sp>
        <p:nvSpPr>
          <p:cNvPr id="530" name="Mental Distress"/>
          <p:cNvSpPr/>
          <p:nvPr/>
        </p:nvSpPr>
        <p:spPr>
          <a:xfrm>
            <a:off x="3478503" y="4407938"/>
            <a:ext cx="5247978" cy="1053420"/>
          </a:xfrm>
          <a:custGeom>
            <a:avLst/>
            <a:gdLst/>
            <a:ahLst/>
            <a:cxnLst>
              <a:cxn ang="0">
                <a:pos x="wd2" y="hd2"/>
              </a:cxn>
              <a:cxn ang="5400000">
                <a:pos x="wd2" y="hd2"/>
              </a:cxn>
              <a:cxn ang="10800000">
                <a:pos x="wd2" y="hd2"/>
              </a:cxn>
              <a:cxn ang="16200000">
                <a:pos x="wd2" y="hd2"/>
              </a:cxn>
            </a:cxnLst>
            <a:rect l="0" t="0" r="r" b="b"/>
            <a:pathLst>
              <a:path w="21600" h="21600" extrusionOk="0">
                <a:moveTo>
                  <a:pt x="3087" y="0"/>
                </a:moveTo>
                <a:lnTo>
                  <a:pt x="0" y="21547"/>
                </a:lnTo>
                <a:lnTo>
                  <a:pt x="21600" y="21600"/>
                </a:lnTo>
                <a:lnTo>
                  <a:pt x="18525" y="208"/>
                </a:lnTo>
                <a:lnTo>
                  <a:pt x="3087" y="0"/>
                </a:lnTo>
                <a:close/>
              </a:path>
            </a:pathLst>
          </a:custGeom>
          <a:solidFill>
            <a:srgbClr val="407AAA"/>
          </a:solidFill>
          <a:ln w="12700">
            <a:miter lim="400000"/>
          </a:ln>
          <a:effectLst>
            <a:outerShdw blurRad="381000" dist="119618"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a:solidFill>
                  <a:srgbClr val="FFFFFF"/>
                </a:solidFill>
              </a:defRPr>
            </a:lvl1pPr>
          </a:lstStyle>
          <a:p>
            <a:r>
              <a:rPr sz="1600"/>
              <a:t>Mental Distress</a:t>
            </a:r>
          </a:p>
        </p:txBody>
      </p:sp>
      <p:sp>
        <p:nvSpPr>
          <p:cNvPr id="531" name="Triangle"/>
          <p:cNvSpPr/>
          <p:nvPr/>
        </p:nvSpPr>
        <p:spPr>
          <a:xfrm>
            <a:off x="4986203" y="1694907"/>
            <a:ext cx="2232576" cy="15418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29AAE1"/>
          </a:solidFill>
          <a:ln w="12700">
            <a:miter lim="400000"/>
          </a:ln>
          <a:effectLst>
            <a:outerShdw blurRad="381000" dist="119618" rotWithShape="0">
              <a:srgbClr val="000000">
                <a:alpha val="75000"/>
              </a:srgbClr>
            </a:outerShdw>
          </a:effectLst>
        </p:spPr>
        <p:txBody>
          <a:bodyPr lIns="35719" tIns="35719" rIns="35719" bIns="35719" anchor="ctr"/>
          <a:lstStyle/>
          <a:p>
            <a:pPr algn="ctr" defTabSz="410766">
              <a:defRPr sz="3200">
                <a:solidFill>
                  <a:srgbClr val="FFFFFF"/>
                </a:solidFill>
              </a:defRPr>
            </a:pPr>
            <a:endParaRPr sz="1600"/>
          </a:p>
        </p:txBody>
      </p:sp>
      <p:sp>
        <p:nvSpPr>
          <p:cNvPr id="532" name="Mental Problem"/>
          <p:cNvSpPr/>
          <p:nvPr/>
        </p:nvSpPr>
        <p:spPr>
          <a:xfrm>
            <a:off x="4229215" y="3291392"/>
            <a:ext cx="3733571" cy="1061921"/>
          </a:xfrm>
          <a:custGeom>
            <a:avLst/>
            <a:gdLst/>
            <a:ahLst/>
            <a:cxnLst>
              <a:cxn ang="0">
                <a:pos x="wd2" y="hd2"/>
              </a:cxn>
              <a:cxn ang="5400000">
                <a:pos x="wd2" y="hd2"/>
              </a:cxn>
              <a:cxn ang="10800000">
                <a:pos x="wd2" y="hd2"/>
              </a:cxn>
              <a:cxn ang="16200000">
                <a:pos x="wd2" y="hd2"/>
              </a:cxn>
            </a:cxnLst>
            <a:rect l="0" t="0" r="r" b="b"/>
            <a:pathLst>
              <a:path w="21600" h="21600" extrusionOk="0">
                <a:moveTo>
                  <a:pt x="4345" y="0"/>
                </a:moveTo>
                <a:lnTo>
                  <a:pt x="0" y="21480"/>
                </a:lnTo>
                <a:lnTo>
                  <a:pt x="21600" y="21600"/>
                </a:lnTo>
                <a:lnTo>
                  <a:pt x="17301" y="159"/>
                </a:lnTo>
                <a:lnTo>
                  <a:pt x="4345" y="0"/>
                </a:lnTo>
                <a:close/>
              </a:path>
            </a:pathLst>
          </a:custGeom>
          <a:solidFill>
            <a:srgbClr val="78ACFF"/>
          </a:solidFill>
          <a:ln w="12700">
            <a:miter lim="400000"/>
          </a:ln>
          <a:effectLst>
            <a:outerShdw blurRad="381000" dist="119618"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a:solidFill>
                  <a:srgbClr val="FFFFFF"/>
                </a:solidFill>
              </a:defRPr>
            </a:lvl1pPr>
          </a:lstStyle>
          <a:p>
            <a:r>
              <a:rPr sz="1600"/>
              <a:t>Mental Problem</a:t>
            </a:r>
          </a:p>
        </p:txBody>
      </p:sp>
      <p:sp>
        <p:nvSpPr>
          <p:cNvPr id="533" name="No Distress, Problem or Disorder"/>
          <p:cNvSpPr/>
          <p:nvPr/>
        </p:nvSpPr>
        <p:spPr>
          <a:xfrm>
            <a:off x="2722542" y="5515982"/>
            <a:ext cx="6746918" cy="1030636"/>
          </a:xfrm>
          <a:custGeom>
            <a:avLst/>
            <a:gdLst/>
            <a:ahLst/>
            <a:cxnLst>
              <a:cxn ang="0">
                <a:pos x="wd2" y="hd2"/>
              </a:cxn>
              <a:cxn ang="5400000">
                <a:pos x="wd2" y="hd2"/>
              </a:cxn>
              <a:cxn ang="10800000">
                <a:pos x="wd2" y="hd2"/>
              </a:cxn>
              <a:cxn ang="16200000">
                <a:pos x="wd2" y="hd2"/>
              </a:cxn>
            </a:cxnLst>
            <a:rect l="0" t="0" r="r" b="b"/>
            <a:pathLst>
              <a:path w="21600" h="21600" extrusionOk="0">
                <a:moveTo>
                  <a:pt x="2407" y="0"/>
                </a:moveTo>
                <a:lnTo>
                  <a:pt x="0" y="21600"/>
                </a:lnTo>
                <a:lnTo>
                  <a:pt x="21600" y="21455"/>
                </a:lnTo>
                <a:lnTo>
                  <a:pt x="19255" y="11"/>
                </a:lnTo>
                <a:lnTo>
                  <a:pt x="2407" y="0"/>
                </a:lnTo>
                <a:close/>
              </a:path>
            </a:pathLst>
          </a:custGeom>
          <a:solidFill>
            <a:srgbClr val="004479"/>
          </a:solidFill>
          <a:ln w="12700">
            <a:miter lim="400000"/>
          </a:ln>
          <a:effectLst>
            <a:outerShdw blurRad="190500" dist="8455"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a:solidFill>
                  <a:srgbClr val="FFFFFF"/>
                </a:solidFill>
              </a:defRPr>
            </a:lvl1pPr>
          </a:lstStyle>
          <a:p>
            <a:r>
              <a:rPr sz="1600"/>
              <a:t>No Distress, Problem or Disorder</a:t>
            </a:r>
          </a:p>
        </p:txBody>
      </p:sp>
      <p:sp>
        <p:nvSpPr>
          <p:cNvPr id="534" name="Mental Disorder/ Illness"/>
          <p:cNvSpPr txBox="1"/>
          <p:nvPr/>
        </p:nvSpPr>
        <p:spPr>
          <a:xfrm>
            <a:off x="5400958" y="2383391"/>
            <a:ext cx="1416050" cy="564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lgn="ctr" defTabSz="821531">
              <a:lnSpc>
                <a:spcPct val="100000"/>
              </a:lnSpc>
              <a:defRPr sz="3200">
                <a:solidFill>
                  <a:srgbClr val="FFFFFF"/>
                </a:solidFill>
              </a:defRPr>
            </a:lvl1pPr>
          </a:lstStyle>
          <a:p>
            <a:r>
              <a:rPr sz="1600"/>
              <a:t>Mental Disorder/ Illness</a:t>
            </a:r>
          </a:p>
        </p:txBody>
      </p:sp>
      <p:pic>
        <p:nvPicPr>
          <p:cNvPr id="10" name="图片 3" descr="图片 3">
            <a:extLst>
              <a:ext uri="{FF2B5EF4-FFF2-40B4-BE49-F238E27FC236}">
                <a16:creationId xmlns:a16="http://schemas.microsoft.com/office/drawing/2014/main" id="{C5BDBC4F-0FEC-47A5-8FC1-2E05BEDA1DD6}"/>
              </a:ext>
            </a:extLst>
          </p:cNvPr>
          <p:cNvPicPr>
            <a:picLocks noChangeAspect="1"/>
          </p:cNvPicPr>
          <p:nvPr/>
        </p:nvPicPr>
        <p:blipFill>
          <a:blip r:embed="rId3"/>
          <a:stretch>
            <a:fillRect/>
          </a:stretch>
        </p:blipFill>
        <p:spPr>
          <a:xfrm>
            <a:off x="10366651" y="5264177"/>
            <a:ext cx="1627229" cy="1534246"/>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Clarity is essential: “Depression”"/>
          <p:cNvSpPr txBox="1">
            <a:spLocks noGrp="1"/>
          </p:cNvSpPr>
          <p:nvPr>
            <p:ph type="title"/>
          </p:nvPr>
        </p:nvSpPr>
        <p:spPr>
          <a:xfrm>
            <a:off x="926493" y="448608"/>
            <a:ext cx="4642550" cy="1453288"/>
          </a:xfrm>
          <a:prstGeom prst="rect">
            <a:avLst/>
          </a:prstGeom>
        </p:spPr>
        <p:txBody>
          <a:bodyPr>
            <a:normAutofit fontScale="90000"/>
          </a:bodyPr>
          <a:lstStyle/>
          <a:p>
            <a:r>
              <a:rPr sz="4800" dirty="0">
                <a:latin typeface="Helvetica Neue"/>
              </a:rPr>
              <a:t>Clarity is essential:</a:t>
            </a:r>
            <a:br>
              <a:rPr lang="en-US" sz="4800" dirty="0">
                <a:latin typeface="Helvetica Neue"/>
              </a:rPr>
            </a:br>
            <a:r>
              <a:rPr lang="en-US" sz="4800" dirty="0">
                <a:latin typeface="Helvetica Neue"/>
              </a:rPr>
              <a:t> </a:t>
            </a:r>
            <a:r>
              <a:rPr sz="4800" dirty="0">
                <a:latin typeface="Helvetica Neue"/>
              </a:rPr>
              <a:t>“Depression”</a:t>
            </a:r>
            <a:endParaRPr lang="en-US" dirty="0"/>
          </a:p>
        </p:txBody>
      </p:sp>
      <p:sp>
        <p:nvSpPr>
          <p:cNvPr id="539" name="Mental Distress"/>
          <p:cNvSpPr/>
          <p:nvPr/>
        </p:nvSpPr>
        <p:spPr>
          <a:xfrm>
            <a:off x="3637326" y="5105660"/>
            <a:ext cx="8518085" cy="1709824"/>
          </a:xfrm>
          <a:custGeom>
            <a:avLst/>
            <a:gdLst/>
            <a:ahLst/>
            <a:cxnLst>
              <a:cxn ang="0">
                <a:pos x="wd2" y="hd2"/>
              </a:cxn>
              <a:cxn ang="5400000">
                <a:pos x="wd2" y="hd2"/>
              </a:cxn>
              <a:cxn ang="10800000">
                <a:pos x="wd2" y="hd2"/>
              </a:cxn>
              <a:cxn ang="16200000">
                <a:pos x="wd2" y="hd2"/>
              </a:cxn>
            </a:cxnLst>
            <a:rect l="0" t="0" r="r" b="b"/>
            <a:pathLst>
              <a:path w="21600" h="21600" extrusionOk="0">
                <a:moveTo>
                  <a:pt x="3087" y="0"/>
                </a:moveTo>
                <a:lnTo>
                  <a:pt x="0" y="21547"/>
                </a:lnTo>
                <a:lnTo>
                  <a:pt x="21600" y="21600"/>
                </a:lnTo>
                <a:lnTo>
                  <a:pt x="18525" y="208"/>
                </a:lnTo>
                <a:lnTo>
                  <a:pt x="3087" y="0"/>
                </a:lnTo>
                <a:close/>
              </a:path>
            </a:pathLst>
          </a:custGeom>
          <a:solidFill>
            <a:srgbClr val="407AAA"/>
          </a:solidFill>
          <a:ln w="12700">
            <a:miter lim="400000"/>
          </a:ln>
          <a:effectLst>
            <a:outerShdw blurRad="25400" dist="25400" dir="2388334" rotWithShape="0">
              <a:srgbClr val="000000">
                <a:alpha val="7931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a:solidFill>
                  <a:srgbClr val="FFFFFF"/>
                </a:solidFill>
              </a:defRPr>
            </a:lvl1pPr>
          </a:lstStyle>
          <a:p>
            <a:r>
              <a:rPr sz="1600"/>
              <a:t>Mental Distress</a:t>
            </a:r>
          </a:p>
        </p:txBody>
      </p:sp>
      <p:sp>
        <p:nvSpPr>
          <p:cNvPr id="540" name="Triangle"/>
          <p:cNvSpPr/>
          <p:nvPr/>
        </p:nvSpPr>
        <p:spPr>
          <a:xfrm>
            <a:off x="6055747" y="630204"/>
            <a:ext cx="3623734" cy="250262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29AAE1"/>
          </a:solidFill>
          <a:ln w="12700">
            <a:miter lim="400000"/>
          </a:ln>
          <a:effectLst>
            <a:outerShdw blurRad="25400" dist="25400" dir="2388334" rotWithShape="0">
              <a:srgbClr val="000000">
                <a:alpha val="79310"/>
              </a:srgbClr>
            </a:outerShdw>
          </a:effectLst>
        </p:spPr>
        <p:txBody>
          <a:bodyPr lIns="35719" tIns="35719" rIns="35719" bIns="35719" anchor="ctr"/>
          <a:lstStyle/>
          <a:p>
            <a:pPr algn="ctr" defTabSz="410766">
              <a:defRPr sz="3200">
                <a:solidFill>
                  <a:srgbClr val="FFFFFF"/>
                </a:solidFill>
              </a:defRPr>
            </a:pPr>
            <a:endParaRPr sz="1600"/>
          </a:p>
        </p:txBody>
      </p:sp>
      <p:sp>
        <p:nvSpPr>
          <p:cNvPr id="541" name="Mental Problem"/>
          <p:cNvSpPr/>
          <p:nvPr/>
        </p:nvSpPr>
        <p:spPr>
          <a:xfrm>
            <a:off x="4841443" y="3192733"/>
            <a:ext cx="6060025" cy="1795509"/>
          </a:xfrm>
          <a:custGeom>
            <a:avLst/>
            <a:gdLst/>
            <a:ahLst/>
            <a:cxnLst>
              <a:cxn ang="0">
                <a:pos x="wd2" y="hd2"/>
              </a:cxn>
              <a:cxn ang="5400000">
                <a:pos x="wd2" y="hd2"/>
              </a:cxn>
              <a:cxn ang="10800000">
                <a:pos x="wd2" y="hd2"/>
              </a:cxn>
              <a:cxn ang="16200000">
                <a:pos x="wd2" y="hd2"/>
              </a:cxn>
            </a:cxnLst>
            <a:rect l="0" t="0" r="r" b="b"/>
            <a:pathLst>
              <a:path w="21600" h="21600" extrusionOk="0">
                <a:moveTo>
                  <a:pt x="4345" y="0"/>
                </a:moveTo>
                <a:lnTo>
                  <a:pt x="0" y="21480"/>
                </a:lnTo>
                <a:lnTo>
                  <a:pt x="21600" y="21600"/>
                </a:lnTo>
                <a:lnTo>
                  <a:pt x="17301" y="159"/>
                </a:lnTo>
                <a:lnTo>
                  <a:pt x="4345" y="0"/>
                </a:lnTo>
                <a:close/>
              </a:path>
            </a:pathLst>
          </a:custGeom>
          <a:solidFill>
            <a:srgbClr val="78ACFF"/>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a:solidFill>
                  <a:srgbClr val="FFFFFF"/>
                </a:solidFill>
              </a:defRPr>
            </a:lvl1pPr>
          </a:lstStyle>
          <a:p>
            <a:r>
              <a:rPr sz="1600"/>
              <a:t>Mental Problem</a:t>
            </a:r>
          </a:p>
        </p:txBody>
      </p:sp>
      <p:sp>
        <p:nvSpPr>
          <p:cNvPr id="542" name="Mental Disorder/ Illness"/>
          <p:cNvSpPr txBox="1"/>
          <p:nvPr/>
        </p:nvSpPr>
        <p:spPr>
          <a:xfrm>
            <a:off x="7315117" y="2120191"/>
            <a:ext cx="1938879" cy="1376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a:solidFill>
                  <a:srgbClr val="FFFFFF"/>
                </a:solidFill>
              </a:defRPr>
            </a:lvl1pPr>
          </a:lstStyle>
          <a:p>
            <a:r>
              <a:rPr sz="1600"/>
              <a:t>Mental Disorder/ Illness</a:t>
            </a:r>
          </a:p>
        </p:txBody>
      </p:sp>
      <p:sp>
        <p:nvSpPr>
          <p:cNvPr id="543" name="Depressed"/>
          <p:cNvSpPr txBox="1"/>
          <p:nvPr/>
        </p:nvSpPr>
        <p:spPr>
          <a:xfrm>
            <a:off x="4026430" y="2564223"/>
            <a:ext cx="2416017" cy="2875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a:solidFill>
                  <a:srgbClr val="29AAE1"/>
                </a:solidFill>
              </a:defRPr>
            </a:lvl1pPr>
          </a:lstStyle>
          <a:p>
            <a:r>
              <a:rPr sz="1400" dirty="0">
                <a:effectLst>
                  <a:outerShdw blurRad="38100" dist="38100" dir="2700000" algn="tl">
                    <a:srgbClr val="000000">
                      <a:alpha val="43137"/>
                    </a:srgbClr>
                  </a:outerShdw>
                </a:effectLst>
              </a:rPr>
              <a:t>Depressed</a:t>
            </a:r>
          </a:p>
        </p:txBody>
      </p:sp>
      <p:sp>
        <p:nvSpPr>
          <p:cNvPr id="544" name="Demoralized, Disengaged, Disenfranchised"/>
          <p:cNvSpPr txBox="1"/>
          <p:nvPr/>
        </p:nvSpPr>
        <p:spPr>
          <a:xfrm>
            <a:off x="708862" y="4028912"/>
            <a:ext cx="3591359" cy="2875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a:solidFill>
                  <a:srgbClr val="78ACFF"/>
                </a:solidFill>
              </a:defRPr>
            </a:lvl1pPr>
          </a:lstStyle>
          <a:p>
            <a:r>
              <a:rPr sz="1400" dirty="0">
                <a:effectLst>
                  <a:outerShdw blurRad="38100" dist="38100" dir="2700000" algn="tl">
                    <a:srgbClr val="000000">
                      <a:alpha val="43137"/>
                    </a:srgbClr>
                  </a:outerShdw>
                </a:effectLst>
              </a:rPr>
              <a:t>Demoralized</a:t>
            </a:r>
            <a:r>
              <a:rPr sz="1400" dirty="0"/>
              <a:t>, </a:t>
            </a:r>
            <a:r>
              <a:rPr sz="1400" dirty="0">
                <a:effectLst>
                  <a:outerShdw blurRad="38100" dist="38100" dir="2700000" algn="tl">
                    <a:srgbClr val="000000">
                      <a:alpha val="43137"/>
                    </a:srgbClr>
                  </a:outerShdw>
                </a:effectLst>
              </a:rPr>
              <a:t>Disengaged</a:t>
            </a:r>
            <a:r>
              <a:rPr sz="1400" dirty="0"/>
              <a:t>, </a:t>
            </a:r>
            <a:r>
              <a:rPr sz="1400" dirty="0">
                <a:effectLst>
                  <a:outerShdw blurRad="38100" dist="38100" dir="2700000" algn="tl">
                    <a:srgbClr val="000000">
                      <a:alpha val="43137"/>
                    </a:srgbClr>
                  </a:outerShdw>
                </a:effectLst>
              </a:rPr>
              <a:t>Disenfranchised</a:t>
            </a:r>
          </a:p>
        </p:txBody>
      </p:sp>
      <p:sp>
        <p:nvSpPr>
          <p:cNvPr id="545" name="Unhappy, Disappointed, Disgruntled"/>
          <p:cNvSpPr txBox="1"/>
          <p:nvPr/>
        </p:nvSpPr>
        <p:spPr>
          <a:xfrm>
            <a:off x="405004" y="5675838"/>
            <a:ext cx="2927950" cy="2875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a:solidFill>
                  <a:srgbClr val="407AAA"/>
                </a:solidFill>
              </a:defRPr>
            </a:lvl1pPr>
          </a:lstStyle>
          <a:p>
            <a:r>
              <a:rPr sz="1400" dirty="0">
                <a:effectLst>
                  <a:outerShdw blurRad="38100" dist="38100" dir="2700000" algn="tl">
                    <a:srgbClr val="000000">
                      <a:alpha val="43137"/>
                    </a:srgbClr>
                  </a:outerShdw>
                </a:effectLst>
              </a:rPr>
              <a:t>Unhappy, Disappointed, Disgruntled</a:t>
            </a:r>
          </a:p>
        </p:txBody>
      </p:sp>
      <p:sp>
        <p:nvSpPr>
          <p:cNvPr id="546" name="Arrow"/>
          <p:cNvSpPr/>
          <p:nvPr/>
        </p:nvSpPr>
        <p:spPr>
          <a:xfrm>
            <a:off x="5233273" y="2529401"/>
            <a:ext cx="892970" cy="357219"/>
          </a:xfrm>
          <a:prstGeom prst="rightArrow">
            <a:avLst>
              <a:gd name="adj1" fmla="val 32000"/>
              <a:gd name="adj2" fmla="val 159986"/>
            </a:avLst>
          </a:prstGeom>
          <a:blipFill>
            <a:blip r:embed="rId3"/>
          </a:blip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47" name="Arrow"/>
          <p:cNvSpPr/>
          <p:nvPr/>
        </p:nvSpPr>
        <p:spPr>
          <a:xfrm>
            <a:off x="3188927" y="5602197"/>
            <a:ext cx="878593" cy="371596"/>
          </a:xfrm>
          <a:prstGeom prst="rightArrow">
            <a:avLst>
              <a:gd name="adj1" fmla="val 32000"/>
              <a:gd name="adj2" fmla="val 159986"/>
            </a:avLst>
          </a:prstGeom>
          <a:blipFill>
            <a:blip r:embed="rId3"/>
          </a:blip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48" name="Arrow"/>
          <p:cNvSpPr/>
          <p:nvPr/>
        </p:nvSpPr>
        <p:spPr>
          <a:xfrm>
            <a:off x="4193201" y="4027435"/>
            <a:ext cx="892969" cy="357219"/>
          </a:xfrm>
          <a:prstGeom prst="rightArrow">
            <a:avLst>
              <a:gd name="adj1" fmla="val 32000"/>
              <a:gd name="adj2" fmla="val 159986"/>
            </a:avLst>
          </a:prstGeom>
          <a:blipFill>
            <a:blip r:embed="rId3"/>
          </a:blip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pic>
        <p:nvPicPr>
          <p:cNvPr id="549"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Events and adjectives on the pyramid"/>
          <p:cNvSpPr txBox="1">
            <a:spLocks noGrp="1"/>
          </p:cNvSpPr>
          <p:nvPr>
            <p:ph type="title"/>
          </p:nvPr>
        </p:nvSpPr>
        <p:spPr>
          <a:xfrm>
            <a:off x="713232" y="223354"/>
            <a:ext cx="9687675" cy="1128120"/>
          </a:xfrm>
          <a:prstGeom prst="rect">
            <a:avLst/>
          </a:prstGeom>
        </p:spPr>
        <p:txBody>
          <a:bodyPr>
            <a:normAutofit/>
          </a:bodyPr>
          <a:lstStyle>
            <a:lvl1pPr defTabSz="755808">
              <a:defRPr sz="7912"/>
            </a:lvl1pPr>
          </a:lstStyle>
          <a:p>
            <a:pPr algn="ctr"/>
            <a:r>
              <a:rPr sz="4400">
                <a:latin typeface="Helvetica Neue"/>
              </a:rPr>
              <a:t>Events and </a:t>
            </a:r>
            <a:r>
              <a:rPr lang="en-US" sz="4400">
                <a:latin typeface="Helvetica Neue"/>
              </a:rPr>
              <a:t>A</a:t>
            </a:r>
            <a:r>
              <a:rPr sz="4400">
                <a:latin typeface="Helvetica Neue"/>
              </a:rPr>
              <a:t>djectives on the</a:t>
            </a:r>
            <a:r>
              <a:rPr lang="en-US" sz="4400">
                <a:latin typeface="Helvetica Neue"/>
              </a:rPr>
              <a:t> P</a:t>
            </a:r>
            <a:r>
              <a:rPr sz="4400">
                <a:latin typeface="Helvetica Neue"/>
              </a:rPr>
              <a:t>yramid</a:t>
            </a:r>
          </a:p>
        </p:txBody>
      </p:sp>
      <p:grpSp>
        <p:nvGrpSpPr>
          <p:cNvPr id="558" name="Group"/>
          <p:cNvGrpSpPr/>
          <p:nvPr/>
        </p:nvGrpSpPr>
        <p:grpSpPr>
          <a:xfrm>
            <a:off x="2547758" y="1331068"/>
            <a:ext cx="7096484" cy="5093114"/>
            <a:chOff x="0" y="0"/>
            <a:chExt cx="14192966" cy="10186227"/>
          </a:xfrm>
        </p:grpSpPr>
        <p:sp>
          <p:nvSpPr>
            <p:cNvPr id="554" name="Mental Distress"/>
            <p:cNvSpPr/>
            <p:nvPr/>
          </p:nvSpPr>
          <p:spPr>
            <a:xfrm>
              <a:off x="0" y="7337293"/>
              <a:ext cx="14192967" cy="2848935"/>
            </a:xfrm>
            <a:custGeom>
              <a:avLst/>
              <a:gdLst/>
              <a:ahLst/>
              <a:cxnLst>
                <a:cxn ang="0">
                  <a:pos x="wd2" y="hd2"/>
                </a:cxn>
                <a:cxn ang="5400000">
                  <a:pos x="wd2" y="hd2"/>
                </a:cxn>
                <a:cxn ang="10800000">
                  <a:pos x="wd2" y="hd2"/>
                </a:cxn>
                <a:cxn ang="16200000">
                  <a:pos x="wd2" y="hd2"/>
                </a:cxn>
              </a:cxnLst>
              <a:rect l="0" t="0" r="r" b="b"/>
              <a:pathLst>
                <a:path w="21600" h="21600" extrusionOk="0">
                  <a:moveTo>
                    <a:pt x="3087" y="0"/>
                  </a:moveTo>
                  <a:lnTo>
                    <a:pt x="0" y="21547"/>
                  </a:lnTo>
                  <a:lnTo>
                    <a:pt x="21600" y="21600"/>
                  </a:lnTo>
                  <a:lnTo>
                    <a:pt x="18525" y="208"/>
                  </a:lnTo>
                  <a:lnTo>
                    <a:pt x="3087" y="0"/>
                  </a:lnTo>
                  <a:close/>
                </a:path>
              </a:pathLst>
            </a:custGeom>
            <a:solidFill>
              <a:srgbClr val="407AAA"/>
            </a:solidFill>
            <a:ln w="12700" cap="flat">
              <a:noFill/>
              <a:miter lim="400000"/>
            </a:ln>
            <a:effectLst>
              <a:outerShdw blurRad="25400" dist="25400" dir="2388334" rotWithShape="0">
                <a:srgbClr val="000000">
                  <a:alpha val="7931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3200">
                  <a:solidFill>
                    <a:srgbClr val="FFFFFF"/>
                  </a:solidFill>
                </a:defRPr>
              </a:lvl1pPr>
            </a:lstStyle>
            <a:p>
              <a:r>
                <a:rPr sz="1600"/>
                <a:t>Mental Distress</a:t>
              </a:r>
            </a:p>
          </p:txBody>
        </p:sp>
        <p:sp>
          <p:nvSpPr>
            <p:cNvPr id="555" name="Triangle"/>
            <p:cNvSpPr/>
            <p:nvPr/>
          </p:nvSpPr>
          <p:spPr>
            <a:xfrm>
              <a:off x="4077522" y="0"/>
              <a:ext cx="6037923" cy="41699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29AAE1"/>
            </a:solid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556" name="Mental Problem"/>
            <p:cNvSpPr/>
            <p:nvPr/>
          </p:nvSpPr>
          <p:spPr>
            <a:xfrm>
              <a:off x="2030274" y="4317635"/>
              <a:ext cx="10097309" cy="2871926"/>
            </a:xfrm>
            <a:custGeom>
              <a:avLst/>
              <a:gdLst/>
              <a:ahLst/>
              <a:cxnLst>
                <a:cxn ang="0">
                  <a:pos x="wd2" y="hd2"/>
                </a:cxn>
                <a:cxn ang="5400000">
                  <a:pos x="wd2" y="hd2"/>
                </a:cxn>
                <a:cxn ang="10800000">
                  <a:pos x="wd2" y="hd2"/>
                </a:cxn>
                <a:cxn ang="16200000">
                  <a:pos x="wd2" y="hd2"/>
                </a:cxn>
              </a:cxnLst>
              <a:rect l="0" t="0" r="r" b="b"/>
              <a:pathLst>
                <a:path w="21600" h="21600" extrusionOk="0">
                  <a:moveTo>
                    <a:pt x="4345" y="0"/>
                  </a:moveTo>
                  <a:lnTo>
                    <a:pt x="0" y="21480"/>
                  </a:lnTo>
                  <a:lnTo>
                    <a:pt x="21600" y="21600"/>
                  </a:lnTo>
                  <a:lnTo>
                    <a:pt x="17301" y="159"/>
                  </a:lnTo>
                  <a:lnTo>
                    <a:pt x="4345" y="0"/>
                  </a:lnTo>
                  <a:close/>
                </a:path>
              </a:pathLst>
            </a:custGeom>
            <a:solidFill>
              <a:srgbClr val="78ACFF"/>
            </a:solidFill>
            <a:ln w="12700" cap="flat">
              <a:no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3200">
                  <a:solidFill>
                    <a:srgbClr val="FFFFFF"/>
                  </a:solidFill>
                </a:defRPr>
              </a:lvl1pPr>
            </a:lstStyle>
            <a:p>
              <a:r>
                <a:rPr sz="1600"/>
                <a:t>Mental Problem</a:t>
              </a:r>
            </a:p>
          </p:txBody>
        </p:sp>
        <p:sp>
          <p:nvSpPr>
            <p:cNvPr id="557" name="Mental Disorder/ Illness"/>
            <p:cNvSpPr txBox="1"/>
            <p:nvPr/>
          </p:nvSpPr>
          <p:spPr>
            <a:xfrm>
              <a:off x="5451234" y="1502256"/>
              <a:ext cx="3290498" cy="229425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algn="ctr" defTabSz="821531">
                <a:lnSpc>
                  <a:spcPct val="100000"/>
                </a:lnSpc>
                <a:defRPr sz="3200">
                  <a:solidFill>
                    <a:srgbClr val="FFFFFF"/>
                  </a:solidFill>
                </a:defRPr>
              </a:lvl1pPr>
            </a:lstStyle>
            <a:p>
              <a:r>
                <a:rPr sz="1600"/>
                <a:t>Mental Disorder/ Illness</a:t>
              </a:r>
            </a:p>
          </p:txBody>
        </p:sp>
      </p:grpSp>
      <p:sp>
        <p:nvSpPr>
          <p:cNvPr id="559" name="None required"/>
          <p:cNvSpPr txBox="1"/>
          <p:nvPr/>
        </p:nvSpPr>
        <p:spPr>
          <a:xfrm>
            <a:off x="2818530" y="2406086"/>
            <a:ext cx="1510030" cy="364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800">
                <a:solidFill>
                  <a:srgbClr val="29AAE1"/>
                </a:solidFill>
              </a:defRPr>
            </a:lvl1pPr>
          </a:lstStyle>
          <a:p>
            <a:r>
              <a:rPr sz="1900"/>
              <a:t>None required</a:t>
            </a:r>
          </a:p>
        </p:txBody>
      </p:sp>
      <p:sp>
        <p:nvSpPr>
          <p:cNvPr id="560" name="Parent dies…"/>
          <p:cNvSpPr txBox="1"/>
          <p:nvPr/>
        </p:nvSpPr>
        <p:spPr>
          <a:xfrm>
            <a:off x="1510462" y="3518027"/>
            <a:ext cx="2533671" cy="9492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defTabSz="410766">
              <a:defRPr sz="3800">
                <a:solidFill>
                  <a:srgbClr val="78ACFF"/>
                </a:solidFill>
              </a:defRPr>
            </a:pPr>
            <a:r>
              <a:rPr sz="1900"/>
              <a:t>Parent dies</a:t>
            </a:r>
          </a:p>
          <a:p>
            <a:pPr defTabSz="410766">
              <a:defRPr sz="3800">
                <a:solidFill>
                  <a:srgbClr val="78ACFF"/>
                </a:solidFill>
              </a:defRPr>
            </a:pPr>
            <a:r>
              <a:rPr sz="1900"/>
              <a:t>romantic breakup</a:t>
            </a:r>
          </a:p>
          <a:p>
            <a:pPr defTabSz="410766">
              <a:defRPr sz="3800">
                <a:solidFill>
                  <a:srgbClr val="78ACFF"/>
                </a:solidFill>
              </a:defRPr>
            </a:pPr>
            <a:r>
              <a:rPr sz="1900"/>
              <a:t>lost my job</a:t>
            </a:r>
          </a:p>
        </p:txBody>
      </p:sp>
      <p:sp>
        <p:nvSpPr>
          <p:cNvPr id="561" name="Lost Keys…"/>
          <p:cNvSpPr txBox="1"/>
          <p:nvPr/>
        </p:nvSpPr>
        <p:spPr>
          <a:xfrm>
            <a:off x="472940" y="5254848"/>
            <a:ext cx="2009373" cy="1241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defTabSz="410766">
              <a:defRPr sz="3800">
                <a:solidFill>
                  <a:srgbClr val="407AAA"/>
                </a:solidFill>
              </a:defRPr>
            </a:pPr>
            <a:r>
              <a:rPr sz="1900"/>
              <a:t>Lost Keys</a:t>
            </a:r>
          </a:p>
          <a:p>
            <a:pPr defTabSz="410766">
              <a:defRPr sz="3800">
                <a:solidFill>
                  <a:srgbClr val="407AAA"/>
                </a:solidFill>
              </a:defRPr>
            </a:pPr>
            <a:r>
              <a:rPr sz="1900"/>
              <a:t>Going on a first date, didn’t make the team</a:t>
            </a:r>
          </a:p>
        </p:txBody>
      </p:sp>
      <p:sp>
        <p:nvSpPr>
          <p:cNvPr id="562" name="Arrow"/>
          <p:cNvSpPr/>
          <p:nvPr/>
        </p:nvSpPr>
        <p:spPr>
          <a:xfrm>
            <a:off x="4532206" y="2491397"/>
            <a:ext cx="452598" cy="193901"/>
          </a:xfrm>
          <a:prstGeom prst="rightArrow">
            <a:avLst>
              <a:gd name="adj1" fmla="val 35275"/>
              <a:gd name="adj2" fmla="val 117682"/>
            </a:avLst>
          </a:prstGeom>
          <a:solidFill>
            <a:srgbClr val="FEBE10"/>
          </a:solid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63" name="Depression"/>
          <p:cNvSpPr txBox="1"/>
          <p:nvPr/>
        </p:nvSpPr>
        <p:spPr>
          <a:xfrm>
            <a:off x="7909338" y="2406086"/>
            <a:ext cx="1178208" cy="364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800">
                <a:solidFill>
                  <a:srgbClr val="29AAE1"/>
                </a:solidFill>
              </a:defRPr>
            </a:lvl1pPr>
          </a:lstStyle>
          <a:p>
            <a:r>
              <a:rPr sz="1900"/>
              <a:t>Depression</a:t>
            </a:r>
          </a:p>
        </p:txBody>
      </p:sp>
      <p:sp>
        <p:nvSpPr>
          <p:cNvPr id="564" name="Grief, Devastation, Demoralization"/>
          <p:cNvSpPr txBox="1"/>
          <p:nvPr/>
        </p:nvSpPr>
        <p:spPr>
          <a:xfrm>
            <a:off x="8821769" y="3549169"/>
            <a:ext cx="2172573" cy="656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sz="3800">
                <a:solidFill>
                  <a:srgbClr val="78ACFF"/>
                </a:solidFill>
              </a:defRPr>
            </a:lvl1pPr>
          </a:lstStyle>
          <a:p>
            <a:r>
              <a:rPr sz="1900"/>
              <a:t>Grief, Devastation, Demoralization</a:t>
            </a:r>
          </a:p>
        </p:txBody>
      </p:sp>
      <p:sp>
        <p:nvSpPr>
          <p:cNvPr id="565" name="Agitated, Disappointed, Nervous"/>
          <p:cNvSpPr txBox="1"/>
          <p:nvPr/>
        </p:nvSpPr>
        <p:spPr>
          <a:xfrm>
            <a:off x="9873480" y="4989258"/>
            <a:ext cx="1684784" cy="9492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sz="3800">
                <a:solidFill>
                  <a:srgbClr val="407AAA"/>
                </a:solidFill>
              </a:defRPr>
            </a:lvl1pPr>
          </a:lstStyle>
          <a:p>
            <a:r>
              <a:rPr sz="1900"/>
              <a:t>Agitated, Disappointed, Nervous</a:t>
            </a:r>
          </a:p>
        </p:txBody>
      </p:sp>
      <p:sp>
        <p:nvSpPr>
          <p:cNvPr id="566" name="Arrow"/>
          <p:cNvSpPr/>
          <p:nvPr/>
        </p:nvSpPr>
        <p:spPr>
          <a:xfrm flipH="1">
            <a:off x="7160876" y="2491397"/>
            <a:ext cx="452598" cy="193901"/>
          </a:xfrm>
          <a:prstGeom prst="rightArrow">
            <a:avLst>
              <a:gd name="adj1" fmla="val 35275"/>
              <a:gd name="adj2" fmla="val 117682"/>
            </a:avLst>
          </a:prstGeom>
          <a:solidFill>
            <a:srgbClr val="FEBE10"/>
          </a:solid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67" name="Arrow"/>
          <p:cNvSpPr/>
          <p:nvPr/>
        </p:nvSpPr>
        <p:spPr>
          <a:xfrm flipH="1">
            <a:off x="8218821" y="4140210"/>
            <a:ext cx="452598" cy="193901"/>
          </a:xfrm>
          <a:prstGeom prst="rightArrow">
            <a:avLst>
              <a:gd name="adj1" fmla="val 35275"/>
              <a:gd name="adj2" fmla="val 117682"/>
            </a:avLst>
          </a:prstGeom>
          <a:solidFill>
            <a:srgbClr val="FEBE10"/>
          </a:solid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68" name="Arrow"/>
          <p:cNvSpPr/>
          <p:nvPr/>
        </p:nvSpPr>
        <p:spPr>
          <a:xfrm flipH="1">
            <a:off x="9325487" y="5625822"/>
            <a:ext cx="452598" cy="193901"/>
          </a:xfrm>
          <a:prstGeom prst="rightArrow">
            <a:avLst>
              <a:gd name="adj1" fmla="val 35275"/>
              <a:gd name="adj2" fmla="val 117682"/>
            </a:avLst>
          </a:prstGeom>
          <a:solidFill>
            <a:srgbClr val="FEBE10"/>
          </a:solid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69" name="Arrow"/>
          <p:cNvSpPr/>
          <p:nvPr/>
        </p:nvSpPr>
        <p:spPr>
          <a:xfrm>
            <a:off x="3478937" y="4140210"/>
            <a:ext cx="452598" cy="193901"/>
          </a:xfrm>
          <a:prstGeom prst="rightArrow">
            <a:avLst>
              <a:gd name="adj1" fmla="val 35275"/>
              <a:gd name="adj2" fmla="val 117682"/>
            </a:avLst>
          </a:prstGeom>
          <a:solidFill>
            <a:srgbClr val="FEBE10"/>
          </a:solid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sp>
        <p:nvSpPr>
          <p:cNvPr id="570" name="Arrow"/>
          <p:cNvSpPr/>
          <p:nvPr/>
        </p:nvSpPr>
        <p:spPr>
          <a:xfrm>
            <a:off x="2550998" y="5625822"/>
            <a:ext cx="452598" cy="193901"/>
          </a:xfrm>
          <a:prstGeom prst="rightArrow">
            <a:avLst>
              <a:gd name="adj1" fmla="val 35275"/>
              <a:gd name="adj2" fmla="val 117682"/>
            </a:avLst>
          </a:prstGeom>
          <a:solidFill>
            <a:srgbClr val="FEBE10"/>
          </a:solidFill>
          <a:ln w="12700">
            <a:miter lim="400000"/>
          </a:ln>
          <a:effectLst>
            <a:outerShdw blurRad="50800" dist="25400" dir="5400000" rotWithShape="0">
              <a:srgbClr val="000000">
                <a:alpha val="50000"/>
              </a:srgbClr>
            </a:outerShdw>
          </a:effectLst>
        </p:spPr>
        <p:txBody>
          <a:bodyPr lIns="35719" tIns="35719" rIns="35719" bIns="35719" anchor="ctr"/>
          <a:lstStyle/>
          <a:p>
            <a:pPr algn="ctr" defTabSz="410766">
              <a:defRPr sz="3200">
                <a:solidFill>
                  <a:srgbClr val="FFFFFF"/>
                </a:solidFill>
              </a:defRPr>
            </a:pPr>
            <a:endParaRPr sz="1600"/>
          </a:p>
        </p:txBody>
      </p:sp>
      <p:pic>
        <p:nvPicPr>
          <p:cNvPr id="57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E47C22-3B30-364B-B98D-CE1207C20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1444" y="361372"/>
            <a:ext cx="8576830" cy="6324608"/>
          </a:xfrm>
          <a:prstGeom prst="rect">
            <a:avLst/>
          </a:prstGeom>
        </p:spPr>
      </p:pic>
      <p:pic>
        <p:nvPicPr>
          <p:cNvPr id="4" name="图片 3" descr="图片 3">
            <a:extLst>
              <a:ext uri="{FF2B5EF4-FFF2-40B4-BE49-F238E27FC236}">
                <a16:creationId xmlns:a16="http://schemas.microsoft.com/office/drawing/2014/main" id="{654F87F4-2966-4118-A18D-FE66ADA6E170}"/>
              </a:ext>
            </a:extLst>
          </p:cNvPr>
          <p:cNvPicPr>
            <a:picLocks noChangeAspect="1"/>
          </p:cNvPicPr>
          <p:nvPr/>
        </p:nvPicPr>
        <p:blipFill>
          <a:blip r:embed="rId4"/>
          <a:stretch>
            <a:fillRect/>
          </a:stretch>
        </p:blipFill>
        <p:spPr>
          <a:xfrm>
            <a:off x="10587995" y="152945"/>
            <a:ext cx="1454148" cy="1371055"/>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 name="Title 1"/>
          <p:cNvSpPr txBox="1">
            <a:spLocks noGrp="1"/>
          </p:cNvSpPr>
          <p:nvPr>
            <p:ph type="title"/>
          </p:nvPr>
        </p:nvSpPr>
        <p:spPr>
          <a:xfrm>
            <a:off x="838200" y="365126"/>
            <a:ext cx="10515601" cy="883104"/>
          </a:xfrm>
          <a:prstGeom prst="rect">
            <a:avLst/>
          </a:prstGeom>
        </p:spPr>
        <p:txBody>
          <a:bodyPr>
            <a:normAutofit fontScale="90000"/>
          </a:bodyPr>
          <a:lstStyle>
            <a:lvl1pPr algn="ctr" defTabSz="821531">
              <a:lnSpc>
                <a:spcPct val="100000"/>
              </a:lnSpc>
              <a:defRPr sz="8600">
                <a:latin typeface="+mj-lt"/>
                <a:ea typeface="+mj-ea"/>
                <a:cs typeface="+mj-cs"/>
                <a:sym typeface="Helvetica Light"/>
              </a:defRPr>
            </a:lvl1pPr>
          </a:lstStyle>
          <a:p>
            <a:r>
              <a:rPr sz="4800">
                <a:latin typeface="Helvetica Neue"/>
              </a:rPr>
              <a:t>The Language of Stress</a:t>
            </a:r>
          </a:p>
        </p:txBody>
      </p:sp>
      <p:sp>
        <p:nvSpPr>
          <p:cNvPr id="686" name="Content Placeholder 2"/>
          <p:cNvSpPr txBox="1">
            <a:spLocks noGrp="1"/>
          </p:cNvSpPr>
          <p:nvPr>
            <p:ph type="body" idx="1"/>
          </p:nvPr>
        </p:nvSpPr>
        <p:spPr>
          <a:xfrm>
            <a:off x="838200" y="2084831"/>
            <a:ext cx="10434689" cy="4408044"/>
          </a:xfrm>
          <a:prstGeom prst="rect">
            <a:avLst/>
          </a:prstGeom>
        </p:spPr>
        <p:txBody>
          <a:bodyPr>
            <a:normAutofit fontScale="47500" lnSpcReduction="20000"/>
          </a:bodyPr>
          <a:lstStyle/>
          <a:p>
            <a:pPr marL="220410" indent="-220410" defTabSz="412750">
              <a:lnSpc>
                <a:spcPct val="100000"/>
              </a:lnSpc>
              <a:spcBef>
                <a:spcPts val="0"/>
              </a:spcBef>
              <a:defRPr sz="5400">
                <a:latin typeface="+mj-lt"/>
                <a:ea typeface="+mj-ea"/>
                <a:cs typeface="+mj-cs"/>
                <a:sym typeface="Helvetica Light"/>
              </a:defRPr>
            </a:pPr>
            <a:r>
              <a:t>Equilibrium</a:t>
            </a:r>
          </a:p>
          <a:p>
            <a:pPr marL="220410" indent="-220410" defTabSz="412750">
              <a:lnSpc>
                <a:spcPct val="100000"/>
              </a:lnSpc>
              <a:spcBef>
                <a:spcPts val="0"/>
              </a:spcBef>
              <a:defRPr sz="5400">
                <a:latin typeface="+mj-lt"/>
                <a:ea typeface="+mj-ea"/>
                <a:cs typeface="+mj-cs"/>
                <a:sym typeface="Helvetica Light"/>
              </a:defRPr>
            </a:pPr>
            <a:r>
              <a:t>Stressor</a:t>
            </a:r>
          </a:p>
          <a:p>
            <a:pPr marL="220410" indent="-220410" defTabSz="412750">
              <a:lnSpc>
                <a:spcPct val="100000"/>
              </a:lnSpc>
              <a:spcBef>
                <a:spcPts val="0"/>
              </a:spcBef>
              <a:defRPr sz="5400">
                <a:latin typeface="+mj-lt"/>
                <a:ea typeface="+mj-ea"/>
                <a:cs typeface="+mj-cs"/>
                <a:sym typeface="Helvetica Light"/>
              </a:defRPr>
            </a:pPr>
            <a:r>
              <a:t>Stress Response</a:t>
            </a:r>
          </a:p>
          <a:p>
            <a:pPr marL="220410" indent="-220410" defTabSz="412750">
              <a:lnSpc>
                <a:spcPct val="100000"/>
              </a:lnSpc>
              <a:spcBef>
                <a:spcPts val="0"/>
              </a:spcBef>
              <a:defRPr sz="5400">
                <a:latin typeface="+mj-lt"/>
                <a:ea typeface="+mj-ea"/>
                <a:cs typeface="+mj-cs"/>
                <a:sym typeface="Helvetica Light"/>
              </a:defRPr>
            </a:pPr>
            <a:r>
              <a:t>Anxiety</a:t>
            </a:r>
          </a:p>
          <a:p>
            <a:pPr marL="220410" indent="-220410" defTabSz="412750">
              <a:lnSpc>
                <a:spcPct val="100000"/>
              </a:lnSpc>
              <a:spcBef>
                <a:spcPts val="0"/>
              </a:spcBef>
              <a:defRPr sz="5400">
                <a:latin typeface="+mj-lt"/>
                <a:ea typeface="+mj-ea"/>
                <a:cs typeface="+mj-cs"/>
                <a:sym typeface="Helvetica Light"/>
              </a:defRPr>
            </a:pPr>
            <a:r>
              <a:t>Anxiety Disorder</a:t>
            </a:r>
          </a:p>
          <a:p>
            <a:pPr marL="220410" indent="-220410" defTabSz="412750">
              <a:lnSpc>
                <a:spcPct val="100000"/>
              </a:lnSpc>
              <a:spcBef>
                <a:spcPts val="0"/>
              </a:spcBef>
              <a:defRPr sz="5400">
                <a:latin typeface="+mj-lt"/>
                <a:ea typeface="+mj-ea"/>
                <a:cs typeface="+mj-cs"/>
                <a:sym typeface="Helvetica Light"/>
              </a:defRPr>
            </a:pPr>
            <a:r>
              <a:t>Fear</a:t>
            </a:r>
          </a:p>
          <a:p>
            <a:pPr marL="220410" indent="-220410" defTabSz="412750">
              <a:lnSpc>
                <a:spcPct val="100000"/>
              </a:lnSpc>
              <a:spcBef>
                <a:spcPts val="0"/>
              </a:spcBef>
              <a:defRPr sz="5400">
                <a:latin typeface="+mj-lt"/>
                <a:ea typeface="+mj-ea"/>
                <a:cs typeface="+mj-cs"/>
                <a:sym typeface="Helvetica Light"/>
              </a:defRPr>
            </a:pPr>
            <a:r>
              <a:t>Trauma</a:t>
            </a:r>
          </a:p>
          <a:p>
            <a:pPr defTabSz="412750">
              <a:lnSpc>
                <a:spcPct val="100000"/>
              </a:lnSpc>
              <a:spcBef>
                <a:spcPts val="0"/>
              </a:spcBef>
              <a:defRPr sz="5400">
                <a:latin typeface="Helvetica"/>
                <a:ea typeface="Helvetica"/>
                <a:cs typeface="Helvetica"/>
                <a:sym typeface="Helvetica"/>
              </a:defRPr>
            </a:pPr>
            <a:endParaRPr lang="en-US"/>
          </a:p>
          <a:p>
            <a:pPr defTabSz="412750">
              <a:lnSpc>
                <a:spcPct val="100000"/>
              </a:lnSpc>
              <a:spcBef>
                <a:spcPts val="0"/>
              </a:spcBef>
              <a:defRPr sz="5400">
                <a:latin typeface="Helvetica"/>
                <a:ea typeface="Helvetica"/>
                <a:cs typeface="Helvetica"/>
                <a:sym typeface="Helvetica"/>
              </a:defRPr>
            </a:pPr>
            <a:endParaRPr lang="en-US"/>
          </a:p>
          <a:p>
            <a:pPr defTabSz="412750">
              <a:lnSpc>
                <a:spcPct val="100000"/>
              </a:lnSpc>
              <a:spcBef>
                <a:spcPts val="0"/>
              </a:spcBef>
              <a:defRPr sz="5400">
                <a:latin typeface="Helvetica"/>
                <a:ea typeface="Helvetica"/>
                <a:cs typeface="Helvetica"/>
                <a:sym typeface="Helvetica"/>
              </a:defRPr>
            </a:pPr>
            <a:r>
              <a:rPr lang="en-US"/>
              <a:t>In an ideal situation:</a:t>
            </a:r>
          </a:p>
          <a:p>
            <a:pPr defTabSz="412750">
              <a:lnSpc>
                <a:spcPct val="100000"/>
              </a:lnSpc>
              <a:spcBef>
                <a:spcPts val="0"/>
              </a:spcBef>
              <a:defRPr sz="5400">
                <a:latin typeface="Helvetica"/>
                <a:ea typeface="Helvetica"/>
                <a:cs typeface="Helvetica"/>
                <a:sym typeface="Helvetica"/>
              </a:defRPr>
            </a:pPr>
            <a:endParaRPr/>
          </a:p>
          <a:p>
            <a:pPr defTabSz="412750">
              <a:lnSpc>
                <a:spcPct val="100000"/>
              </a:lnSpc>
              <a:spcBef>
                <a:spcPts val="0"/>
              </a:spcBef>
              <a:defRPr sz="5400">
                <a:latin typeface="Helvetica Neue"/>
                <a:ea typeface="Helvetica Neue"/>
                <a:cs typeface="Helvetica Neue"/>
                <a:sym typeface="Helvetica Neue"/>
              </a:defRPr>
            </a:pPr>
            <a:r>
              <a:t>Stressor - stress response - </a:t>
            </a:r>
            <a:r>
              <a:rPr b="1">
                <a:latin typeface="Calibri"/>
                <a:ea typeface="Calibri"/>
                <a:cs typeface="Calibri"/>
                <a:sym typeface="Calibri"/>
              </a:rPr>
              <a:t>ADAPTIVE SOLUTION </a:t>
            </a:r>
            <a:r>
              <a:t>- decrease in stress response - skill learned – resilience is built </a:t>
            </a:r>
          </a:p>
        </p:txBody>
      </p:sp>
      <p:pic>
        <p:nvPicPr>
          <p:cNvPr id="68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文本框 7"/>
          <p:cNvSpPr txBox="1"/>
          <p:nvPr/>
        </p:nvSpPr>
        <p:spPr>
          <a:xfrm>
            <a:off x="564136" y="436776"/>
            <a:ext cx="1103568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atin typeface="Helvetica Neue Light"/>
                <a:ea typeface="Helvetica Neue Light"/>
                <a:cs typeface="Helvetica Neue Light"/>
                <a:sym typeface="Helvetica Neue Light"/>
              </a:defRPr>
            </a:lvl1pPr>
          </a:lstStyle>
          <a:p>
            <a:r>
              <a:rPr sz="4400">
                <a:latin typeface="Helvetica Neue"/>
              </a:rPr>
              <a:t>Typology of Stress</a:t>
            </a:r>
          </a:p>
        </p:txBody>
      </p:sp>
      <p:sp>
        <p:nvSpPr>
          <p:cNvPr id="725" name="Rectangle 5"/>
          <p:cNvSpPr txBox="1"/>
          <p:nvPr/>
        </p:nvSpPr>
        <p:spPr>
          <a:xfrm>
            <a:off x="1269854" y="1572107"/>
            <a:ext cx="9624251" cy="43934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a:buSzPct val="100000"/>
              <a:buFont typeface="Arial"/>
              <a:buChar char="•"/>
              <a:defRPr sz="4100"/>
            </a:pPr>
            <a:r>
              <a:rPr lang="en-US" sz="2400" b="1"/>
              <a:t> </a:t>
            </a:r>
            <a:r>
              <a:rPr sz="2400" b="1"/>
              <a:t>Positive: </a:t>
            </a:r>
            <a:r>
              <a:rPr sz="2400"/>
              <a:t>relatively brief, leads to adaptation and learning, does include negative emotional, physical, behavioral and cognitive states.</a:t>
            </a:r>
          </a:p>
          <a:p>
            <a:pPr>
              <a:buSzPct val="100000"/>
              <a:buFont typeface="Arial"/>
              <a:buChar char="•"/>
              <a:defRPr sz="4100"/>
            </a:pPr>
            <a:r>
              <a:rPr sz="2400"/>
              <a:t> </a:t>
            </a:r>
            <a:r>
              <a:rPr sz="2400" b="1"/>
              <a:t>Tolerable</a:t>
            </a:r>
            <a:r>
              <a:rPr sz="2400"/>
              <a:t>: serious impact, temporary, buffered by supportive relationships. </a:t>
            </a:r>
          </a:p>
          <a:p>
            <a:pPr>
              <a:buSzPct val="100000"/>
              <a:buFont typeface="Arial"/>
              <a:buChar char="•"/>
              <a:defRPr sz="4100"/>
            </a:pPr>
            <a:r>
              <a:rPr sz="2400"/>
              <a:t> </a:t>
            </a:r>
            <a:r>
              <a:rPr sz="2400" b="1"/>
              <a:t>Toxic</a:t>
            </a:r>
            <a:r>
              <a:rPr sz="2400"/>
              <a:t>: Prolonged</a:t>
            </a:r>
            <a:r>
              <a:rPr lang="en-US" sz="2400"/>
              <a:t> and</a:t>
            </a:r>
            <a:r>
              <a:rPr sz="2400"/>
              <a:t> extreme – abuse</a:t>
            </a:r>
            <a:r>
              <a:rPr lang="en-US" sz="2400"/>
              <a:t>,</a:t>
            </a:r>
            <a:r>
              <a:rPr sz="2400"/>
              <a:t> chronic neglect,</a:t>
            </a:r>
            <a:r>
              <a:rPr lang="en-US" sz="2400"/>
              <a:t> </a:t>
            </a:r>
            <a:r>
              <a:rPr sz="2400"/>
              <a:t>violence; without adequate adult</a:t>
            </a:r>
            <a:r>
              <a:rPr lang="en-US" sz="2400"/>
              <a:t> and caregiver</a:t>
            </a:r>
            <a:r>
              <a:rPr sz="2400"/>
              <a:t> suppor</a:t>
            </a:r>
            <a:r>
              <a:rPr lang="en-US" sz="2400"/>
              <a:t>t</a:t>
            </a:r>
            <a:r>
              <a:rPr sz="2400"/>
              <a:t>.</a:t>
            </a:r>
            <a:endParaRPr lang="en-US" sz="2400"/>
          </a:p>
          <a:p>
            <a:pPr>
              <a:buSzPct val="100000"/>
              <a:defRPr sz="4100"/>
            </a:pPr>
            <a:endParaRPr lang="en-US" sz="2050"/>
          </a:p>
          <a:p>
            <a:pPr>
              <a:buSzPct val="100000"/>
              <a:defRPr sz="4100"/>
            </a:pPr>
            <a:endParaRPr lang="en-US" sz="2050"/>
          </a:p>
          <a:p>
            <a:pPr>
              <a:buSzPct val="100000"/>
              <a:defRPr sz="4100"/>
            </a:pPr>
            <a:endParaRPr sz="2400"/>
          </a:p>
          <a:p>
            <a:pPr>
              <a:buSzPct val="100000"/>
              <a:buFont typeface="Arial"/>
              <a:buChar char="•"/>
              <a:defRPr sz="4100"/>
            </a:pPr>
            <a:r>
              <a:rPr sz="2400"/>
              <a:t> </a:t>
            </a:r>
            <a:r>
              <a:rPr lang="en-US" sz="2400"/>
              <a:t>Do not confuse positive or tolerable stress with toxic stress</a:t>
            </a:r>
            <a:endParaRPr sz="2400"/>
          </a:p>
          <a:p>
            <a:pPr>
              <a:buSzPct val="100000"/>
              <a:buFont typeface="Arial"/>
              <a:buChar char="•"/>
              <a:defRPr sz="4100"/>
            </a:pPr>
            <a:r>
              <a:rPr sz="2400"/>
              <a:t> Harvard Center for the Developing Child: </a:t>
            </a:r>
            <a:r>
              <a:rPr lang="en-US" sz="2400" u="sng">
                <a:solidFill>
                  <a:srgbClr val="0563C1"/>
                </a:solidFill>
                <a:uFill>
                  <a:solidFill>
                    <a:srgbClr val="0563C1"/>
                  </a:solidFill>
                </a:uFill>
                <a:hlinkClick r:id="rId3"/>
              </a:rPr>
              <a:t>https://developingchild.harvard.edu/science/key-concepts/toxic-stress/</a:t>
            </a:r>
            <a:endParaRPr lang="en-US" sz="2400" u="sng">
              <a:solidFill>
                <a:srgbClr val="0563C1"/>
              </a:solidFill>
              <a:uFill>
                <a:solidFill>
                  <a:srgbClr val="0563C1"/>
                </a:solidFill>
              </a:uFill>
            </a:endParaRPr>
          </a:p>
          <a:p>
            <a:pPr>
              <a:buSzPct val="100000"/>
              <a:defRPr sz="4100"/>
            </a:pPr>
            <a:endParaRPr sz="2050"/>
          </a:p>
        </p:txBody>
      </p:sp>
      <p:pic>
        <p:nvPicPr>
          <p:cNvPr id="726"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 name="文本框 7"/>
          <p:cNvSpPr txBox="1"/>
          <p:nvPr/>
        </p:nvSpPr>
        <p:spPr>
          <a:xfrm>
            <a:off x="578156" y="430426"/>
            <a:ext cx="1103568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5500">
              <a:lnSpc>
                <a:spcPct val="100000"/>
              </a:lnSpc>
              <a:defRPr sz="8400"/>
            </a:lvl1pPr>
          </a:lstStyle>
          <a:p>
            <a:r>
              <a:rPr sz="4400">
                <a:latin typeface="Helvetica Neue"/>
              </a:rPr>
              <a:t>Stress</a:t>
            </a:r>
            <a:r>
              <a:rPr lang="en-US" sz="4400">
                <a:latin typeface="Helvetica Neue"/>
              </a:rPr>
              <a:t> in our Modern Society</a:t>
            </a:r>
            <a:endParaRPr sz="4400">
              <a:latin typeface="Helvetica Neue"/>
            </a:endParaRPr>
          </a:p>
        </p:txBody>
      </p:sp>
      <p:sp>
        <p:nvSpPr>
          <p:cNvPr id="680" name="Rectangle 5"/>
          <p:cNvSpPr txBox="1"/>
          <p:nvPr/>
        </p:nvSpPr>
        <p:spPr>
          <a:xfrm>
            <a:off x="2398396" y="2178115"/>
            <a:ext cx="7210061" cy="43704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spAutoFit/>
          </a:bodyPr>
          <a:lstStyle/>
          <a:p>
            <a:pPr>
              <a:lnSpc>
                <a:spcPct val="100000"/>
              </a:lnSpc>
              <a:buSzPct val="100000"/>
              <a:buFont typeface="Arial"/>
              <a:buChar char="•"/>
              <a:defRPr sz="4200"/>
            </a:pPr>
            <a:r>
              <a:rPr lang="en-US" sz="3000"/>
              <a:t> </a:t>
            </a:r>
            <a:r>
              <a:rPr sz="3000"/>
              <a:t>The enemy of a healthy life </a:t>
            </a:r>
            <a:endParaRPr lang="en-US" sz="3000"/>
          </a:p>
          <a:p>
            <a:pPr>
              <a:lnSpc>
                <a:spcPct val="100000"/>
              </a:lnSpc>
              <a:buSzPct val="100000"/>
              <a:defRPr sz="4200"/>
            </a:pPr>
            <a:endParaRPr sz="3000"/>
          </a:p>
          <a:p>
            <a:pPr>
              <a:lnSpc>
                <a:spcPct val="100000"/>
              </a:lnSpc>
              <a:buSzPct val="100000"/>
              <a:buFont typeface="Arial"/>
              <a:buChar char="•"/>
              <a:defRPr sz="4200"/>
            </a:pPr>
            <a:r>
              <a:rPr lang="en-US" sz="3000"/>
              <a:t> </a:t>
            </a:r>
            <a:r>
              <a:rPr sz="3000"/>
              <a:t>The driver for selling products</a:t>
            </a:r>
            <a:endParaRPr lang="en-US" sz="3000"/>
          </a:p>
          <a:p>
            <a:pPr>
              <a:lnSpc>
                <a:spcPct val="100000"/>
              </a:lnSpc>
              <a:buSzPct val="100000"/>
              <a:defRPr sz="4200"/>
            </a:pPr>
            <a:endParaRPr sz="3000"/>
          </a:p>
          <a:p>
            <a:pPr>
              <a:lnSpc>
                <a:spcPct val="100000"/>
              </a:lnSpc>
              <a:buSzPct val="100000"/>
              <a:buFont typeface="Arial"/>
              <a:buChar char="•"/>
              <a:defRPr sz="4200"/>
            </a:pPr>
            <a:r>
              <a:rPr lang="en-US" sz="3000"/>
              <a:t> </a:t>
            </a:r>
            <a:r>
              <a:rPr sz="3000"/>
              <a:t>We now get stressed about stress</a:t>
            </a:r>
            <a:endParaRPr lang="en-US" sz="3000"/>
          </a:p>
          <a:p>
            <a:pPr>
              <a:lnSpc>
                <a:spcPct val="100000"/>
              </a:lnSpc>
              <a:buSzPct val="100000"/>
              <a:defRPr sz="4200"/>
            </a:pPr>
            <a:endParaRPr lang="en-US" sz="2100"/>
          </a:p>
          <a:p>
            <a:pPr>
              <a:lnSpc>
                <a:spcPct val="100000"/>
              </a:lnSpc>
              <a:buSzPct val="100000"/>
              <a:defRPr sz="4200"/>
            </a:pPr>
            <a:endParaRPr lang="en-US" sz="2100"/>
          </a:p>
          <a:p>
            <a:pPr>
              <a:lnSpc>
                <a:spcPct val="100000"/>
              </a:lnSpc>
              <a:buSzPct val="100000"/>
              <a:defRPr sz="4200"/>
            </a:pPr>
            <a:endParaRPr lang="en-US" sz="2100"/>
          </a:p>
          <a:p>
            <a:pPr>
              <a:lnSpc>
                <a:spcPct val="100000"/>
              </a:lnSpc>
              <a:buSzPct val="100000"/>
              <a:defRPr sz="4200"/>
            </a:pPr>
            <a:endParaRPr lang="en-US" sz="2100"/>
          </a:p>
          <a:p>
            <a:pPr>
              <a:lnSpc>
                <a:spcPct val="100000"/>
              </a:lnSpc>
              <a:buSzPct val="100000"/>
              <a:defRPr sz="4200"/>
            </a:pPr>
            <a:endParaRPr lang="en-US" sz="2100"/>
          </a:p>
          <a:p>
            <a:pPr>
              <a:lnSpc>
                <a:spcPct val="100000"/>
              </a:lnSpc>
              <a:buSzPct val="100000"/>
              <a:defRPr sz="4200"/>
            </a:pPr>
            <a:endParaRPr sz="2100"/>
          </a:p>
        </p:txBody>
      </p:sp>
      <p:pic>
        <p:nvPicPr>
          <p:cNvPr id="68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image001">
            <a:extLst>
              <a:ext uri="{FF2B5EF4-FFF2-40B4-BE49-F238E27FC236}">
                <a16:creationId xmlns:a16="http://schemas.microsoft.com/office/drawing/2014/main" id="{436123DC-6F3B-42A7-80E0-728F80E61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 y="0"/>
            <a:ext cx="12192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348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Title 3"/>
          <p:cNvSpPr txBox="1">
            <a:spLocks noGrp="1"/>
          </p:cNvSpPr>
          <p:nvPr>
            <p:ph type="title"/>
          </p:nvPr>
        </p:nvSpPr>
        <p:spPr>
          <a:xfrm>
            <a:off x="838199" y="236493"/>
            <a:ext cx="9591677" cy="953678"/>
          </a:xfrm>
          <a:prstGeom prst="rect">
            <a:avLst/>
          </a:prstGeom>
        </p:spPr>
        <p:txBody>
          <a:bodyPr>
            <a:normAutofit/>
          </a:bodyPr>
          <a:lstStyle/>
          <a:p>
            <a:pPr algn="ctr"/>
            <a:r>
              <a:rPr lang="en-US" sz="4400">
                <a:latin typeface="Helvetica Neue"/>
              </a:rPr>
              <a:t>Media’s Message about Stress</a:t>
            </a:r>
            <a:endParaRPr sz="4400">
              <a:latin typeface="Helvetica Neue"/>
            </a:endParaRPr>
          </a:p>
        </p:txBody>
      </p:sp>
      <p:sp>
        <p:nvSpPr>
          <p:cNvPr id="729" name="Content Placeholder 4"/>
          <p:cNvSpPr txBox="1">
            <a:spLocks noGrp="1"/>
          </p:cNvSpPr>
          <p:nvPr>
            <p:ph type="body" idx="1"/>
          </p:nvPr>
        </p:nvSpPr>
        <p:spPr>
          <a:xfrm>
            <a:off x="838200" y="2182811"/>
            <a:ext cx="10515601" cy="3303590"/>
          </a:xfrm>
          <a:prstGeom prst="rect">
            <a:avLst/>
          </a:prstGeom>
        </p:spPr>
        <p:txBody>
          <a:bodyPr>
            <a:normAutofit fontScale="62500" lnSpcReduction="20000"/>
          </a:bodyPr>
          <a:lstStyle/>
          <a:p>
            <a:pPr defTabSz="334328">
              <a:lnSpc>
                <a:spcPct val="100000"/>
              </a:lnSpc>
              <a:spcBef>
                <a:spcPts val="1800"/>
              </a:spcBef>
              <a:defRPr sz="3725">
                <a:latin typeface="Helvetica Neue"/>
                <a:ea typeface="Helvetica Neue"/>
                <a:cs typeface="Helvetica Neue"/>
                <a:sym typeface="Helvetica Neue"/>
              </a:defRPr>
            </a:pPr>
            <a:r>
              <a:t>Ziploc bags</a:t>
            </a:r>
            <a:r>
              <a:rPr lang="en-US"/>
              <a:t> and</a:t>
            </a:r>
            <a:r>
              <a:t> cafeteria chaos</a:t>
            </a:r>
            <a:r>
              <a:rPr lang="en-US"/>
              <a:t>:	</a:t>
            </a:r>
          </a:p>
          <a:p>
            <a:pPr defTabSz="334328">
              <a:lnSpc>
                <a:spcPct val="100000"/>
              </a:lnSpc>
              <a:spcBef>
                <a:spcPts val="1800"/>
              </a:spcBef>
              <a:defRPr sz="3725">
                <a:latin typeface="Helvetica Neue"/>
                <a:ea typeface="Helvetica Neue"/>
                <a:cs typeface="Helvetica Neue"/>
                <a:sym typeface="Helvetica Neue"/>
              </a:defRPr>
            </a:pPr>
            <a:r>
              <a:rPr lang="en-US" u="sng">
                <a:solidFill>
                  <a:srgbClr val="0563C1"/>
                </a:solidFill>
                <a:uFill>
                  <a:solidFill>
                    <a:srgbClr val="0563C1"/>
                  </a:solidFill>
                </a:uFill>
                <a:hlinkClick r:id="rId3"/>
              </a:rPr>
              <a:t>www.ispot.tv/</a:t>
            </a:r>
            <a:r>
              <a:rPr lang="en-US" b="1" u="sng">
                <a:solidFill>
                  <a:srgbClr val="0563C1"/>
                </a:solidFill>
                <a:uFill>
                  <a:solidFill>
                    <a:srgbClr val="0563C1"/>
                  </a:solidFill>
                </a:uFill>
                <a:hlinkClick r:id="rId3"/>
              </a:rPr>
              <a:t>ad</a:t>
            </a:r>
            <a:r>
              <a:rPr lang="en-US" u="sng">
                <a:solidFill>
                  <a:srgbClr val="0563C1"/>
                </a:solidFill>
                <a:uFill>
                  <a:solidFill>
                    <a:srgbClr val="0563C1"/>
                  </a:solidFill>
                </a:uFill>
                <a:hlinkClick r:id="rId3"/>
              </a:rPr>
              <a:t>/7ia5/ziploc-easy-open-tabs-cafeteria-chaos</a:t>
            </a:r>
            <a:endParaRPr lang="en-US"/>
          </a:p>
          <a:p>
            <a:pPr defTabSz="334328">
              <a:lnSpc>
                <a:spcPct val="100000"/>
              </a:lnSpc>
              <a:spcBef>
                <a:spcPts val="1800"/>
              </a:spcBef>
              <a:defRPr sz="3725">
                <a:latin typeface="Helvetica Neue"/>
                <a:ea typeface="Helvetica Neue"/>
                <a:cs typeface="Helvetica Neue"/>
                <a:sym typeface="Helvetica Neue"/>
              </a:defRPr>
            </a:pPr>
            <a:r>
              <a:t>Stress Free Kids:</a:t>
            </a:r>
            <a:endParaRPr lang="en-US"/>
          </a:p>
          <a:p>
            <a:pPr defTabSz="334328">
              <a:lnSpc>
                <a:spcPct val="100000"/>
              </a:lnSpc>
              <a:spcBef>
                <a:spcPts val="1800"/>
              </a:spcBef>
              <a:defRPr sz="3725">
                <a:latin typeface="Helvetica Neue"/>
                <a:ea typeface="Helvetica Neue"/>
                <a:cs typeface="Helvetica Neue"/>
                <a:sym typeface="Helvetica Neue"/>
              </a:defRPr>
            </a:pPr>
            <a:r>
              <a:rPr u="sng">
                <a:solidFill>
                  <a:srgbClr val="0563C1"/>
                </a:solidFill>
                <a:uFill>
                  <a:solidFill>
                    <a:srgbClr val="0563C1"/>
                  </a:solidFill>
                </a:uFill>
                <a:hlinkClick r:id="rId4"/>
              </a:rPr>
              <a:t>http://greatergood.berkeley.edu/raising_happiness/post/managing_stress</a:t>
            </a:r>
            <a:r>
              <a:t>.</a:t>
            </a:r>
          </a:p>
          <a:p>
            <a:pPr defTabSz="334328">
              <a:lnSpc>
                <a:spcPct val="100000"/>
              </a:lnSpc>
              <a:spcBef>
                <a:spcPts val="1800"/>
              </a:spcBef>
              <a:defRPr sz="3725">
                <a:latin typeface="Helvetica Neue"/>
                <a:ea typeface="Helvetica Neue"/>
                <a:cs typeface="Helvetica Neue"/>
                <a:sym typeface="Helvetica Neue"/>
              </a:defRPr>
            </a:pPr>
            <a:r>
              <a:t>Stress Free Birthday Parties:</a:t>
            </a:r>
            <a:r>
              <a:rPr lang="en-US"/>
              <a:t>	</a:t>
            </a:r>
          </a:p>
          <a:p>
            <a:pPr defTabSz="334328">
              <a:lnSpc>
                <a:spcPct val="100000"/>
              </a:lnSpc>
              <a:spcBef>
                <a:spcPts val="1800"/>
              </a:spcBef>
              <a:defRPr sz="3725">
                <a:latin typeface="Helvetica Neue"/>
                <a:ea typeface="Helvetica Neue"/>
                <a:cs typeface="Helvetica Neue"/>
                <a:sym typeface="Helvetica Neue"/>
              </a:defRPr>
            </a:pPr>
            <a:r>
              <a:rPr u="sng">
                <a:solidFill>
                  <a:srgbClr val="0563C1"/>
                </a:solidFill>
                <a:uFill>
                  <a:solidFill>
                    <a:srgbClr val="0563C1"/>
                  </a:solidFill>
                </a:uFill>
                <a:hlinkClick r:id="rId5"/>
              </a:rPr>
              <a:t>http://www.wikihow.com/Organize-a-Stress-Free-Kid's-Party</a:t>
            </a:r>
            <a:r>
              <a:t>. </a:t>
            </a:r>
          </a:p>
        </p:txBody>
      </p:sp>
      <p:pic>
        <p:nvPicPr>
          <p:cNvPr id="730" name="图片 3" descr="图片 3"/>
          <p:cNvPicPr>
            <a:picLocks noChangeAspect="1"/>
          </p:cNvPicPr>
          <p:nvPr/>
        </p:nvPicPr>
        <p:blipFill>
          <a:blip r:embed="rId6"/>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 name="Inverted U-shaped relationships between arousal and performance"/>
          <p:cNvSpPr txBox="1">
            <a:spLocks noGrp="1"/>
          </p:cNvSpPr>
          <p:nvPr>
            <p:ph type="title"/>
          </p:nvPr>
        </p:nvSpPr>
        <p:spPr>
          <a:xfrm>
            <a:off x="-727357" y="-35717"/>
            <a:ext cx="12026394" cy="1871537"/>
          </a:xfrm>
          <a:prstGeom prst="rect">
            <a:avLst/>
          </a:prstGeom>
        </p:spPr>
        <p:txBody>
          <a:bodyPr>
            <a:normAutofit/>
          </a:bodyPr>
          <a:lstStyle>
            <a:lvl1pPr defTabSz="747593">
              <a:defRPr sz="7826"/>
            </a:lvl1pPr>
          </a:lstStyle>
          <a:p>
            <a:pPr algn="ctr"/>
            <a:r>
              <a:rPr sz="4000">
                <a:latin typeface="Helvetica Neue"/>
              </a:rPr>
              <a:t>Inverted U-shaped relationships between </a:t>
            </a:r>
            <a:br>
              <a:rPr lang="en-US" sz="4000">
                <a:latin typeface="Helvetica Neue"/>
              </a:rPr>
            </a:br>
            <a:r>
              <a:rPr sz="4000">
                <a:latin typeface="Helvetica Neue"/>
              </a:rPr>
              <a:t>arousal and performance</a:t>
            </a:r>
          </a:p>
        </p:txBody>
      </p:sp>
      <p:sp>
        <p:nvSpPr>
          <p:cNvPr id="690" name="Line 2"/>
          <p:cNvSpPr/>
          <p:nvPr/>
        </p:nvSpPr>
        <p:spPr>
          <a:xfrm flipH="1">
            <a:off x="1753109" y="2226449"/>
            <a:ext cx="1" cy="3516955"/>
          </a:xfrm>
          <a:prstGeom prst="line">
            <a:avLst/>
          </a:prstGeom>
          <a:ln w="50800">
            <a:solidFill>
              <a:srgbClr val="000000"/>
            </a:solidFill>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691" name="Line 3"/>
          <p:cNvSpPr/>
          <p:nvPr/>
        </p:nvSpPr>
        <p:spPr>
          <a:xfrm>
            <a:off x="1743447" y="5752593"/>
            <a:ext cx="9297619" cy="1"/>
          </a:xfrm>
          <a:prstGeom prst="line">
            <a:avLst/>
          </a:prstGeom>
          <a:ln w="50800">
            <a:solidFill>
              <a:srgbClr val="000000"/>
            </a:solidFill>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692" name="Text Box 14"/>
          <p:cNvSpPr txBox="1"/>
          <p:nvPr/>
        </p:nvSpPr>
        <p:spPr>
          <a:xfrm rot="16200000">
            <a:off x="652165" y="3734149"/>
            <a:ext cx="1395084" cy="31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3400"/>
            </a:lvl1pPr>
          </a:lstStyle>
          <a:p>
            <a:r>
              <a:rPr sz="1700"/>
              <a:t>Performance</a:t>
            </a:r>
          </a:p>
        </p:txBody>
      </p:sp>
      <p:sp>
        <p:nvSpPr>
          <p:cNvPr id="693" name="Text Box 12"/>
          <p:cNvSpPr txBox="1"/>
          <p:nvPr/>
        </p:nvSpPr>
        <p:spPr>
          <a:xfrm>
            <a:off x="808386" y="2028688"/>
            <a:ext cx="1082642" cy="31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3400"/>
            </a:lvl1pPr>
          </a:lstStyle>
          <a:p>
            <a:r>
              <a:rPr sz="1700"/>
              <a:t>Good</a:t>
            </a:r>
          </a:p>
        </p:txBody>
      </p:sp>
      <p:sp>
        <p:nvSpPr>
          <p:cNvPr id="694" name="Text Box 13"/>
          <p:cNvSpPr txBox="1"/>
          <p:nvPr/>
        </p:nvSpPr>
        <p:spPr>
          <a:xfrm>
            <a:off x="998207" y="5850141"/>
            <a:ext cx="702999" cy="31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3400"/>
            </a:lvl1pPr>
          </a:lstStyle>
          <a:p>
            <a:r>
              <a:rPr sz="1700"/>
              <a:t>Poor</a:t>
            </a:r>
          </a:p>
        </p:txBody>
      </p:sp>
      <p:sp>
        <p:nvSpPr>
          <p:cNvPr id="695" name="Text Box 11"/>
          <p:cNvSpPr txBox="1"/>
          <p:nvPr/>
        </p:nvSpPr>
        <p:spPr>
          <a:xfrm>
            <a:off x="4108610" y="6474486"/>
            <a:ext cx="3492577"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r>
              <a:rPr sz="900"/>
              <a:t>Emotional Arousal</a:t>
            </a:r>
          </a:p>
        </p:txBody>
      </p:sp>
      <p:sp>
        <p:nvSpPr>
          <p:cNvPr id="704" name="Connection Line"/>
          <p:cNvSpPr/>
          <p:nvPr/>
        </p:nvSpPr>
        <p:spPr>
          <a:xfrm>
            <a:off x="2885165" y="2346813"/>
            <a:ext cx="6421570" cy="3372598"/>
          </a:xfrm>
          <a:custGeom>
            <a:avLst/>
            <a:gdLst/>
            <a:ahLst/>
            <a:cxnLst>
              <a:cxn ang="0">
                <a:pos x="wd2" y="hd2"/>
              </a:cxn>
              <a:cxn ang="5400000">
                <a:pos x="wd2" y="hd2"/>
              </a:cxn>
              <a:cxn ang="10800000">
                <a:pos x="wd2" y="hd2"/>
              </a:cxn>
              <a:cxn ang="16200000">
                <a:pos x="wd2" y="hd2"/>
              </a:cxn>
            </a:cxnLst>
            <a:rect l="0" t="0" r="r" b="b"/>
            <a:pathLst>
              <a:path w="21600" h="16200" extrusionOk="0">
                <a:moveTo>
                  <a:pt x="0" y="16200"/>
                </a:moveTo>
                <a:cubicBezTo>
                  <a:pt x="7544" y="-5397"/>
                  <a:pt x="14744" y="-5400"/>
                  <a:pt x="21600" y="16190"/>
                </a:cubicBezTo>
              </a:path>
            </a:pathLst>
          </a:custGeom>
          <a:ln w="101600">
            <a:solidFill>
              <a:srgbClr val="D94A98"/>
            </a:solidFill>
            <a:miter lim="400000"/>
          </a:ln>
        </p:spPr>
        <p:txBody>
          <a:bodyPr/>
          <a:lstStyle/>
          <a:p>
            <a:endParaRPr sz="900"/>
          </a:p>
        </p:txBody>
      </p:sp>
      <p:sp>
        <p:nvSpPr>
          <p:cNvPr id="697" name="Text Box 12"/>
          <p:cNvSpPr txBox="1"/>
          <p:nvPr/>
        </p:nvSpPr>
        <p:spPr>
          <a:xfrm>
            <a:off x="1718552" y="5799438"/>
            <a:ext cx="2174544"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defRPr sz="2800"/>
            </a:pPr>
            <a:r>
              <a:rPr sz="1400"/>
              <a:t>Low</a:t>
            </a:r>
          </a:p>
          <a:p>
            <a:pPr>
              <a:defRPr sz="2800"/>
            </a:pPr>
            <a:r>
              <a:rPr sz="1400"/>
              <a:t>(Under aroused)</a:t>
            </a:r>
          </a:p>
        </p:txBody>
      </p:sp>
      <p:sp>
        <p:nvSpPr>
          <p:cNvPr id="698" name="Text Box 12"/>
          <p:cNvSpPr txBox="1"/>
          <p:nvPr/>
        </p:nvSpPr>
        <p:spPr>
          <a:xfrm>
            <a:off x="5008728" y="5799438"/>
            <a:ext cx="2174545"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defRPr sz="2800"/>
            </a:pPr>
            <a:r>
              <a:rPr sz="1400"/>
              <a:t>Moderate</a:t>
            </a:r>
          </a:p>
          <a:p>
            <a:pPr>
              <a:defRPr sz="2800"/>
            </a:pPr>
            <a:r>
              <a:rPr sz="1400"/>
              <a:t>(Optimally aroused)</a:t>
            </a:r>
          </a:p>
        </p:txBody>
      </p:sp>
      <p:sp>
        <p:nvSpPr>
          <p:cNvPr id="699" name="Text Box 12"/>
          <p:cNvSpPr txBox="1"/>
          <p:nvPr/>
        </p:nvSpPr>
        <p:spPr>
          <a:xfrm>
            <a:off x="8303295" y="5799438"/>
            <a:ext cx="2174544"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defRPr sz="2800"/>
            </a:pPr>
            <a:r>
              <a:rPr sz="1400"/>
              <a:t>High</a:t>
            </a:r>
          </a:p>
          <a:p>
            <a:pPr>
              <a:defRPr sz="2800"/>
            </a:pPr>
            <a:r>
              <a:rPr sz="1400"/>
              <a:t>(Over aroused)</a:t>
            </a:r>
          </a:p>
        </p:txBody>
      </p:sp>
      <p:sp>
        <p:nvSpPr>
          <p:cNvPr id="700" name="Text Box 12"/>
          <p:cNvSpPr txBox="1"/>
          <p:nvPr/>
        </p:nvSpPr>
        <p:spPr>
          <a:xfrm>
            <a:off x="4725161" y="2059466"/>
            <a:ext cx="2741679" cy="2513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2600"/>
            </a:lvl1pPr>
          </a:lstStyle>
          <a:p>
            <a:r>
              <a:rPr sz="1300"/>
              <a:t>Maximum Performance</a:t>
            </a:r>
          </a:p>
        </p:txBody>
      </p:sp>
      <p:sp>
        <p:nvSpPr>
          <p:cNvPr id="701" name="Line 2"/>
          <p:cNvSpPr/>
          <p:nvPr/>
        </p:nvSpPr>
        <p:spPr>
          <a:xfrm flipH="1">
            <a:off x="1967373" y="2937339"/>
            <a:ext cx="1" cy="2095175"/>
          </a:xfrm>
          <a:prstGeom prst="line">
            <a:avLst/>
          </a:prstGeom>
          <a:ln w="101600">
            <a:solidFill>
              <a:srgbClr val="33ACE0"/>
            </a:solidFill>
            <a:miter lim="400000"/>
            <a:headEnd type="stealth"/>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702" name="Hebb, D.O. (1955). Psychological Review, 62, 243-254"/>
          <p:cNvSpPr txBox="1"/>
          <p:nvPr/>
        </p:nvSpPr>
        <p:spPr>
          <a:xfrm>
            <a:off x="8098302" y="6551248"/>
            <a:ext cx="4091713" cy="220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defRPr sz="2200"/>
            </a:pPr>
            <a:r>
              <a:rPr sz="1100"/>
              <a:t>Hebb, D.O. (1955). </a:t>
            </a:r>
            <a:r>
              <a:rPr sz="1100" i="1">
                <a:latin typeface="Helvetica"/>
                <a:ea typeface="Helvetica"/>
                <a:cs typeface="Helvetica"/>
                <a:sym typeface="Helvetica"/>
              </a:rPr>
              <a:t>Psychological Review</a:t>
            </a:r>
            <a:r>
              <a:rPr sz="1100"/>
              <a:t>, 62, 243-254</a:t>
            </a:r>
          </a:p>
        </p:txBody>
      </p:sp>
      <p:pic>
        <p:nvPicPr>
          <p:cNvPr id="703"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 name="Line 2"/>
          <p:cNvSpPr/>
          <p:nvPr/>
        </p:nvSpPr>
        <p:spPr>
          <a:xfrm flipH="1">
            <a:off x="1865785" y="1563704"/>
            <a:ext cx="1" cy="4470401"/>
          </a:xfrm>
          <a:prstGeom prst="line">
            <a:avLst/>
          </a:prstGeom>
          <a:ln w="88900">
            <a:solidFill>
              <a:srgbClr val="000000"/>
            </a:solidFill>
          </a:ln>
        </p:spPr>
        <p:txBody>
          <a:bodyPr lIns="60960" tIns="60960" rIns="60960" bIns="60960"/>
          <a:lstStyle/>
          <a:p>
            <a:pPr>
              <a:lnSpc>
                <a:spcPct val="100000"/>
              </a:lnSpc>
              <a:defRPr sz="3600">
                <a:latin typeface="Calibri"/>
                <a:ea typeface="Calibri"/>
                <a:cs typeface="Calibri"/>
                <a:sym typeface="Calibri"/>
              </a:defRPr>
            </a:pPr>
            <a:endParaRPr/>
          </a:p>
        </p:txBody>
      </p:sp>
      <p:sp>
        <p:nvSpPr>
          <p:cNvPr id="707" name="Line 3"/>
          <p:cNvSpPr/>
          <p:nvPr/>
        </p:nvSpPr>
        <p:spPr>
          <a:xfrm>
            <a:off x="1840018" y="6066761"/>
            <a:ext cx="7924801" cy="1"/>
          </a:xfrm>
          <a:prstGeom prst="line">
            <a:avLst/>
          </a:prstGeom>
          <a:ln w="88900">
            <a:solidFill>
              <a:srgbClr val="000000"/>
            </a:solidFill>
          </a:ln>
        </p:spPr>
        <p:txBody>
          <a:bodyPr lIns="60960" tIns="60960" rIns="60960" bIns="60960"/>
          <a:lstStyle/>
          <a:p>
            <a:pPr>
              <a:lnSpc>
                <a:spcPct val="100000"/>
              </a:lnSpc>
              <a:defRPr sz="3600">
                <a:latin typeface="Calibri"/>
                <a:ea typeface="Calibri"/>
                <a:cs typeface="Calibri"/>
                <a:sym typeface="Calibri"/>
              </a:defRPr>
            </a:pPr>
            <a:endParaRPr/>
          </a:p>
        </p:txBody>
      </p:sp>
      <p:sp>
        <p:nvSpPr>
          <p:cNvPr id="708" name="Text Box 14"/>
          <p:cNvSpPr txBox="1"/>
          <p:nvPr/>
        </p:nvSpPr>
        <p:spPr>
          <a:xfrm rot="16200000">
            <a:off x="483529" y="3494385"/>
            <a:ext cx="1635834" cy="503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1195" tIns="51195" rIns="51195" bIns="51195">
            <a:spAutoFit/>
          </a:bodyPr>
          <a:lstStyle>
            <a:lvl1pPr>
              <a:spcBef>
                <a:spcPts val="3200"/>
              </a:spcBef>
              <a:defRPr sz="5200">
                <a:latin typeface="Helvetica"/>
                <a:ea typeface="Helvetica"/>
                <a:cs typeface="Helvetica"/>
                <a:sym typeface="Helvetica"/>
              </a:defRPr>
            </a:lvl1pPr>
          </a:lstStyle>
          <a:p>
            <a:r>
              <a:rPr sz="2600"/>
              <a:t>Anxiety</a:t>
            </a:r>
          </a:p>
        </p:txBody>
      </p:sp>
      <p:sp>
        <p:nvSpPr>
          <p:cNvPr id="709" name="Text Box 12"/>
          <p:cNvSpPr txBox="1"/>
          <p:nvPr/>
        </p:nvSpPr>
        <p:spPr>
          <a:xfrm>
            <a:off x="1245602" y="875788"/>
            <a:ext cx="1422401" cy="503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1195" tIns="51195" rIns="51195" bIns="51195">
            <a:spAutoFit/>
          </a:bodyPr>
          <a:lstStyle>
            <a:lvl1pPr>
              <a:spcBef>
                <a:spcPts val="3200"/>
              </a:spcBef>
              <a:defRPr sz="5200">
                <a:latin typeface="Helvetica"/>
                <a:ea typeface="Helvetica"/>
                <a:cs typeface="Helvetica"/>
                <a:sym typeface="Helvetica"/>
              </a:defRPr>
            </a:lvl1pPr>
          </a:lstStyle>
          <a:p>
            <a:r>
              <a:rPr sz="2600"/>
              <a:t>High</a:t>
            </a:r>
          </a:p>
        </p:txBody>
      </p:sp>
      <p:sp>
        <p:nvSpPr>
          <p:cNvPr id="710" name="Text Box 13"/>
          <p:cNvSpPr txBox="1"/>
          <p:nvPr/>
        </p:nvSpPr>
        <p:spPr>
          <a:xfrm>
            <a:off x="1256185" y="6135704"/>
            <a:ext cx="1075267" cy="503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1195" tIns="51195" rIns="51195" bIns="51195">
            <a:spAutoFit/>
          </a:bodyPr>
          <a:lstStyle>
            <a:lvl1pPr>
              <a:spcBef>
                <a:spcPts val="3200"/>
              </a:spcBef>
              <a:defRPr sz="5200">
                <a:latin typeface="Helvetica"/>
                <a:ea typeface="Helvetica"/>
                <a:cs typeface="Helvetica"/>
                <a:sym typeface="Helvetica"/>
              </a:defRPr>
            </a:lvl1pPr>
          </a:lstStyle>
          <a:p>
            <a:r>
              <a:rPr sz="2600"/>
              <a:t>Low</a:t>
            </a:r>
          </a:p>
        </p:txBody>
      </p:sp>
      <p:sp>
        <p:nvSpPr>
          <p:cNvPr id="719" name="Connection Line"/>
          <p:cNvSpPr/>
          <p:nvPr/>
        </p:nvSpPr>
        <p:spPr>
          <a:xfrm>
            <a:off x="2306396" y="1263998"/>
            <a:ext cx="7511466" cy="4733324"/>
          </a:xfrm>
          <a:custGeom>
            <a:avLst/>
            <a:gdLst/>
            <a:ahLst/>
            <a:cxnLst>
              <a:cxn ang="0">
                <a:pos x="wd2" y="hd2"/>
              </a:cxn>
              <a:cxn ang="5400000">
                <a:pos x="wd2" y="hd2"/>
              </a:cxn>
              <a:cxn ang="10800000">
                <a:pos x="wd2" y="hd2"/>
              </a:cxn>
              <a:cxn ang="16200000">
                <a:pos x="wd2" y="hd2"/>
              </a:cxn>
            </a:cxnLst>
            <a:rect l="0" t="0" r="r" b="b"/>
            <a:pathLst>
              <a:path w="20662" h="17171" extrusionOk="0">
                <a:moveTo>
                  <a:pt x="102" y="17171"/>
                </a:moveTo>
                <a:cubicBezTo>
                  <a:pt x="-938" y="-280"/>
                  <a:pt x="5915" y="-4429"/>
                  <a:pt x="20662" y="4723"/>
                </a:cubicBezTo>
              </a:path>
            </a:pathLst>
          </a:custGeom>
          <a:ln w="76200">
            <a:solidFill>
              <a:srgbClr val="DB4699"/>
            </a:solidFill>
            <a:miter/>
          </a:ln>
        </p:spPr>
        <p:txBody>
          <a:bodyPr/>
          <a:lstStyle/>
          <a:p>
            <a:endParaRPr sz="900"/>
          </a:p>
        </p:txBody>
      </p:sp>
      <p:sp>
        <p:nvSpPr>
          <p:cNvPr id="720" name="Connection Line"/>
          <p:cNvSpPr/>
          <p:nvPr/>
        </p:nvSpPr>
        <p:spPr>
          <a:xfrm>
            <a:off x="2434809" y="2674562"/>
            <a:ext cx="5183203" cy="3339370"/>
          </a:xfrm>
          <a:custGeom>
            <a:avLst/>
            <a:gdLst/>
            <a:ahLst/>
            <a:cxnLst>
              <a:cxn ang="0">
                <a:pos x="wd2" y="hd2"/>
              </a:cxn>
              <a:cxn ang="5400000">
                <a:pos x="wd2" y="hd2"/>
              </a:cxn>
              <a:cxn ang="10800000">
                <a:pos x="wd2" y="hd2"/>
              </a:cxn>
              <a:cxn ang="16200000">
                <a:pos x="wd2" y="hd2"/>
              </a:cxn>
            </a:cxnLst>
            <a:rect l="0" t="0" r="r" b="b"/>
            <a:pathLst>
              <a:path w="21316" h="16200" extrusionOk="0">
                <a:moveTo>
                  <a:pt x="8" y="16200"/>
                </a:moveTo>
                <a:cubicBezTo>
                  <a:pt x="-284" y="-5339"/>
                  <a:pt x="6819" y="-5400"/>
                  <a:pt x="21316" y="16017"/>
                </a:cubicBezTo>
              </a:path>
            </a:pathLst>
          </a:custGeom>
          <a:ln w="76200">
            <a:solidFill>
              <a:srgbClr val="8AC640"/>
            </a:solidFill>
            <a:miter/>
          </a:ln>
        </p:spPr>
        <p:txBody>
          <a:bodyPr/>
          <a:lstStyle/>
          <a:p>
            <a:endParaRPr sz="900"/>
          </a:p>
        </p:txBody>
      </p:sp>
      <p:sp>
        <p:nvSpPr>
          <p:cNvPr id="721" name="Connection Line"/>
          <p:cNvSpPr/>
          <p:nvPr/>
        </p:nvSpPr>
        <p:spPr>
          <a:xfrm>
            <a:off x="2573542" y="4141228"/>
            <a:ext cx="3670210" cy="1856636"/>
          </a:xfrm>
          <a:custGeom>
            <a:avLst/>
            <a:gdLst/>
            <a:ahLst/>
            <a:cxnLst>
              <a:cxn ang="0">
                <a:pos x="wd2" y="hd2"/>
              </a:cxn>
              <a:cxn ang="5400000">
                <a:pos x="wd2" y="hd2"/>
              </a:cxn>
              <a:cxn ang="10800000">
                <a:pos x="wd2" y="hd2"/>
              </a:cxn>
              <a:cxn ang="16200000">
                <a:pos x="wd2" y="hd2"/>
              </a:cxn>
            </a:cxnLst>
            <a:rect l="0" t="0" r="r" b="b"/>
            <a:pathLst>
              <a:path w="21600" h="16200" extrusionOk="0">
                <a:moveTo>
                  <a:pt x="0" y="16200"/>
                </a:moveTo>
                <a:cubicBezTo>
                  <a:pt x="2" y="-5295"/>
                  <a:pt x="7202" y="-5400"/>
                  <a:pt x="21600" y="15885"/>
                </a:cubicBezTo>
              </a:path>
            </a:pathLst>
          </a:custGeom>
          <a:ln w="76200">
            <a:solidFill>
              <a:srgbClr val="29ABE2"/>
            </a:solidFill>
            <a:miter/>
          </a:ln>
        </p:spPr>
        <p:txBody>
          <a:bodyPr/>
          <a:lstStyle/>
          <a:p>
            <a:endParaRPr sz="900"/>
          </a:p>
        </p:txBody>
      </p:sp>
      <p:sp>
        <p:nvSpPr>
          <p:cNvPr id="714" name="First Exposure"/>
          <p:cNvSpPr txBox="1"/>
          <p:nvPr/>
        </p:nvSpPr>
        <p:spPr>
          <a:xfrm>
            <a:off x="5483763" y="3202885"/>
            <a:ext cx="2553040"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a:defRPr sz="4200">
                <a:solidFill>
                  <a:srgbClr val="8AC640"/>
                </a:solidFill>
              </a:defRPr>
            </a:lvl1pPr>
          </a:lstStyle>
          <a:p>
            <a:r>
              <a:rPr sz="2100"/>
              <a:t>First Exposure</a:t>
            </a:r>
          </a:p>
        </p:txBody>
      </p:sp>
      <p:sp>
        <p:nvSpPr>
          <p:cNvPr id="715" name="Exposure after avoidance"/>
          <p:cNvSpPr txBox="1"/>
          <p:nvPr/>
        </p:nvSpPr>
        <p:spPr>
          <a:xfrm>
            <a:off x="4600846" y="1614657"/>
            <a:ext cx="2881302"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0960" tIns="60960" rIns="60960" bIns="60960">
            <a:spAutoFit/>
          </a:bodyPr>
          <a:lstStyle>
            <a:lvl1pPr>
              <a:defRPr sz="4200">
                <a:solidFill>
                  <a:srgbClr val="DB4699"/>
                </a:solidFill>
              </a:defRPr>
            </a:lvl1pPr>
          </a:lstStyle>
          <a:p>
            <a:r>
              <a:rPr sz="2100"/>
              <a:t>Exposure after avoidance</a:t>
            </a:r>
          </a:p>
        </p:txBody>
      </p:sp>
      <p:sp>
        <p:nvSpPr>
          <p:cNvPr id="716" name="Exposure after practice"/>
          <p:cNvSpPr txBox="1"/>
          <p:nvPr/>
        </p:nvSpPr>
        <p:spPr>
          <a:xfrm>
            <a:off x="2728627" y="5470562"/>
            <a:ext cx="3639113" cy="44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a:defRPr sz="4200">
                <a:solidFill>
                  <a:srgbClr val="29ABE2"/>
                </a:solidFill>
              </a:defRPr>
            </a:lvl1pPr>
          </a:lstStyle>
          <a:p>
            <a:r>
              <a:rPr sz="2100"/>
              <a:t>Exposure after practice</a:t>
            </a:r>
          </a:p>
        </p:txBody>
      </p:sp>
      <p:sp>
        <p:nvSpPr>
          <p:cNvPr id="717" name="Text Box 11"/>
          <p:cNvSpPr txBox="1"/>
          <p:nvPr/>
        </p:nvSpPr>
        <p:spPr>
          <a:xfrm>
            <a:off x="5525963" y="6135704"/>
            <a:ext cx="1068695" cy="503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1195" tIns="51195" rIns="51195" bIns="51195">
            <a:spAutoFit/>
          </a:bodyPr>
          <a:lstStyle>
            <a:lvl1pPr>
              <a:spcBef>
                <a:spcPts val="3200"/>
              </a:spcBef>
              <a:defRPr sz="5200">
                <a:latin typeface="Helvetica"/>
                <a:ea typeface="Helvetica"/>
                <a:cs typeface="Helvetica"/>
                <a:sym typeface="Helvetica"/>
              </a:defRPr>
            </a:lvl1pPr>
          </a:lstStyle>
          <a:p>
            <a:r>
              <a:rPr sz="2600"/>
              <a:t>Time</a:t>
            </a:r>
          </a:p>
        </p:txBody>
      </p:sp>
      <p:pic>
        <p:nvPicPr>
          <p:cNvPr id="71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文本框 7"/>
          <p:cNvSpPr txBox="1"/>
          <p:nvPr/>
        </p:nvSpPr>
        <p:spPr>
          <a:xfrm>
            <a:off x="2776635" y="493698"/>
            <a:ext cx="6638731" cy="754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atin typeface="Helvetica Neue Light"/>
                <a:ea typeface="Helvetica Neue Light"/>
                <a:cs typeface="Helvetica Neue Light"/>
                <a:sym typeface="Helvetica Neue Light"/>
              </a:defRPr>
            </a:lvl1pPr>
          </a:lstStyle>
          <a:p>
            <a:r>
              <a:rPr lang="en-US" sz="4300">
                <a:latin typeface="Helvetica Neue"/>
              </a:rPr>
              <a:t>Compare that to this…</a:t>
            </a:r>
            <a:endParaRPr sz="4300">
              <a:latin typeface="Helvetica Neue"/>
            </a:endParaRPr>
          </a:p>
        </p:txBody>
      </p:sp>
      <p:sp>
        <p:nvSpPr>
          <p:cNvPr id="733" name="Rectangle 5"/>
          <p:cNvSpPr txBox="1"/>
          <p:nvPr/>
        </p:nvSpPr>
        <p:spPr>
          <a:xfrm>
            <a:off x="3422561" y="3121230"/>
            <a:ext cx="8537211" cy="6155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a:defRPr sz="6400">
                <a:latin typeface="Helvetica"/>
                <a:ea typeface="Helvetica"/>
                <a:cs typeface="Helvetica"/>
                <a:sym typeface="Helvetica"/>
              </a:defRPr>
            </a:pPr>
            <a:endParaRPr sz="3200"/>
          </a:p>
        </p:txBody>
      </p:sp>
      <p:pic>
        <p:nvPicPr>
          <p:cNvPr id="73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3" name="Rectangle 2">
            <a:extLst>
              <a:ext uri="{FF2B5EF4-FFF2-40B4-BE49-F238E27FC236}">
                <a16:creationId xmlns:a16="http://schemas.microsoft.com/office/drawing/2014/main" id="{A113B183-C520-4855-9080-957A6DBD7B5D}"/>
              </a:ext>
            </a:extLst>
          </p:cNvPr>
          <p:cNvSpPr/>
          <p:nvPr/>
        </p:nvSpPr>
        <p:spPr>
          <a:xfrm>
            <a:off x="1903751" y="3244334"/>
            <a:ext cx="9293901" cy="861774"/>
          </a:xfrm>
          <a:prstGeom prst="rect">
            <a:avLst/>
          </a:prstGeom>
        </p:spPr>
        <p:txBody>
          <a:bodyPr wrap="square">
            <a:spAutoFit/>
          </a:bodyPr>
          <a:lstStyle/>
          <a:p>
            <a:r>
              <a:rPr lang="en-US" sz="3200">
                <a:hlinkClick r:id="rId4"/>
              </a:rPr>
              <a:t>https://www.youtube.com/watch?v=RcGyVTAoXEU</a:t>
            </a:r>
            <a:endParaRPr lang="en-US" sz="3200"/>
          </a:p>
          <a:p>
            <a:endParaRPr lang="en-US"/>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 name="Title 1"/>
          <p:cNvSpPr txBox="1">
            <a:spLocks noGrp="1"/>
          </p:cNvSpPr>
          <p:nvPr>
            <p:ph type="title"/>
          </p:nvPr>
        </p:nvSpPr>
        <p:spPr>
          <a:xfrm>
            <a:off x="838201" y="430739"/>
            <a:ext cx="9591676" cy="1325563"/>
          </a:xfrm>
          <a:prstGeom prst="rect">
            <a:avLst/>
          </a:prstGeom>
        </p:spPr>
        <p:txBody>
          <a:bodyPr>
            <a:noAutofit/>
          </a:bodyPr>
          <a:lstStyle>
            <a:lvl1pPr defTabSz="1609144">
              <a:defRPr sz="7744"/>
            </a:lvl1pPr>
          </a:lstStyle>
          <a:p>
            <a:pPr algn="ctr"/>
            <a:r>
              <a:rPr sz="4000">
                <a:latin typeface="Helvetica Neue"/>
              </a:rPr>
              <a:t>Useful Approaches to </a:t>
            </a:r>
            <a:r>
              <a:rPr lang="en-US" sz="4000">
                <a:latin typeface="Helvetica Neue"/>
              </a:rPr>
              <a:t>Tolerable </a:t>
            </a:r>
            <a:r>
              <a:rPr sz="4000">
                <a:latin typeface="Helvetica Neue"/>
              </a:rPr>
              <a:t>Stress </a:t>
            </a:r>
          </a:p>
        </p:txBody>
      </p:sp>
      <p:sp>
        <p:nvSpPr>
          <p:cNvPr id="737" name="Content Placeholder 2"/>
          <p:cNvSpPr txBox="1">
            <a:spLocks noGrp="1"/>
          </p:cNvSpPr>
          <p:nvPr>
            <p:ph type="body" idx="1"/>
          </p:nvPr>
        </p:nvSpPr>
        <p:spPr>
          <a:xfrm>
            <a:off x="838200" y="2556933"/>
            <a:ext cx="10515601" cy="3882498"/>
          </a:xfrm>
          <a:prstGeom prst="rect">
            <a:avLst/>
          </a:prstGeom>
        </p:spPr>
        <p:txBody>
          <a:bodyPr/>
          <a:lstStyle/>
          <a:p>
            <a:pPr marL="225425" indent="-225425" algn="l" defTabSz="206375">
              <a:lnSpc>
                <a:spcPct val="100000"/>
              </a:lnSpc>
              <a:spcBef>
                <a:spcPts val="1450"/>
              </a:spcBef>
              <a:buFontTx/>
              <a:buAutoNum type="arabicPeriod"/>
              <a:defRPr sz="3450">
                <a:latin typeface="+mj-lt"/>
                <a:ea typeface="+mj-ea"/>
                <a:cs typeface="+mj-cs"/>
                <a:sym typeface="Helvetica Light"/>
              </a:defRPr>
            </a:pPr>
            <a:r>
              <a:rPr lang="en-US" sz="2200" dirty="0"/>
              <a:t> 	</a:t>
            </a:r>
            <a:r>
              <a:rPr sz="2200" dirty="0"/>
              <a:t>Understand the Stress Response, its purpose and its various levels</a:t>
            </a:r>
            <a:endParaRPr lang="en-US" dirty="0"/>
          </a:p>
          <a:p>
            <a:pPr marL="225425" indent="-225425" algn="l" defTabSz="206375">
              <a:lnSpc>
                <a:spcPct val="100000"/>
              </a:lnSpc>
              <a:spcBef>
                <a:spcPts val="1450"/>
              </a:spcBef>
              <a:buFontTx/>
              <a:buAutoNum type="arabicPeriod"/>
              <a:defRPr sz="3450">
                <a:latin typeface="+mj-lt"/>
                <a:ea typeface="+mj-ea"/>
                <a:cs typeface="+mj-cs"/>
                <a:sym typeface="Helvetica Light"/>
              </a:defRPr>
            </a:pPr>
            <a:r>
              <a:rPr lang="en-US" sz="2200" dirty="0"/>
              <a:t> 	</a:t>
            </a:r>
            <a:r>
              <a:rPr sz="2200" dirty="0"/>
              <a:t>Interpret the stress response as positive, not negative.</a:t>
            </a:r>
            <a:r>
              <a:rPr lang="en-US" sz="2200" dirty="0"/>
              <a:t> </a:t>
            </a:r>
            <a:r>
              <a:rPr sz="2200" dirty="0"/>
              <a:t> A challenge to be faced. A</a:t>
            </a:r>
            <a:r>
              <a:rPr lang="en-US" sz="2200" dirty="0"/>
              <a:t>           	</a:t>
            </a:r>
            <a:r>
              <a:rPr sz="2200" dirty="0"/>
              <a:t>problem to be solved.</a:t>
            </a:r>
            <a:endParaRPr lang="en-US" sz="2200" dirty="0">
              <a:cs typeface="Calibri Light" panose="020F0302020204030204"/>
            </a:endParaRPr>
          </a:p>
          <a:p>
            <a:pPr marL="225425" indent="-225425" algn="l" defTabSz="206375">
              <a:lnSpc>
                <a:spcPct val="100000"/>
              </a:lnSpc>
              <a:spcBef>
                <a:spcPts val="1450"/>
              </a:spcBef>
              <a:buFontTx/>
              <a:buAutoNum type="arabicPeriod"/>
              <a:defRPr sz="3450">
                <a:latin typeface="+mj-lt"/>
                <a:ea typeface="+mj-ea"/>
                <a:cs typeface="+mj-cs"/>
                <a:sym typeface="Helvetica Light"/>
              </a:defRPr>
            </a:pPr>
            <a:r>
              <a:rPr lang="en-US" sz="2200" dirty="0"/>
              <a:t> 	</a:t>
            </a:r>
            <a:r>
              <a:rPr sz="2200" dirty="0"/>
              <a:t>Identify the problem that needs to be solved. Consider how to solve the problem. </a:t>
            </a:r>
            <a:r>
              <a:rPr lang="en-US" sz="2200" dirty="0"/>
              <a:t>	</a:t>
            </a:r>
            <a:r>
              <a:rPr sz="2200" dirty="0"/>
              <a:t>Seek </a:t>
            </a:r>
            <a:r>
              <a:rPr lang="en-US" sz="2200" dirty="0"/>
              <a:t>	</a:t>
            </a:r>
            <a:r>
              <a:rPr sz="2200" dirty="0"/>
              <a:t>assistance and help of others.</a:t>
            </a:r>
            <a:endParaRPr sz="2200" dirty="0">
              <a:cs typeface="Calibri Light"/>
            </a:endParaRPr>
          </a:p>
          <a:p>
            <a:pPr marL="225425" indent="-225425" algn="l" defTabSz="206375">
              <a:lnSpc>
                <a:spcPct val="100000"/>
              </a:lnSpc>
              <a:spcBef>
                <a:spcPts val="1450"/>
              </a:spcBef>
              <a:buFontTx/>
              <a:buAutoNum type="arabicPeriod"/>
              <a:defRPr sz="3450">
                <a:latin typeface="+mj-lt"/>
                <a:ea typeface="+mj-ea"/>
                <a:cs typeface="+mj-cs"/>
                <a:sym typeface="Helvetica Light"/>
              </a:defRPr>
            </a:pPr>
            <a:r>
              <a:rPr lang="en-US" sz="2200" dirty="0"/>
              <a:t> 	</a:t>
            </a:r>
            <a:r>
              <a:rPr sz="2200" dirty="0"/>
              <a:t>Modulate the apex of the stress response. Use simple and effective </a:t>
            </a:r>
            <a:r>
              <a:rPr lang="en-US" sz="2200" dirty="0"/>
              <a:t>breath-holding and</a:t>
            </a:r>
            <a:r>
              <a:rPr sz="2200" dirty="0"/>
              <a:t> </a:t>
            </a:r>
            <a:r>
              <a:rPr lang="en-US" sz="2200" dirty="0"/>
              <a:t>	</a:t>
            </a:r>
            <a:r>
              <a:rPr sz="2200" dirty="0"/>
              <a:t>“centering” progressive muscle relaxation techniques</a:t>
            </a:r>
            <a:endParaRPr sz="2200" dirty="0">
              <a:cs typeface="Calibri Light"/>
            </a:endParaRPr>
          </a:p>
          <a:p>
            <a:pPr defTabSz="206375">
              <a:lnSpc>
                <a:spcPct val="100000"/>
              </a:lnSpc>
              <a:spcBef>
                <a:spcPts val="1450"/>
              </a:spcBef>
              <a:defRPr sz="3450">
                <a:latin typeface="+mj-lt"/>
                <a:ea typeface="+mj-ea"/>
                <a:cs typeface="+mj-cs"/>
                <a:sym typeface="Helvetica Light"/>
              </a:defRPr>
            </a:pPr>
            <a:endParaRPr/>
          </a:p>
        </p:txBody>
      </p:sp>
      <p:pic>
        <p:nvPicPr>
          <p:cNvPr id="73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 name="文本框 7"/>
          <p:cNvSpPr txBox="1"/>
          <p:nvPr/>
        </p:nvSpPr>
        <p:spPr>
          <a:xfrm>
            <a:off x="232228" y="940305"/>
            <a:ext cx="11035688" cy="1569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algn="ctr" defTabSz="825500">
              <a:lnSpc>
                <a:spcPct val="100000"/>
              </a:lnSpc>
              <a:defRPr sz="8400"/>
            </a:lvl1pPr>
          </a:lstStyle>
          <a:p>
            <a:pPr defTabSz="412750" hangingPunct="0"/>
            <a:r>
              <a:rPr lang="en-US" sz="4800" kern="0">
                <a:solidFill>
                  <a:srgbClr val="000000"/>
                </a:solidFill>
                <a:latin typeface="Helvetica Neue"/>
                <a:sym typeface="Helvetica Light"/>
              </a:rPr>
              <a:t>Mental Health and Stigma:</a:t>
            </a:r>
          </a:p>
          <a:p>
            <a:pPr defTabSz="412750" hangingPunct="0"/>
            <a:r>
              <a:rPr lang="en-US" sz="4800" kern="0">
                <a:solidFill>
                  <a:srgbClr val="000000"/>
                </a:solidFill>
                <a:latin typeface="Helvetica Neue"/>
                <a:sym typeface="Helvetica Light"/>
              </a:rPr>
              <a:t>Quiz Time</a:t>
            </a:r>
            <a:endParaRPr sz="4800" kern="0">
              <a:solidFill>
                <a:srgbClr val="000000"/>
              </a:solidFill>
              <a:latin typeface="Helvetica Neue"/>
              <a:sym typeface="Helvetica Light"/>
            </a:endParaRPr>
          </a:p>
        </p:txBody>
      </p:sp>
      <p:sp>
        <p:nvSpPr>
          <p:cNvPr id="680" name="Rectangle 5"/>
          <p:cNvSpPr txBox="1"/>
          <p:nvPr/>
        </p:nvSpPr>
        <p:spPr>
          <a:xfrm>
            <a:off x="-591546" y="2213290"/>
            <a:ext cx="9604918" cy="2062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0953" tIns="60953" rIns="60953" bIns="60953">
            <a:spAutoFit/>
          </a:bodyPr>
          <a:lstStyle/>
          <a:p>
            <a:pPr defTabSz="914287" hangingPunct="0">
              <a:buSzPct val="100000"/>
              <a:defRPr sz="4200"/>
            </a:pPr>
            <a:endParaRPr lang="en-US" sz="2100" kern="0">
              <a:solidFill>
                <a:srgbClr val="000000"/>
              </a:solidFill>
              <a:latin typeface="Helvetica Light"/>
              <a:sym typeface="Helvetica Light"/>
            </a:endParaRPr>
          </a:p>
          <a:p>
            <a:pPr defTabSz="914287" hangingPunct="0">
              <a:buSzPct val="100000"/>
              <a:defRPr sz="4200"/>
            </a:pPr>
            <a:endParaRPr lang="en-US" sz="2100" kern="0">
              <a:solidFill>
                <a:srgbClr val="000000"/>
              </a:solidFill>
              <a:latin typeface="Helvetica Light"/>
              <a:sym typeface="Helvetica Light"/>
            </a:endParaRPr>
          </a:p>
          <a:p>
            <a:pPr defTabSz="914287" hangingPunct="0">
              <a:buSzPct val="100000"/>
              <a:defRPr sz="4200"/>
            </a:pPr>
            <a:endParaRPr lang="en-US" sz="2100" kern="0">
              <a:solidFill>
                <a:srgbClr val="000000"/>
              </a:solidFill>
              <a:latin typeface="Helvetica Light"/>
              <a:sym typeface="Helvetica Light"/>
            </a:endParaRPr>
          </a:p>
          <a:p>
            <a:pPr defTabSz="914287" hangingPunct="0">
              <a:buSzPct val="100000"/>
              <a:defRPr sz="4200"/>
            </a:pPr>
            <a:endParaRPr lang="en-US" sz="2100" kern="0">
              <a:solidFill>
                <a:srgbClr val="000000"/>
              </a:solidFill>
              <a:latin typeface="Helvetica Light"/>
              <a:sym typeface="Helvetica Light"/>
            </a:endParaRPr>
          </a:p>
          <a:p>
            <a:pPr defTabSz="914287" hangingPunct="0">
              <a:buSzPct val="100000"/>
              <a:defRPr sz="4200"/>
            </a:pPr>
            <a:endParaRPr lang="en-US" sz="2100" kern="0">
              <a:solidFill>
                <a:srgbClr val="000000"/>
              </a:solidFill>
              <a:latin typeface="Helvetica Light"/>
              <a:sym typeface="Helvetica Light"/>
            </a:endParaRPr>
          </a:p>
          <a:p>
            <a:pPr defTabSz="914287" hangingPunct="0">
              <a:buSzPct val="100000"/>
              <a:defRPr sz="4200"/>
            </a:pPr>
            <a:endParaRPr sz="2100" kern="0">
              <a:solidFill>
                <a:srgbClr val="000000"/>
              </a:solidFill>
              <a:latin typeface="Helvetica Light"/>
              <a:sym typeface="Helvetica Light"/>
            </a:endParaRPr>
          </a:p>
        </p:txBody>
      </p:sp>
      <p:sp>
        <p:nvSpPr>
          <p:cNvPr id="3" name="Rectangle 2">
            <a:extLst>
              <a:ext uri="{FF2B5EF4-FFF2-40B4-BE49-F238E27FC236}">
                <a16:creationId xmlns:a16="http://schemas.microsoft.com/office/drawing/2014/main" id="{EDEB1A17-A2BF-43AC-BB9E-AF6564B4F1B0}"/>
              </a:ext>
            </a:extLst>
          </p:cNvPr>
          <p:cNvSpPr/>
          <p:nvPr/>
        </p:nvSpPr>
        <p:spPr>
          <a:xfrm>
            <a:off x="1117599" y="3978706"/>
            <a:ext cx="10150317" cy="1477649"/>
          </a:xfrm>
          <a:prstGeom prst="rect">
            <a:avLst/>
          </a:prstGeom>
        </p:spPr>
        <p:txBody>
          <a:bodyPr wrap="square">
            <a:spAutoFit/>
          </a:bodyPr>
          <a:lstStyle/>
          <a:p>
            <a:pPr defTabSz="914287" hangingPunct="0">
              <a:lnSpc>
                <a:spcPct val="150000"/>
              </a:lnSpc>
            </a:pPr>
            <a:r>
              <a:rPr lang="en-US" sz="3200" kern="0">
                <a:solidFill>
                  <a:srgbClr val="000000"/>
                </a:solidFill>
                <a:latin typeface="Helvetica Light"/>
                <a:sym typeface="Helvetica Light"/>
                <a:hlinkClick r:id="rId3"/>
              </a:rPr>
              <a:t>https://www.time-to-change.org.uk/mental-health-quiz</a:t>
            </a:r>
            <a:endParaRPr lang="en-US" sz="3200" kern="0">
              <a:solidFill>
                <a:srgbClr val="000000"/>
              </a:solidFill>
              <a:latin typeface="Helvetica Light"/>
              <a:sym typeface="Helvetica Light"/>
            </a:endParaRPr>
          </a:p>
          <a:p>
            <a:pPr defTabSz="914287" hangingPunct="0">
              <a:lnSpc>
                <a:spcPct val="150000"/>
              </a:lnSpc>
            </a:pPr>
            <a:endParaRPr lang="en-US" sz="3200" kern="0">
              <a:solidFill>
                <a:srgbClr val="000000"/>
              </a:solidFill>
              <a:latin typeface="Helvetica Light"/>
              <a:sym typeface="Helvetica Light"/>
            </a:endParaRPr>
          </a:p>
        </p:txBody>
      </p:sp>
    </p:spTree>
    <p:extLst>
      <p:ext uri="{BB962C8B-B14F-4D97-AF65-F5344CB8AC3E}">
        <p14:creationId xmlns:p14="http://schemas.microsoft.com/office/powerpoint/2010/main" val="359095197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Shape 276"/>
          <p:cNvSpPr txBox="1">
            <a:spLocks noGrp="1"/>
          </p:cNvSpPr>
          <p:nvPr>
            <p:ph type="title"/>
          </p:nvPr>
        </p:nvSpPr>
        <p:spPr>
          <a:xfrm>
            <a:off x="1512897" y="261743"/>
            <a:ext cx="9166209" cy="1036706"/>
          </a:xfrm>
          <a:prstGeom prst="rect">
            <a:avLst/>
          </a:prstGeom>
        </p:spPr>
        <p:txBody>
          <a:bodyPr>
            <a:normAutofit/>
          </a:bodyPr>
          <a:lstStyle/>
          <a:p>
            <a:pPr algn="ctr">
              <a:defRPr sz="9200">
                <a:latin typeface="+mj-lt"/>
                <a:ea typeface="+mj-ea"/>
                <a:cs typeface="+mj-cs"/>
                <a:sym typeface="Helvetica Light"/>
              </a:defRPr>
            </a:pPr>
            <a:r>
              <a:rPr lang="en-US" sz="4400">
                <a:latin typeface="Helvetica Neue"/>
              </a:rPr>
              <a:t>Mental Health Stigma: What is it?</a:t>
            </a:r>
            <a:endParaRPr sz="4400">
              <a:latin typeface="Helvetica Neue"/>
            </a:endParaRPr>
          </a:p>
        </p:txBody>
      </p:sp>
      <p:sp>
        <p:nvSpPr>
          <p:cNvPr id="828" name="Shape 277"/>
          <p:cNvSpPr txBox="1">
            <a:spLocks noGrp="1"/>
          </p:cNvSpPr>
          <p:nvPr>
            <p:ph type="body" idx="1"/>
          </p:nvPr>
        </p:nvSpPr>
        <p:spPr>
          <a:xfrm>
            <a:off x="1204015" y="2038350"/>
            <a:ext cx="10149787" cy="4499574"/>
          </a:xfrm>
          <a:prstGeom prst="rect">
            <a:avLst/>
          </a:prstGeom>
        </p:spPr>
        <p:txBody>
          <a:bodyPr/>
          <a:lstStyle/>
          <a:p>
            <a:pPr algn="l" defTabSz="309563">
              <a:lnSpc>
                <a:spcPct val="100000"/>
              </a:lnSpc>
              <a:spcBef>
                <a:spcPts val="1650"/>
              </a:spcBef>
              <a:defRPr sz="3150">
                <a:latin typeface="+mj-lt"/>
                <a:ea typeface="+mj-ea"/>
                <a:cs typeface="+mj-cs"/>
                <a:sym typeface="Helvetica Light"/>
              </a:defRPr>
            </a:pPr>
            <a:r>
              <a:rPr lang="en-US" sz="2000">
                <a:latin typeface="Helvetica Neue"/>
              </a:rPr>
              <a:t>Simply put, stigma is a negative stereotype based on myths like:</a:t>
            </a:r>
          </a:p>
          <a:p>
            <a:pPr algn="l" defTabSz="309563">
              <a:lnSpc>
                <a:spcPct val="100000"/>
              </a:lnSpc>
              <a:spcBef>
                <a:spcPts val="1650"/>
              </a:spcBef>
              <a:defRPr sz="3150">
                <a:latin typeface="+mj-lt"/>
                <a:ea typeface="+mj-ea"/>
                <a:cs typeface="+mj-cs"/>
                <a:sym typeface="Helvetica Light"/>
              </a:defRPr>
            </a:pPr>
            <a:endParaRPr lang="en-US" sz="2000">
              <a:latin typeface="Helvetica Neue"/>
            </a:endParaRP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a:latin typeface="Helvetica Neue"/>
              </a:rPr>
              <a:t> People with mental illness are crazy</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a:latin typeface="Helvetica Neue"/>
              </a:rPr>
              <a:t> Mental Illness is caused by a personal weakness</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a:latin typeface="Helvetica Neue"/>
              </a:rPr>
              <a:t> Mental Illness is rare</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a:latin typeface="Helvetica Neue"/>
              </a:rPr>
              <a:t> People with a mental illness are violent</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a:latin typeface="Helvetica Neue"/>
              </a:rPr>
              <a:t> People with a mental illness should be hospitalized or locked up</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a:latin typeface="Helvetica Neue"/>
              </a:rPr>
              <a:t> People with a mental illness are lazy and just need to try harder</a:t>
            </a:r>
          </a:p>
          <a:p>
            <a:pPr defTabSz="309563">
              <a:lnSpc>
                <a:spcPct val="100000"/>
              </a:lnSpc>
              <a:spcBef>
                <a:spcPts val="1650"/>
              </a:spcBef>
              <a:buFont typeface="Arial" panose="020B0604020202020204" pitchFamily="34" charset="0"/>
              <a:buChar char="•"/>
              <a:defRPr sz="3150">
                <a:latin typeface="+mj-lt"/>
                <a:ea typeface="+mj-ea"/>
                <a:cs typeface="+mj-cs"/>
                <a:sym typeface="Helvetica Light"/>
              </a:defRPr>
            </a:pPr>
            <a:endParaRPr lang="en-US" sz="2000"/>
          </a:p>
          <a:p>
            <a:pPr defTabSz="309563">
              <a:lnSpc>
                <a:spcPct val="100000"/>
              </a:lnSpc>
              <a:spcBef>
                <a:spcPts val="1650"/>
              </a:spcBef>
              <a:buFont typeface="Arial" panose="020B0604020202020204" pitchFamily="34" charset="0"/>
              <a:buChar char="•"/>
              <a:defRPr sz="3150">
                <a:latin typeface="+mj-lt"/>
                <a:ea typeface="+mj-ea"/>
                <a:cs typeface="+mj-cs"/>
                <a:sym typeface="Helvetica Light"/>
              </a:defRPr>
            </a:pPr>
            <a:endParaRPr lang="en-US" sz="2000"/>
          </a:p>
          <a:p>
            <a:pPr defTabSz="309563">
              <a:lnSpc>
                <a:spcPct val="100000"/>
              </a:lnSpc>
              <a:spcBef>
                <a:spcPts val="1650"/>
              </a:spcBef>
              <a:defRPr sz="3150">
                <a:latin typeface="+mj-lt"/>
                <a:ea typeface="+mj-ea"/>
                <a:cs typeface="+mj-cs"/>
                <a:sym typeface="Helvetica Light"/>
              </a:defRPr>
            </a:pPr>
            <a:endParaRPr lang="en-US" sz="2000"/>
          </a:p>
          <a:p>
            <a:pPr defTabSz="309563">
              <a:lnSpc>
                <a:spcPct val="100000"/>
              </a:lnSpc>
              <a:spcBef>
                <a:spcPts val="1650"/>
              </a:spcBef>
              <a:defRPr sz="3150">
                <a:latin typeface="+mj-lt"/>
                <a:ea typeface="+mj-ea"/>
                <a:cs typeface="+mj-cs"/>
                <a:sym typeface="Helvetica Light"/>
              </a:defRPr>
            </a:pPr>
            <a:endParaRPr lang="en-US" sz="2000"/>
          </a:p>
        </p:txBody>
      </p:sp>
      <p:sp>
        <p:nvSpPr>
          <p:cNvPr id="829" name="Shape 278"/>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rPr/>
              <a:pPr/>
              <a:t>31</a:t>
            </a:fld>
            <a:endParaRPr/>
          </a:p>
        </p:txBody>
      </p:sp>
    </p:spTree>
    <p:extLst>
      <p:ext uri="{BB962C8B-B14F-4D97-AF65-F5344CB8AC3E}">
        <p14:creationId xmlns:p14="http://schemas.microsoft.com/office/powerpoint/2010/main" val="345597032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5C158-F537-483A-BF43-68E35F8F17BF}"/>
              </a:ext>
            </a:extLst>
          </p:cNvPr>
          <p:cNvSpPr>
            <a:spLocks noGrp="1"/>
          </p:cNvSpPr>
          <p:nvPr>
            <p:ph type="title"/>
          </p:nvPr>
        </p:nvSpPr>
        <p:spPr>
          <a:xfrm>
            <a:off x="1524001" y="228601"/>
            <a:ext cx="9144001" cy="826477"/>
          </a:xfrm>
        </p:spPr>
        <p:txBody>
          <a:bodyPr>
            <a:noAutofit/>
          </a:bodyPr>
          <a:lstStyle/>
          <a:p>
            <a:pPr algn="ctr"/>
            <a:r>
              <a:rPr lang="en-US" sz="4800">
                <a:latin typeface="Helvetica Neue"/>
              </a:rPr>
              <a:t>Public Stigma</a:t>
            </a:r>
          </a:p>
        </p:txBody>
      </p:sp>
      <p:sp>
        <p:nvSpPr>
          <p:cNvPr id="3" name="Text Placeholder 2">
            <a:extLst>
              <a:ext uri="{FF2B5EF4-FFF2-40B4-BE49-F238E27FC236}">
                <a16:creationId xmlns:a16="http://schemas.microsoft.com/office/drawing/2014/main" id="{FA73D1CB-5278-42BF-A2E4-4C223E919BBF}"/>
              </a:ext>
            </a:extLst>
          </p:cNvPr>
          <p:cNvSpPr>
            <a:spLocks noGrp="1"/>
          </p:cNvSpPr>
          <p:nvPr>
            <p:ph type="body" sz="quarter" idx="1"/>
          </p:nvPr>
        </p:nvSpPr>
        <p:spPr>
          <a:xfrm>
            <a:off x="1524001" y="1617785"/>
            <a:ext cx="9144001" cy="4835770"/>
          </a:xfrm>
        </p:spPr>
        <p:txBody>
          <a:bodyPr>
            <a:normAutofit fontScale="92500" lnSpcReduction="10000"/>
          </a:bodyPr>
          <a:lstStyle/>
          <a:p>
            <a:pPr algn="l">
              <a:lnSpc>
                <a:spcPct val="110000"/>
              </a:lnSpc>
            </a:pPr>
            <a:r>
              <a:rPr lang="en-US" b="1" dirty="0">
                <a:latin typeface="Helvetica Neue"/>
              </a:rPr>
              <a:t>Stereotype (belief)</a:t>
            </a:r>
            <a:r>
              <a:rPr lang="en-US" dirty="0">
                <a:latin typeface="Helvetica Neue"/>
              </a:rPr>
              <a:t> – All people with mental illness are dangerous</a:t>
            </a:r>
            <a:endParaRPr lang="en-US" sz="800" dirty="0">
              <a:latin typeface="Helvetica Neue"/>
            </a:endParaRPr>
          </a:p>
          <a:p>
            <a:pPr algn="l">
              <a:lnSpc>
                <a:spcPct val="110000"/>
              </a:lnSpc>
            </a:pPr>
            <a:r>
              <a:rPr lang="en-US" b="1" dirty="0">
                <a:latin typeface="Helvetica Neue"/>
              </a:rPr>
              <a:t>Prejudice (feeling)</a:t>
            </a:r>
            <a:r>
              <a:rPr lang="en-US" dirty="0">
                <a:latin typeface="Helvetica Neue"/>
              </a:rPr>
              <a:t> – I agree, people with mental illness are dangerous and I am afraid of them.</a:t>
            </a:r>
          </a:p>
          <a:p>
            <a:pPr algn="l">
              <a:lnSpc>
                <a:spcPct val="110000"/>
              </a:lnSpc>
            </a:pPr>
            <a:r>
              <a:rPr lang="en-US" b="1" dirty="0">
                <a:latin typeface="Helvetica Neue"/>
              </a:rPr>
              <a:t>Discrimination (action)</a:t>
            </a:r>
            <a:r>
              <a:rPr lang="en-US" dirty="0">
                <a:latin typeface="Helvetica Neue"/>
              </a:rPr>
              <a:t> – I do not want to be near them so I won’t hire them </a:t>
            </a:r>
          </a:p>
          <a:p>
            <a:pPr algn="l"/>
            <a:endParaRPr lang="en-US">
              <a:latin typeface="Helvetica Neue"/>
            </a:endParaRPr>
          </a:p>
          <a:p>
            <a:pPr algn="l"/>
            <a:r>
              <a:rPr lang="en-US" sz="1950" b="1" dirty="0">
                <a:latin typeface="Helvetica Neue"/>
              </a:rPr>
              <a:t>Source:</a:t>
            </a:r>
            <a:r>
              <a:rPr lang="en-US" sz="1950" dirty="0">
                <a:latin typeface="Helvetica Neue"/>
              </a:rPr>
              <a:t>  “</a:t>
            </a:r>
            <a:r>
              <a:rPr lang="en-US" sz="1950" dirty="0"/>
              <a:t>How Stigma Interferes With Mental Health Care” – Patrick Corrigan, American Psychologist, 2004, Vol. 59, No. 7, 614–625</a:t>
            </a:r>
            <a:endParaRPr lang="en-US" sz="1950" dirty="0">
              <a:latin typeface="Helvetica Neue"/>
            </a:endParaRPr>
          </a:p>
          <a:p>
            <a:pPr algn="l"/>
            <a:endParaRPr lang="en-US">
              <a:latin typeface="Helvetica Neue"/>
            </a:endParaRPr>
          </a:p>
          <a:p>
            <a:pPr algn="l"/>
            <a:endParaRPr lang="en-US">
              <a:latin typeface="Helvetica Neue"/>
            </a:endParaRPr>
          </a:p>
          <a:p>
            <a:pPr algn="l"/>
            <a:r>
              <a:rPr lang="en-US" b="1" dirty="0">
                <a:latin typeface="Helvetica Neue"/>
              </a:rPr>
              <a:t>Result</a:t>
            </a:r>
            <a:r>
              <a:rPr lang="en-US" dirty="0">
                <a:latin typeface="Helvetica Neue"/>
              </a:rPr>
              <a:t>: 40% of people with mental illness avoid treatment and label to escape public stigma (</a:t>
            </a:r>
            <a:r>
              <a:rPr lang="en-US" dirty="0">
                <a:hlinkClick r:id="rId3"/>
              </a:rPr>
              <a:t>https://www.camh.ca/en/driving-change/addressing-stigma</a:t>
            </a:r>
            <a:r>
              <a:rPr lang="en-US" dirty="0"/>
              <a:t>)</a:t>
            </a:r>
          </a:p>
          <a:p>
            <a:pPr algn="l"/>
            <a:endParaRPr lang="en-US" dirty="0">
              <a:latin typeface="Helvetica Neue"/>
            </a:endParaRPr>
          </a:p>
          <a:p>
            <a:pPr algn="l"/>
            <a:endParaRPr lang="en-US">
              <a:latin typeface="Helvetica Neue"/>
            </a:endParaRPr>
          </a:p>
        </p:txBody>
      </p:sp>
    </p:spTree>
    <p:extLst>
      <p:ext uri="{BB962C8B-B14F-4D97-AF65-F5344CB8AC3E}">
        <p14:creationId xmlns:p14="http://schemas.microsoft.com/office/powerpoint/2010/main" val="409171085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Shape 276"/>
          <p:cNvSpPr txBox="1">
            <a:spLocks noGrp="1"/>
          </p:cNvSpPr>
          <p:nvPr>
            <p:ph type="title"/>
          </p:nvPr>
        </p:nvSpPr>
        <p:spPr>
          <a:xfrm>
            <a:off x="1512897" y="261742"/>
            <a:ext cx="9166209" cy="949838"/>
          </a:xfrm>
          <a:prstGeom prst="rect">
            <a:avLst/>
          </a:prstGeom>
        </p:spPr>
        <p:txBody>
          <a:bodyPr>
            <a:normAutofit/>
          </a:bodyPr>
          <a:lstStyle/>
          <a:p>
            <a:pPr algn="ctr">
              <a:defRPr sz="9200">
                <a:latin typeface="+mj-lt"/>
                <a:ea typeface="+mj-ea"/>
                <a:cs typeface="+mj-cs"/>
                <a:sym typeface="Helvetica Light"/>
              </a:defRPr>
            </a:pPr>
            <a:r>
              <a:rPr lang="en-US" sz="4800">
                <a:latin typeface="Helvetica Neue"/>
              </a:rPr>
              <a:t>Stigma: The Shocking Facts</a:t>
            </a:r>
            <a:endParaRPr sz="4800">
              <a:latin typeface="Helvetica Neue"/>
            </a:endParaRPr>
          </a:p>
        </p:txBody>
      </p:sp>
      <p:sp>
        <p:nvSpPr>
          <p:cNvPr id="828" name="Shape 277"/>
          <p:cNvSpPr txBox="1">
            <a:spLocks noGrp="1"/>
          </p:cNvSpPr>
          <p:nvPr>
            <p:ph type="body" idx="1"/>
          </p:nvPr>
        </p:nvSpPr>
        <p:spPr>
          <a:xfrm>
            <a:off x="1216110" y="1784350"/>
            <a:ext cx="10444647" cy="4499574"/>
          </a:xfrm>
          <a:prstGeom prst="rect">
            <a:avLst/>
          </a:prstGeom>
        </p:spPr>
        <p:txBody>
          <a:bodyPr/>
          <a:lstStyle/>
          <a:p>
            <a:pPr algn="l" defTabSz="309563">
              <a:lnSpc>
                <a:spcPct val="100000"/>
              </a:lnSpc>
              <a:spcBef>
                <a:spcPts val="1650"/>
              </a:spcBef>
              <a:defRPr sz="3150">
                <a:latin typeface="+mj-lt"/>
                <a:ea typeface="+mj-ea"/>
                <a:cs typeface="+mj-cs"/>
                <a:sym typeface="Helvetica Light"/>
              </a:defRPr>
            </a:pPr>
            <a:r>
              <a:rPr lang="en-US" sz="2200" b="1" dirty="0">
                <a:latin typeface="Helvetica Neue"/>
              </a:rPr>
              <a:t>Due to Mental Health Discrimination:</a:t>
            </a:r>
          </a:p>
          <a:p>
            <a:pPr algn="l" defTabSz="309563">
              <a:lnSpc>
                <a:spcPct val="100000"/>
              </a:lnSpc>
              <a:spcBef>
                <a:spcPts val="1650"/>
              </a:spcBef>
              <a:defRPr sz="3150">
                <a:latin typeface="+mj-lt"/>
                <a:ea typeface="+mj-ea"/>
                <a:cs typeface="+mj-cs"/>
                <a:sym typeface="Helvetica Light"/>
              </a:defRPr>
            </a:pPr>
            <a:endParaRPr lang="en-US" sz="2000">
              <a:latin typeface="Helvetica Neue"/>
            </a:endParaRP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dirty="0">
                <a:latin typeface="Helvetica Neue"/>
              </a:rPr>
              <a:t> 54% of youth feel they cannot hang out with their friends</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dirty="0">
                <a:latin typeface="Helvetica Neue"/>
              </a:rPr>
              <a:t> 40% of youth feel that could not attend school</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dirty="0">
                <a:latin typeface="Helvetica Neue"/>
              </a:rPr>
              <a:t> 26% of youth have said that negative reactions from others had made them want to give up on life</a:t>
            </a:r>
          </a:p>
          <a:p>
            <a:pPr algn="l" defTabSz="309563">
              <a:lnSpc>
                <a:spcPct val="100000"/>
              </a:lnSpc>
              <a:spcBef>
                <a:spcPts val="1650"/>
              </a:spcBef>
              <a:buFont typeface="Arial" panose="020B0604020202020204" pitchFamily="34" charset="0"/>
              <a:buChar char="•"/>
              <a:defRPr sz="3150">
                <a:latin typeface="+mj-lt"/>
                <a:ea typeface="+mj-ea"/>
                <a:cs typeface="+mj-cs"/>
                <a:sym typeface="Helvetica Light"/>
              </a:defRPr>
            </a:pPr>
            <a:r>
              <a:rPr lang="en-US" sz="2000" dirty="0">
                <a:latin typeface="Helvetica Neue"/>
              </a:rPr>
              <a:t> 90% of youth feel that they are prevented from doing things that they enjoy</a:t>
            </a:r>
          </a:p>
          <a:p>
            <a:pPr algn="l" defTabSz="309563">
              <a:lnSpc>
                <a:spcPct val="100000"/>
              </a:lnSpc>
              <a:spcBef>
                <a:spcPts val="1650"/>
              </a:spcBef>
              <a:defRPr sz="3150">
                <a:latin typeface="+mj-lt"/>
                <a:ea typeface="+mj-ea"/>
                <a:cs typeface="+mj-cs"/>
                <a:sym typeface="Helvetica Light"/>
              </a:defRPr>
            </a:pPr>
            <a:endParaRPr lang="en-US" sz="2000">
              <a:latin typeface="Helvetica Neue"/>
            </a:endParaRPr>
          </a:p>
          <a:p>
            <a:pPr algn="l" defTabSz="309563">
              <a:lnSpc>
                <a:spcPct val="100000"/>
              </a:lnSpc>
              <a:spcBef>
                <a:spcPts val="1650"/>
              </a:spcBef>
              <a:defRPr sz="3150">
                <a:latin typeface="+mj-lt"/>
                <a:ea typeface="+mj-ea"/>
                <a:cs typeface="+mj-cs"/>
                <a:sym typeface="Helvetica Light"/>
              </a:defRPr>
            </a:pPr>
            <a:r>
              <a:rPr lang="en-US" sz="2000" b="1" dirty="0">
                <a:latin typeface="Helvetica Neue"/>
              </a:rPr>
              <a:t>Source: </a:t>
            </a:r>
            <a:r>
              <a:rPr lang="en-US" sz="2000" dirty="0">
                <a:latin typeface="Helvetica Neue"/>
              </a:rPr>
              <a:t>https://parentinfo.org/article/tackling-stigma-about-mental-health-for-young-people</a:t>
            </a:r>
          </a:p>
          <a:p>
            <a:pPr defTabSz="309563">
              <a:lnSpc>
                <a:spcPct val="100000"/>
              </a:lnSpc>
              <a:spcBef>
                <a:spcPts val="1650"/>
              </a:spcBef>
              <a:buFont typeface="Arial" panose="020B0604020202020204" pitchFamily="34" charset="0"/>
              <a:buChar char="•"/>
              <a:defRPr sz="3150">
                <a:latin typeface="+mj-lt"/>
                <a:ea typeface="+mj-ea"/>
                <a:cs typeface="+mj-cs"/>
                <a:sym typeface="Helvetica Light"/>
              </a:defRPr>
            </a:pPr>
            <a:endParaRPr lang="en-US" sz="2000"/>
          </a:p>
          <a:p>
            <a:pPr defTabSz="309563">
              <a:lnSpc>
                <a:spcPct val="100000"/>
              </a:lnSpc>
              <a:spcBef>
                <a:spcPts val="1650"/>
              </a:spcBef>
              <a:buFont typeface="Arial" panose="020B0604020202020204" pitchFamily="34" charset="0"/>
              <a:buChar char="•"/>
              <a:defRPr sz="3150">
                <a:latin typeface="+mj-lt"/>
                <a:ea typeface="+mj-ea"/>
                <a:cs typeface="+mj-cs"/>
                <a:sym typeface="Helvetica Light"/>
              </a:defRPr>
            </a:pPr>
            <a:endParaRPr lang="en-US" sz="2000"/>
          </a:p>
          <a:p>
            <a:pPr defTabSz="309563">
              <a:lnSpc>
                <a:spcPct val="100000"/>
              </a:lnSpc>
              <a:spcBef>
                <a:spcPts val="1650"/>
              </a:spcBef>
              <a:buFont typeface="Arial" panose="020B0604020202020204" pitchFamily="34" charset="0"/>
              <a:buChar char="•"/>
              <a:defRPr sz="3150">
                <a:latin typeface="+mj-lt"/>
                <a:ea typeface="+mj-ea"/>
                <a:cs typeface="+mj-cs"/>
                <a:sym typeface="Helvetica Light"/>
              </a:defRPr>
            </a:pPr>
            <a:endParaRPr/>
          </a:p>
        </p:txBody>
      </p:sp>
      <p:sp>
        <p:nvSpPr>
          <p:cNvPr id="829" name="Shape 278"/>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rPr/>
              <a:pPr/>
              <a:t>33</a:t>
            </a:fld>
            <a:endParaRPr/>
          </a:p>
        </p:txBody>
      </p:sp>
    </p:spTree>
    <p:extLst>
      <p:ext uri="{BB962C8B-B14F-4D97-AF65-F5344CB8AC3E}">
        <p14:creationId xmlns:p14="http://schemas.microsoft.com/office/powerpoint/2010/main" val="11671410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Shape 276"/>
          <p:cNvSpPr txBox="1">
            <a:spLocks noGrp="1"/>
          </p:cNvSpPr>
          <p:nvPr>
            <p:ph type="title"/>
          </p:nvPr>
        </p:nvSpPr>
        <p:spPr>
          <a:xfrm>
            <a:off x="1512896" y="261741"/>
            <a:ext cx="9166209" cy="1054995"/>
          </a:xfrm>
          <a:prstGeom prst="rect">
            <a:avLst/>
          </a:prstGeom>
        </p:spPr>
        <p:txBody>
          <a:bodyPr>
            <a:normAutofit/>
          </a:bodyPr>
          <a:lstStyle/>
          <a:p>
            <a:pPr algn="ctr">
              <a:defRPr sz="9200">
                <a:latin typeface="+mj-lt"/>
                <a:ea typeface="+mj-ea"/>
                <a:cs typeface="+mj-cs"/>
                <a:sym typeface="Helvetica Light"/>
              </a:defRPr>
            </a:pPr>
            <a:r>
              <a:rPr lang="en-US" sz="4400">
                <a:latin typeface="Helvetica Neue"/>
              </a:rPr>
              <a:t>Mental Health </a:t>
            </a:r>
            <a:r>
              <a:rPr sz="4400">
                <a:latin typeface="Helvetica Neue"/>
              </a:rPr>
              <a:t>Stigma Busters!</a:t>
            </a:r>
          </a:p>
        </p:txBody>
      </p:sp>
      <p:sp>
        <p:nvSpPr>
          <p:cNvPr id="828" name="Shape 277"/>
          <p:cNvSpPr txBox="1">
            <a:spLocks noGrp="1"/>
          </p:cNvSpPr>
          <p:nvPr>
            <p:ph type="body" idx="1"/>
          </p:nvPr>
        </p:nvSpPr>
        <p:spPr>
          <a:xfrm>
            <a:off x="1204014" y="1752977"/>
            <a:ext cx="9892157" cy="4784947"/>
          </a:xfrm>
          <a:prstGeom prst="rect">
            <a:avLst/>
          </a:prstGeom>
        </p:spPr>
        <p:txBody>
          <a:bodyPr>
            <a:normAutofit/>
          </a:bodyPr>
          <a:lstStyle/>
          <a:p>
            <a:pPr marL="375285" indent="-375285" algn="l" defTabSz="309563">
              <a:lnSpc>
                <a:spcPct val="100000"/>
              </a:lnSpc>
              <a:spcBef>
                <a:spcPts val="1650"/>
              </a:spcBef>
              <a:defRPr sz="3150">
                <a:latin typeface="+mj-lt"/>
                <a:ea typeface="+mj-ea"/>
                <a:cs typeface="+mj-cs"/>
                <a:sym typeface="Helvetica Light"/>
              </a:defRPr>
            </a:pPr>
            <a:endParaRPr lang="en-US" sz="1800" dirty="0">
              <a:latin typeface="Helvetica Neue"/>
            </a:endParaRPr>
          </a:p>
          <a:p>
            <a:pPr marL="375285" indent="-375285" algn="l" defTabSz="309563">
              <a:lnSpc>
                <a:spcPct val="100000"/>
              </a:lnSpc>
              <a:spcBef>
                <a:spcPts val="1650"/>
              </a:spcBef>
              <a:defRPr sz="3150">
                <a:latin typeface="+mj-lt"/>
                <a:ea typeface="+mj-ea"/>
                <a:cs typeface="+mj-cs"/>
                <a:sym typeface="Helvetica Light"/>
              </a:defRPr>
            </a:pPr>
            <a:endParaRPr lang="en-US" sz="1800" dirty="0">
              <a:cs typeface="Calibri Light"/>
            </a:endParaRPr>
          </a:p>
        </p:txBody>
      </p:sp>
      <p:sp>
        <p:nvSpPr>
          <p:cNvPr id="829" name="Shape 278"/>
          <p:cNvSpPr txBox="1">
            <a:spLocks noGrp="1"/>
          </p:cNvSpPr>
          <p:nvPr>
            <p:ph type="sldNum" sz="quarter" idx="4294967295"/>
          </p:nvPr>
        </p:nvSpPr>
        <p:spPr>
          <a:xfrm>
            <a:off x="11182922" y="6368550"/>
            <a:ext cx="170879" cy="34073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anchor="ctr">
            <a:spAutoFit/>
          </a:bodyPr>
          <a:lstStyle>
            <a:lvl1pPr algn="r" defTabSz="914287">
              <a:lnSpc>
                <a:spcPct val="150000"/>
              </a:lnSpc>
              <a:defRPr>
                <a:solidFill>
                  <a:srgbClr val="888888"/>
                </a:solidFill>
                <a:latin typeface="Calibri"/>
                <a:ea typeface="Calibri"/>
                <a:cs typeface="Calibri"/>
                <a:sym typeface="Calibri"/>
              </a:defRPr>
            </a:lvl1pPr>
          </a:lstStyle>
          <a:p>
            <a:pPr hangingPunct="0"/>
            <a:fld id="{86CB4B4D-7CA3-9044-876B-883B54F8677D}" type="slidenum">
              <a:rPr kern="0"/>
              <a:pPr hangingPunct="0"/>
              <a:t>34</a:t>
            </a:fld>
            <a:endParaRPr kern="0"/>
          </a:p>
        </p:txBody>
      </p:sp>
      <p:pic>
        <p:nvPicPr>
          <p:cNvPr id="83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2" name="TextBox 1">
            <a:extLst>
              <a:ext uri="{FF2B5EF4-FFF2-40B4-BE49-F238E27FC236}">
                <a16:creationId xmlns:a16="http://schemas.microsoft.com/office/drawing/2014/main" id="{99DE0D8A-BF44-4D1F-B6C1-3BA375B90356}"/>
              </a:ext>
            </a:extLst>
          </p:cNvPr>
          <p:cNvSpPr txBox="1"/>
          <p:nvPr/>
        </p:nvSpPr>
        <p:spPr>
          <a:xfrm>
            <a:off x="1187570" y="1676400"/>
            <a:ext cx="9917501"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latin typeface="Calibri"/>
                <a:cs typeface="Segoe UI"/>
              </a:rPr>
              <a:t>Most youth with mental disorders will go on to be successful at school and live productive and positive lives when receiving proper treatments for their mental illness.​</a:t>
            </a:r>
            <a:endParaRPr lang="en-US" sz="2800">
              <a:latin typeface="Calibri"/>
              <a:cs typeface="Calibri"/>
            </a:endParaRPr>
          </a:p>
          <a:p>
            <a:pPr marL="285750" indent="-285750">
              <a:buFont typeface="Arial"/>
              <a:buChar char="•"/>
            </a:pPr>
            <a:endParaRPr lang="en-US" sz="2800" dirty="0">
              <a:latin typeface="Calibri"/>
              <a:cs typeface="Segoe UI"/>
            </a:endParaRPr>
          </a:p>
          <a:p>
            <a:pPr marL="285750" indent="-285750">
              <a:buFont typeface="Arial"/>
              <a:buChar char="•"/>
            </a:pPr>
            <a:r>
              <a:rPr lang="en-US" sz="2800">
                <a:latin typeface="Calibri"/>
                <a:cs typeface="Segoe UI"/>
              </a:rPr>
              <a:t>Some youth have severe and persistent mental disorders which respond poorly to current treatments (as in all other illnesses) and may require greater supports.​</a:t>
            </a:r>
            <a:endParaRPr lang="en-US" sz="2800" dirty="0">
              <a:latin typeface="Calibri"/>
              <a:cs typeface="Segoe UI"/>
            </a:endParaRPr>
          </a:p>
          <a:p>
            <a:endParaRPr lang="en-US" sz="2800" dirty="0">
              <a:latin typeface="Calibri"/>
              <a:cs typeface="Segoe UI"/>
            </a:endParaRPr>
          </a:p>
          <a:p>
            <a:pPr marL="285750" indent="-285750">
              <a:buFont typeface="Arial"/>
              <a:buChar char="•"/>
            </a:pPr>
            <a:r>
              <a:rPr lang="en-US" sz="2800">
                <a:latin typeface="Calibri"/>
                <a:cs typeface="Segoe UI"/>
              </a:rPr>
              <a:t>Mental illness does not respect any boundaries of race, class or geography – poverty does not cause mental illness but it can have negative impact on outcomes.</a:t>
            </a:r>
          </a:p>
        </p:txBody>
      </p:sp>
    </p:spTree>
    <p:extLst>
      <p:ext uri="{BB962C8B-B14F-4D97-AF65-F5344CB8AC3E}">
        <p14:creationId xmlns:p14="http://schemas.microsoft.com/office/powerpoint/2010/main" val="388055357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72215-43CD-49F4-BFD8-5B687B09FBFB}"/>
              </a:ext>
            </a:extLst>
          </p:cNvPr>
          <p:cNvSpPr>
            <a:spLocks noGrp="1"/>
          </p:cNvSpPr>
          <p:nvPr>
            <p:ph type="title"/>
          </p:nvPr>
        </p:nvSpPr>
        <p:spPr>
          <a:xfrm>
            <a:off x="838200" y="365125"/>
            <a:ext cx="11162581" cy="1325563"/>
          </a:xfrm>
        </p:spPr>
        <p:txBody>
          <a:bodyPr/>
          <a:lstStyle/>
          <a:p>
            <a:pPr algn="ctr"/>
            <a:r>
              <a:rPr lang="en-US" b="1">
                <a:cs typeface="Calibri Light"/>
              </a:rPr>
              <a:t>Stigma Busters Continued       </a:t>
            </a:r>
          </a:p>
        </p:txBody>
      </p:sp>
      <p:sp>
        <p:nvSpPr>
          <p:cNvPr id="3" name="Content Placeholder 2">
            <a:extLst>
              <a:ext uri="{FF2B5EF4-FFF2-40B4-BE49-F238E27FC236}">
                <a16:creationId xmlns:a16="http://schemas.microsoft.com/office/drawing/2014/main" id="{D6A76B55-266C-4981-A333-E2F012670F09}"/>
              </a:ext>
            </a:extLst>
          </p:cNvPr>
          <p:cNvSpPr>
            <a:spLocks noGrp="1"/>
          </p:cNvSpPr>
          <p:nvPr>
            <p:ph idx="1"/>
          </p:nvPr>
        </p:nvSpPr>
        <p:spPr>
          <a:xfrm>
            <a:off x="838200" y="2084417"/>
            <a:ext cx="10515600" cy="4092546"/>
          </a:xfrm>
        </p:spPr>
        <p:txBody>
          <a:bodyPr vert="horz" lIns="91440" tIns="45720" rIns="91440" bIns="45720" rtlCol="0" anchor="t">
            <a:normAutofit lnSpcReduction="10000"/>
          </a:bodyPr>
          <a:lstStyle/>
          <a:p>
            <a:pPr>
              <a:lnSpc>
                <a:spcPct val="100000"/>
              </a:lnSpc>
              <a:spcBef>
                <a:spcPts val="1650"/>
              </a:spcBef>
            </a:pPr>
            <a:r>
              <a:rPr lang="en-US" dirty="0">
                <a:ea typeface="+mn-lt"/>
                <a:cs typeface="+mn-lt"/>
              </a:rPr>
              <a:t>Young people with mental illness are more likely to be victims not perpetrators of violence. </a:t>
            </a:r>
            <a:endParaRPr lang="en-US"/>
          </a:p>
          <a:p>
            <a:pPr marL="0" indent="0">
              <a:lnSpc>
                <a:spcPct val="100000"/>
              </a:lnSpc>
              <a:spcBef>
                <a:spcPts val="1650"/>
              </a:spcBef>
              <a:buNone/>
            </a:pPr>
            <a:endParaRPr lang="en-US" dirty="0">
              <a:ea typeface="+mn-lt"/>
              <a:cs typeface="+mn-lt"/>
            </a:endParaRPr>
          </a:p>
          <a:p>
            <a:pPr>
              <a:lnSpc>
                <a:spcPct val="100000"/>
              </a:lnSpc>
              <a:spcBef>
                <a:spcPts val="1650"/>
              </a:spcBef>
            </a:pPr>
            <a:r>
              <a:rPr lang="en-US" dirty="0">
                <a:ea typeface="+mn-lt"/>
                <a:cs typeface="+mn-lt"/>
              </a:rPr>
              <a:t>Youth with mental illnesses have difficulty accessing best possible health care and face substantial stigma socially and in school.</a:t>
            </a:r>
          </a:p>
          <a:p>
            <a:pPr marL="0" indent="0">
              <a:lnSpc>
                <a:spcPct val="100000"/>
              </a:lnSpc>
              <a:spcBef>
                <a:spcPts val="1650"/>
              </a:spcBef>
              <a:buNone/>
            </a:pPr>
            <a:endParaRPr lang="en-US" dirty="0">
              <a:ea typeface="+mn-lt"/>
              <a:cs typeface="+mn-lt"/>
            </a:endParaRPr>
          </a:p>
          <a:p>
            <a:pPr>
              <a:lnSpc>
                <a:spcPct val="100000"/>
              </a:lnSpc>
              <a:spcBef>
                <a:spcPts val="1650"/>
              </a:spcBef>
            </a:pPr>
            <a:r>
              <a:rPr lang="en-US" dirty="0">
                <a:ea typeface="+mn-lt"/>
                <a:cs typeface="+mn-lt"/>
              </a:rPr>
              <a:t>Early identification and provision of best evidence treatments and social and educational support can substantially improve outcomes.</a:t>
            </a:r>
            <a:endParaRPr lang="en-US" dirty="0"/>
          </a:p>
        </p:txBody>
      </p:sp>
      <p:pic>
        <p:nvPicPr>
          <p:cNvPr id="5" name="图片 3" descr="图片 3">
            <a:extLst>
              <a:ext uri="{FF2B5EF4-FFF2-40B4-BE49-F238E27FC236}">
                <a16:creationId xmlns:a16="http://schemas.microsoft.com/office/drawing/2014/main" id="{A93E3916-ECDA-4562-ADB4-A53A20546E60}"/>
              </a:ext>
            </a:extLst>
          </p:cNvPr>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extLst>
      <p:ext uri="{BB962C8B-B14F-4D97-AF65-F5344CB8AC3E}">
        <p14:creationId xmlns:p14="http://schemas.microsoft.com/office/powerpoint/2010/main" val="3621375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3284-F1C4-4B9D-991E-B861D136EB2D}"/>
              </a:ext>
            </a:extLst>
          </p:cNvPr>
          <p:cNvSpPr>
            <a:spLocks noGrp="1"/>
          </p:cNvSpPr>
          <p:nvPr>
            <p:ph type="title"/>
          </p:nvPr>
        </p:nvSpPr>
        <p:spPr/>
        <p:txBody>
          <a:bodyPr>
            <a:normAutofit/>
          </a:bodyPr>
          <a:lstStyle/>
          <a:p>
            <a:pPr algn="ctr"/>
            <a:r>
              <a:rPr lang="en-US">
                <a:cs typeface="Calibri Light"/>
              </a:rPr>
              <a:t>Mental Health Stigma Buster Videos     </a:t>
            </a:r>
            <a:endParaRPr lang="en-US"/>
          </a:p>
        </p:txBody>
      </p:sp>
      <p:sp>
        <p:nvSpPr>
          <p:cNvPr id="3" name="Content Placeholder 2">
            <a:extLst>
              <a:ext uri="{FF2B5EF4-FFF2-40B4-BE49-F238E27FC236}">
                <a16:creationId xmlns:a16="http://schemas.microsoft.com/office/drawing/2014/main" id="{95BEA3BD-91C1-4555-A082-7BFFF04BFFE7}"/>
              </a:ext>
            </a:extLst>
          </p:cNvPr>
          <p:cNvSpPr>
            <a:spLocks noGrp="1"/>
          </p:cNvSpPr>
          <p:nvPr>
            <p:ph idx="1"/>
          </p:nvPr>
        </p:nvSpPr>
        <p:spPr>
          <a:xfrm>
            <a:off x="838200" y="2185059"/>
            <a:ext cx="10515600" cy="3991904"/>
          </a:xfrm>
        </p:spPr>
        <p:txBody>
          <a:bodyPr vert="horz" lIns="91440" tIns="45720" rIns="91440" bIns="45720" rtlCol="0" anchor="ctr">
            <a:normAutofit fontScale="92500" lnSpcReduction="10000"/>
          </a:bodyPr>
          <a:lstStyle/>
          <a:p>
            <a:pPr marL="0" indent="0" algn="ctr">
              <a:lnSpc>
                <a:spcPct val="100000"/>
              </a:lnSpc>
              <a:spcBef>
                <a:spcPts val="1650"/>
              </a:spcBef>
              <a:buNone/>
            </a:pPr>
            <a:r>
              <a:rPr lang="en-US" dirty="0">
                <a:ea typeface="+mn-lt"/>
                <a:cs typeface="+mn-lt"/>
                <a:hlinkClick r:id="rId3"/>
              </a:rPr>
              <a:t>https://www.youtube.com/watch?v=49mfPFTZsHs</a:t>
            </a:r>
            <a:endParaRPr lang="en-US" dirty="0">
              <a:ea typeface="+mn-lt"/>
              <a:cs typeface="+mn-lt"/>
            </a:endParaRPr>
          </a:p>
          <a:p>
            <a:pPr algn="ctr">
              <a:lnSpc>
                <a:spcPct val="100000"/>
              </a:lnSpc>
              <a:spcBef>
                <a:spcPts val="1650"/>
              </a:spcBef>
            </a:pPr>
            <a:endParaRPr lang="en-US" dirty="0">
              <a:ea typeface="+mn-lt"/>
              <a:cs typeface="+mn-lt"/>
            </a:endParaRPr>
          </a:p>
          <a:p>
            <a:pPr marL="0" indent="0" algn="ctr">
              <a:lnSpc>
                <a:spcPct val="100000"/>
              </a:lnSpc>
              <a:spcBef>
                <a:spcPts val="1650"/>
              </a:spcBef>
              <a:buNone/>
            </a:pPr>
            <a:r>
              <a:rPr lang="en-US" dirty="0">
                <a:ea typeface="+mn-lt"/>
                <a:cs typeface="+mn-lt"/>
                <a:hlinkClick r:id="rId4"/>
              </a:rPr>
              <a:t>https://www.youtube.com/watch?v=BHSonXBZOwI</a:t>
            </a:r>
          </a:p>
          <a:p>
            <a:pPr algn="ctr">
              <a:lnSpc>
                <a:spcPct val="100000"/>
              </a:lnSpc>
              <a:spcBef>
                <a:spcPts val="1650"/>
              </a:spcBef>
            </a:pPr>
            <a:endParaRPr lang="en-US" dirty="0">
              <a:cs typeface="Calibri"/>
            </a:endParaRPr>
          </a:p>
          <a:p>
            <a:pPr marL="0" indent="0" algn="ctr">
              <a:lnSpc>
                <a:spcPct val="100000"/>
              </a:lnSpc>
              <a:spcBef>
                <a:spcPts val="1650"/>
              </a:spcBef>
              <a:buNone/>
            </a:pPr>
            <a:r>
              <a:rPr lang="en-US" dirty="0">
                <a:cs typeface="Calibri"/>
                <a:hlinkClick r:id="rId5"/>
              </a:rPr>
              <a:t>https://www.youtube.com/watch?v=pnqfc_QipqI</a:t>
            </a:r>
          </a:p>
          <a:p>
            <a:pPr algn="ctr">
              <a:lnSpc>
                <a:spcPct val="100000"/>
              </a:lnSpc>
              <a:spcBef>
                <a:spcPts val="1650"/>
              </a:spcBef>
            </a:pPr>
            <a:endParaRPr lang="en-US" dirty="0">
              <a:ea typeface="+mn-lt"/>
              <a:cs typeface="+mn-lt"/>
            </a:endParaRPr>
          </a:p>
          <a:p>
            <a:pPr marL="0" indent="0" algn="ctr">
              <a:lnSpc>
                <a:spcPct val="100000"/>
              </a:lnSpc>
              <a:spcBef>
                <a:spcPts val="1650"/>
              </a:spcBef>
              <a:buNone/>
            </a:pPr>
            <a:r>
              <a:rPr lang="en-US" dirty="0">
                <a:ea typeface="+mn-lt"/>
                <a:cs typeface="+mn-lt"/>
                <a:hlinkClick r:id="rId6"/>
              </a:rPr>
              <a:t>https://www.youtube.com/watch?v=lj-VgcsV_gI</a:t>
            </a:r>
            <a:endParaRPr lang="en-US" dirty="0">
              <a:cs typeface="Calibri"/>
            </a:endParaRPr>
          </a:p>
        </p:txBody>
      </p:sp>
      <p:pic>
        <p:nvPicPr>
          <p:cNvPr id="5" name="图片 3" descr="图片 3">
            <a:extLst>
              <a:ext uri="{FF2B5EF4-FFF2-40B4-BE49-F238E27FC236}">
                <a16:creationId xmlns:a16="http://schemas.microsoft.com/office/drawing/2014/main" id="{1D58A73D-4C03-45A3-88D9-407963BE47AC}"/>
              </a:ext>
            </a:extLst>
          </p:cNvPr>
          <p:cNvPicPr>
            <a:picLocks noChangeAspect="1"/>
          </p:cNvPicPr>
          <p:nvPr/>
        </p:nvPicPr>
        <p:blipFill>
          <a:blip r:embed="rId7"/>
          <a:stretch>
            <a:fillRect/>
          </a:stretch>
        </p:blipFill>
        <p:spPr>
          <a:xfrm>
            <a:off x="10429877" y="236493"/>
            <a:ext cx="1529895" cy="1442474"/>
          </a:xfrm>
          <a:prstGeom prst="rect">
            <a:avLst/>
          </a:prstGeom>
          <a:ln w="12700">
            <a:miter lim="400000"/>
          </a:ln>
        </p:spPr>
      </p:pic>
    </p:spTree>
    <p:extLst>
      <p:ext uri="{BB962C8B-B14F-4D97-AF65-F5344CB8AC3E}">
        <p14:creationId xmlns:p14="http://schemas.microsoft.com/office/powerpoint/2010/main" val="1145749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DE8DD-23BF-4471-914B-99B78400342A}"/>
              </a:ext>
            </a:extLst>
          </p:cNvPr>
          <p:cNvSpPr>
            <a:spLocks noGrp="1"/>
          </p:cNvSpPr>
          <p:nvPr>
            <p:ph type="title"/>
          </p:nvPr>
        </p:nvSpPr>
        <p:spPr>
          <a:xfrm>
            <a:off x="838200" y="365125"/>
            <a:ext cx="10515600" cy="764847"/>
          </a:xfrm>
        </p:spPr>
        <p:txBody>
          <a:bodyPr/>
          <a:lstStyle/>
          <a:p>
            <a:pPr algn="ctr"/>
            <a:r>
              <a:rPr lang="en-US" sz="4000">
                <a:latin typeface="Calibri"/>
                <a:cs typeface="Calibri"/>
              </a:rPr>
              <a:t>Stigma Buster Resources      </a:t>
            </a:r>
            <a:endParaRPr lang="en-US">
              <a:cs typeface="Calibri Light" panose="020F0302020204030204"/>
            </a:endParaRPr>
          </a:p>
        </p:txBody>
      </p:sp>
      <p:sp>
        <p:nvSpPr>
          <p:cNvPr id="3" name="Content Placeholder 2">
            <a:extLst>
              <a:ext uri="{FF2B5EF4-FFF2-40B4-BE49-F238E27FC236}">
                <a16:creationId xmlns:a16="http://schemas.microsoft.com/office/drawing/2014/main" id="{8ABC22A3-6490-49F4-B7F6-5FD261B48F38}"/>
              </a:ext>
            </a:extLst>
          </p:cNvPr>
          <p:cNvSpPr>
            <a:spLocks noGrp="1"/>
          </p:cNvSpPr>
          <p:nvPr>
            <p:ph idx="1"/>
          </p:nvPr>
        </p:nvSpPr>
        <p:spPr>
          <a:xfrm>
            <a:off x="838200" y="1955021"/>
            <a:ext cx="10515600" cy="4221942"/>
          </a:xfrm>
        </p:spPr>
        <p:txBody>
          <a:bodyPr vert="horz" lIns="91440" tIns="45720" rIns="91440" bIns="45720" rtlCol="0" anchor="t">
            <a:normAutofit/>
          </a:bodyPr>
          <a:lstStyle/>
          <a:p>
            <a:pPr marL="0" indent="0" algn="ctr">
              <a:lnSpc>
                <a:spcPct val="100000"/>
              </a:lnSpc>
              <a:spcBef>
                <a:spcPts val="1650"/>
              </a:spcBef>
              <a:buNone/>
            </a:pPr>
            <a:r>
              <a:rPr lang="en-US" sz="2400" dirty="0">
                <a:ea typeface="+mn-lt"/>
                <a:cs typeface="+mn-lt"/>
                <a:hlinkClick r:id="rId3"/>
              </a:rPr>
              <a:t>https://www.camh.ca/en/driving-change/addressing-stigma</a:t>
            </a:r>
            <a:endParaRPr lang="en-US" sz="2400">
              <a:ea typeface="+mn-lt"/>
              <a:cs typeface="+mn-lt"/>
            </a:endParaRPr>
          </a:p>
          <a:p>
            <a:pPr algn="ctr">
              <a:lnSpc>
                <a:spcPct val="100000"/>
              </a:lnSpc>
              <a:spcBef>
                <a:spcPts val="1650"/>
              </a:spcBef>
            </a:pPr>
            <a:endParaRPr lang="en-US" sz="2400" dirty="0">
              <a:ea typeface="+mn-lt"/>
              <a:cs typeface="+mn-lt"/>
            </a:endParaRPr>
          </a:p>
          <a:p>
            <a:pPr marL="0" indent="0" algn="ctr">
              <a:lnSpc>
                <a:spcPct val="100000"/>
              </a:lnSpc>
              <a:spcBef>
                <a:spcPts val="1650"/>
              </a:spcBef>
              <a:buNone/>
            </a:pPr>
            <a:r>
              <a:rPr lang="en-US" sz="2400" dirty="0">
                <a:ea typeface="+mn-lt"/>
                <a:cs typeface="+mn-lt"/>
                <a:hlinkClick r:id="rId4"/>
              </a:rPr>
              <a:t>https://www.mendthemind.ca/stigma/top-11-myths-about-mental-illness/</a:t>
            </a:r>
            <a:endParaRPr lang="en-US" sz="2400">
              <a:ea typeface="+mn-lt"/>
              <a:cs typeface="+mn-lt"/>
            </a:endParaRPr>
          </a:p>
          <a:p>
            <a:pPr algn="ctr">
              <a:lnSpc>
                <a:spcPct val="100000"/>
              </a:lnSpc>
              <a:spcBef>
                <a:spcPts val="1650"/>
              </a:spcBef>
            </a:pPr>
            <a:endParaRPr lang="en-US" sz="2400" dirty="0">
              <a:ea typeface="+mn-lt"/>
              <a:cs typeface="+mn-lt"/>
            </a:endParaRPr>
          </a:p>
          <a:p>
            <a:pPr marL="0" indent="0" algn="ctr">
              <a:lnSpc>
                <a:spcPct val="100000"/>
              </a:lnSpc>
              <a:spcBef>
                <a:spcPts val="1650"/>
              </a:spcBef>
              <a:buNone/>
            </a:pPr>
            <a:r>
              <a:rPr lang="en-US" sz="2400" dirty="0">
                <a:ea typeface="+mn-lt"/>
                <a:cs typeface="+mn-lt"/>
                <a:hlinkClick r:id="rId5"/>
              </a:rPr>
              <a:t>http://www.health.wa.gov.au/docreg/Education/Population/Health_Problems/Mental_Illness/Mentalhealth_stigma_fact.pdf</a:t>
            </a:r>
            <a:endParaRPr lang="en-US" sz="2400">
              <a:ea typeface="+mn-lt"/>
              <a:cs typeface="+mn-lt"/>
            </a:endParaRPr>
          </a:p>
          <a:p>
            <a:pPr algn="ctr">
              <a:lnSpc>
                <a:spcPct val="100000"/>
              </a:lnSpc>
              <a:spcBef>
                <a:spcPts val="1650"/>
              </a:spcBef>
            </a:pPr>
            <a:endParaRPr lang="en-US" sz="2400" dirty="0">
              <a:ea typeface="+mn-lt"/>
              <a:cs typeface="+mn-lt"/>
            </a:endParaRPr>
          </a:p>
          <a:p>
            <a:pPr algn="ctr">
              <a:lnSpc>
                <a:spcPct val="100000"/>
              </a:lnSpc>
              <a:spcBef>
                <a:spcPts val="1650"/>
              </a:spcBef>
            </a:pPr>
            <a:endParaRPr lang="en-US" sz="2400" dirty="0">
              <a:cs typeface="Calibri" panose="020F0502020204030204"/>
            </a:endParaRPr>
          </a:p>
        </p:txBody>
      </p:sp>
      <p:pic>
        <p:nvPicPr>
          <p:cNvPr id="5" name="图片 3" descr="图片 3">
            <a:extLst>
              <a:ext uri="{FF2B5EF4-FFF2-40B4-BE49-F238E27FC236}">
                <a16:creationId xmlns:a16="http://schemas.microsoft.com/office/drawing/2014/main" id="{C5BEFE5E-67F4-47FA-AEFB-9139B79E41DA}"/>
              </a:ext>
            </a:extLst>
          </p:cNvPr>
          <p:cNvPicPr>
            <a:picLocks noChangeAspect="1"/>
          </p:cNvPicPr>
          <p:nvPr/>
        </p:nvPicPr>
        <p:blipFill>
          <a:blip r:embed="rId6"/>
          <a:stretch>
            <a:fillRect/>
          </a:stretch>
        </p:blipFill>
        <p:spPr>
          <a:xfrm>
            <a:off x="10429877" y="236493"/>
            <a:ext cx="1529895" cy="1442474"/>
          </a:xfrm>
          <a:prstGeom prst="rect">
            <a:avLst/>
          </a:prstGeom>
          <a:ln w="12700">
            <a:miter lim="400000"/>
          </a:ln>
        </p:spPr>
      </p:pic>
    </p:spTree>
    <p:extLst>
      <p:ext uri="{BB962C8B-B14F-4D97-AF65-F5344CB8AC3E}">
        <p14:creationId xmlns:p14="http://schemas.microsoft.com/office/powerpoint/2010/main" val="2344513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0A99EBA-E827-44BA-91D0-DA0166D4C82E}"/>
              </a:ext>
            </a:extLst>
          </p:cNvPr>
          <p:cNvSpPr>
            <a:spLocks noGrp="1"/>
          </p:cNvSpPr>
          <p:nvPr>
            <p:ph type="body" idx="1"/>
          </p:nvPr>
        </p:nvSpPr>
        <p:spPr>
          <a:xfrm>
            <a:off x="636917" y="977361"/>
            <a:ext cx="11119450" cy="5199604"/>
          </a:xfrm>
        </p:spPr>
        <p:txBody>
          <a:bodyPr>
            <a:normAutofit/>
          </a:bodyPr>
          <a:lstStyle/>
          <a:p>
            <a:pPr marL="0" indent="0" algn="ctr">
              <a:buNone/>
            </a:pPr>
            <a:endParaRPr lang="en-US" sz="3200" dirty="0"/>
          </a:p>
          <a:p>
            <a:r>
              <a:rPr lang="en-US" sz="3200" b="1" dirty="0">
                <a:latin typeface="Comic Sans MS"/>
              </a:rPr>
              <a:t>“The single most important barrier to overcome in the</a:t>
            </a:r>
          </a:p>
          <a:p>
            <a:r>
              <a:rPr lang="en-US" sz="3200" b="1" dirty="0">
                <a:latin typeface="Comic Sans MS"/>
              </a:rPr>
              <a:t> community is the stigma and associated discrimination</a:t>
            </a:r>
            <a:endParaRPr lang="en-US" sz="3200" dirty="0"/>
          </a:p>
          <a:p>
            <a:r>
              <a:rPr lang="en-US" sz="3200" b="1" dirty="0">
                <a:latin typeface="Comic Sans MS"/>
              </a:rPr>
              <a:t> towards persons suffering from mental and</a:t>
            </a:r>
            <a:endParaRPr lang="en-US" sz="3200" dirty="0" err="1"/>
          </a:p>
          <a:p>
            <a:r>
              <a:rPr lang="en-US" sz="3200" b="1" dirty="0">
                <a:latin typeface="Comic Sans MS"/>
              </a:rPr>
              <a:t> </a:t>
            </a:r>
            <a:r>
              <a:rPr lang="en-US" sz="3200" b="1" dirty="0" err="1">
                <a:latin typeface="Comic Sans MS"/>
              </a:rPr>
              <a:t>behavioural</a:t>
            </a:r>
            <a:r>
              <a:rPr lang="en-US" sz="3200" b="1" dirty="0">
                <a:latin typeface="Comic Sans MS"/>
              </a:rPr>
              <a:t> disorders.”</a:t>
            </a:r>
            <a:endParaRPr lang="en-US" sz="3200" dirty="0"/>
          </a:p>
          <a:p>
            <a:endParaRPr lang="en-US"/>
          </a:p>
          <a:p>
            <a:endParaRPr lang="en-US"/>
          </a:p>
          <a:p>
            <a:r>
              <a:rPr lang="en-US" dirty="0"/>
              <a:t>- The World Health Organization </a:t>
            </a:r>
          </a:p>
        </p:txBody>
      </p:sp>
    </p:spTree>
    <p:extLst>
      <p:ext uri="{BB962C8B-B14F-4D97-AF65-F5344CB8AC3E}">
        <p14:creationId xmlns:p14="http://schemas.microsoft.com/office/powerpoint/2010/main" val="240933983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文本框 7"/>
          <p:cNvSpPr txBox="1"/>
          <p:nvPr/>
        </p:nvSpPr>
        <p:spPr>
          <a:xfrm>
            <a:off x="1474298" y="412867"/>
            <a:ext cx="9243405" cy="754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300">
                <a:latin typeface="Helvetica Neue"/>
              </a:rPr>
              <a:t>Brain Growth &amp; Development</a:t>
            </a:r>
          </a:p>
        </p:txBody>
      </p:sp>
      <p:sp>
        <p:nvSpPr>
          <p:cNvPr id="771" name="Rectangle 5"/>
          <p:cNvSpPr txBox="1"/>
          <p:nvPr/>
        </p:nvSpPr>
        <p:spPr>
          <a:xfrm>
            <a:off x="1150834" y="1695406"/>
            <a:ext cx="3621084" cy="30777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lvl1pPr>
              <a:defRPr sz="4800">
                <a:latin typeface="Helvetica Neue"/>
                <a:ea typeface="Helvetica Neue"/>
                <a:cs typeface="Helvetica Neue"/>
                <a:sym typeface="Helvetica Neue"/>
              </a:defRPr>
            </a:lvl1pPr>
          </a:lstStyle>
          <a:p>
            <a:r>
              <a:rPr sz="2400"/>
              <a:t>Significant brain growth and development occurs during adolescence, and continues into the twenties. Some studies show that this growth and development extends to the age of 30!</a:t>
            </a:r>
          </a:p>
        </p:txBody>
      </p:sp>
      <p:pic>
        <p:nvPicPr>
          <p:cNvPr id="772" name="image32.jpg" descr="image32.jpg"/>
          <p:cNvPicPr>
            <a:picLocks noChangeAspect="1"/>
          </p:cNvPicPr>
          <p:nvPr/>
        </p:nvPicPr>
        <p:blipFill>
          <a:blip r:embed="rId3"/>
          <a:stretch>
            <a:fillRect/>
          </a:stretch>
        </p:blipFill>
        <p:spPr>
          <a:xfrm>
            <a:off x="5356039" y="1618285"/>
            <a:ext cx="4699076" cy="4697363"/>
          </a:xfrm>
          <a:prstGeom prst="rect">
            <a:avLst/>
          </a:prstGeom>
          <a:ln w="12700">
            <a:miter lim="400000"/>
          </a:ln>
        </p:spPr>
      </p:pic>
      <p:pic>
        <p:nvPicPr>
          <p:cNvPr id="773"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 name="Proliferation of Grey Matter Through Development"/>
          <p:cNvSpPr txBox="1">
            <a:spLocks noGrp="1"/>
          </p:cNvSpPr>
          <p:nvPr>
            <p:ph type="title"/>
          </p:nvPr>
        </p:nvSpPr>
        <p:spPr>
          <a:xfrm>
            <a:off x="232228" y="1063929"/>
            <a:ext cx="4792267" cy="3339704"/>
          </a:xfrm>
          <a:prstGeom prst="rect">
            <a:avLst/>
          </a:prstGeom>
        </p:spPr>
        <p:txBody>
          <a:bodyPr>
            <a:normAutofit/>
          </a:bodyPr>
          <a:lstStyle/>
          <a:p>
            <a:r>
              <a:rPr sz="4800">
                <a:latin typeface="Helvetica Neue"/>
              </a:rPr>
              <a:t>Proliferation of Grey Matter Through Development</a:t>
            </a:r>
          </a:p>
        </p:txBody>
      </p:sp>
      <p:sp>
        <p:nvSpPr>
          <p:cNvPr id="778" name="."/>
          <p:cNvSpPr txBox="1"/>
          <p:nvPr/>
        </p:nvSpPr>
        <p:spPr>
          <a:xfrm>
            <a:off x="7162800" y="4906470"/>
            <a:ext cx="3048000" cy="364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sz="3800"/>
            </a:lvl1pPr>
          </a:lstStyle>
          <a:p>
            <a:r>
              <a:rPr sz="1900"/>
              <a:t>.</a:t>
            </a:r>
          </a:p>
        </p:txBody>
      </p:sp>
      <p:sp>
        <p:nvSpPr>
          <p:cNvPr id="779" name="."/>
          <p:cNvSpPr txBox="1"/>
          <p:nvPr/>
        </p:nvSpPr>
        <p:spPr>
          <a:xfrm>
            <a:off x="7010400" y="1863232"/>
            <a:ext cx="3809999" cy="364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sz="3800"/>
            </a:lvl1pPr>
          </a:lstStyle>
          <a:p>
            <a:r>
              <a:rPr sz="1900"/>
              <a:t>.</a:t>
            </a:r>
          </a:p>
        </p:txBody>
      </p:sp>
      <p:pic>
        <p:nvPicPr>
          <p:cNvPr id="780" name="Image" descr="Image"/>
          <p:cNvPicPr>
            <a:picLocks noChangeAspect="1"/>
          </p:cNvPicPr>
          <p:nvPr/>
        </p:nvPicPr>
        <p:blipFill>
          <a:blip r:embed="rId3"/>
          <a:stretch>
            <a:fillRect/>
          </a:stretch>
        </p:blipFill>
        <p:spPr>
          <a:xfrm>
            <a:off x="4977738" y="994767"/>
            <a:ext cx="6325074" cy="4868459"/>
          </a:xfrm>
          <a:prstGeom prst="rect">
            <a:avLst/>
          </a:prstGeom>
          <a:ln w="12700">
            <a:miter lim="400000"/>
          </a:ln>
        </p:spPr>
      </p:pic>
      <p:sp>
        <p:nvSpPr>
          <p:cNvPr id="781" name="Lenroot &amp; Giedd (2006)"/>
          <p:cNvSpPr txBox="1"/>
          <p:nvPr/>
        </p:nvSpPr>
        <p:spPr>
          <a:xfrm>
            <a:off x="7302036" y="6364559"/>
            <a:ext cx="1676400" cy="210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defTabSz="821531">
              <a:defRPr sz="1800"/>
            </a:lvl1pPr>
          </a:lstStyle>
          <a:p>
            <a:r>
              <a:rPr sz="900"/>
              <a:t>Lenroot &amp; Giedd (2006)</a:t>
            </a:r>
          </a:p>
        </p:txBody>
      </p:sp>
      <p:pic>
        <p:nvPicPr>
          <p:cNvPr id="782"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 name="Shape 285"/>
          <p:cNvSpPr txBox="1">
            <a:spLocks noGrp="1"/>
          </p:cNvSpPr>
          <p:nvPr>
            <p:ph type="title"/>
          </p:nvPr>
        </p:nvSpPr>
        <p:spPr>
          <a:xfrm>
            <a:off x="915836" y="312542"/>
            <a:ext cx="9647245" cy="1442474"/>
          </a:xfrm>
          <a:prstGeom prst="rect">
            <a:avLst/>
          </a:prstGeom>
        </p:spPr>
        <p:txBody>
          <a:bodyPr>
            <a:noAutofit/>
          </a:bodyPr>
          <a:lstStyle>
            <a:lvl1pPr>
              <a:defRPr sz="9200"/>
            </a:lvl1pPr>
          </a:lstStyle>
          <a:p>
            <a:pPr algn="ctr"/>
            <a:r>
              <a:rPr sz="4400">
                <a:latin typeface="Helvetica Neue"/>
              </a:rPr>
              <a:t>Identification May Be Difficult in the School Setting</a:t>
            </a:r>
          </a:p>
        </p:txBody>
      </p:sp>
      <p:sp>
        <p:nvSpPr>
          <p:cNvPr id="839" name="Shape 286"/>
          <p:cNvSpPr txBox="1">
            <a:spLocks noGrp="1"/>
          </p:cNvSpPr>
          <p:nvPr>
            <p:ph type="body" sz="half" idx="1"/>
          </p:nvPr>
        </p:nvSpPr>
        <p:spPr>
          <a:xfrm>
            <a:off x="915836" y="1729495"/>
            <a:ext cx="6057495" cy="4564696"/>
          </a:xfrm>
          <a:prstGeom prst="rect">
            <a:avLst/>
          </a:prstGeom>
        </p:spPr>
        <p:txBody>
          <a:bodyPr vert="horz" lIns="91437" tIns="91437" rIns="91437" bIns="91437" rtlCol="0" anchor="t">
            <a:noAutofit/>
          </a:bodyPr>
          <a:lstStyle/>
          <a:p>
            <a:pPr marL="350520" indent="-350520" algn="l" defTabSz="368932">
              <a:spcBef>
                <a:spcPts val="2600"/>
              </a:spcBef>
              <a:buFont typeface="Wingdings" panose="020B0604020202020204" pitchFamily="34" charset="0"/>
              <a:buChar char="§"/>
              <a:defRPr sz="4312">
                <a:latin typeface="+mj-lt"/>
                <a:ea typeface="+mj-ea"/>
                <a:cs typeface="+mj-cs"/>
                <a:sym typeface="Helvetica Light"/>
              </a:defRPr>
            </a:pPr>
            <a:r>
              <a:rPr sz="2300">
                <a:latin typeface="Helvetica Neue"/>
              </a:rPr>
              <a:t>The “presentation” of the illness may be different at different times</a:t>
            </a:r>
            <a:endParaRPr lang="en-US" sz="2300">
              <a:cs typeface="Calibri Light"/>
            </a:endParaRPr>
          </a:p>
          <a:p>
            <a:pPr marL="350520" indent="-350520" algn="l" defTabSz="368932">
              <a:spcBef>
                <a:spcPts val="2600"/>
              </a:spcBef>
              <a:buFont typeface="Wingdings" panose="020B0604020202020204" pitchFamily="34" charset="0"/>
              <a:buChar char="§"/>
              <a:defRPr sz="4312">
                <a:latin typeface="+mj-lt"/>
                <a:ea typeface="+mj-ea"/>
                <a:cs typeface="+mj-cs"/>
                <a:sym typeface="Helvetica Light"/>
              </a:defRPr>
            </a:pPr>
            <a:r>
              <a:rPr sz="2300">
                <a:latin typeface="Helvetica Neue"/>
              </a:rPr>
              <a:t>If a student is using drugs or alcohol the effects of those substances can be confusing</a:t>
            </a:r>
            <a:endParaRPr lang="en-US" sz="2300">
              <a:latin typeface="Helvetica Neue"/>
            </a:endParaRPr>
          </a:p>
          <a:p>
            <a:pPr marL="350520" indent="-350520" algn="l" defTabSz="368932">
              <a:spcBef>
                <a:spcPts val="2600"/>
              </a:spcBef>
              <a:buFont typeface="Wingdings" panose="020B0604020202020204" pitchFamily="34" charset="0"/>
              <a:buChar char="§"/>
              <a:defRPr sz="4312">
                <a:latin typeface="+mj-lt"/>
                <a:ea typeface="+mj-ea"/>
                <a:cs typeface="+mj-cs"/>
                <a:sym typeface="Helvetica Light"/>
              </a:defRPr>
            </a:pPr>
            <a:r>
              <a:rPr sz="2300">
                <a:latin typeface="Helvetica Neue"/>
              </a:rPr>
              <a:t>Sometimes the student does not share the symptoms (such as low mood or hallucinations)</a:t>
            </a:r>
            <a:endParaRPr lang="en-US" sz="2300">
              <a:latin typeface="Helvetica Neue"/>
            </a:endParaRPr>
          </a:p>
          <a:p>
            <a:pPr marL="350520" indent="-350520" algn="l" defTabSz="368932">
              <a:spcBef>
                <a:spcPts val="2600"/>
              </a:spcBef>
              <a:buFont typeface="Wingdings" panose="020B0604020202020204" pitchFamily="34" charset="0"/>
              <a:buChar char="§"/>
              <a:defRPr sz="4312">
                <a:latin typeface="+mj-lt"/>
                <a:ea typeface="+mj-ea"/>
                <a:cs typeface="+mj-cs"/>
                <a:sym typeface="Helvetica Light"/>
              </a:defRPr>
            </a:pPr>
            <a:r>
              <a:rPr sz="2300">
                <a:latin typeface="Helvetica Neue"/>
              </a:rPr>
              <a:t>Sometimes the student is not known to the teacher</a:t>
            </a:r>
            <a:endParaRPr lang="en-US" sz="2300">
              <a:latin typeface="Helvetica Neue"/>
            </a:endParaRPr>
          </a:p>
        </p:txBody>
      </p:sp>
      <p:sp>
        <p:nvSpPr>
          <p:cNvPr id="840" name="Shape 287"/>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41</a:t>
            </a:fld>
            <a:endParaRPr/>
          </a:p>
        </p:txBody>
      </p:sp>
      <p:pic>
        <p:nvPicPr>
          <p:cNvPr id="841" name="lock_locker_school_supplies.jpg" descr="lock_locker_school_supplies.jpg"/>
          <p:cNvPicPr>
            <a:picLocks noChangeAspect="1"/>
          </p:cNvPicPr>
          <p:nvPr/>
        </p:nvPicPr>
        <p:blipFill>
          <a:blip r:embed="rId3"/>
          <a:stretch>
            <a:fillRect/>
          </a:stretch>
        </p:blipFill>
        <p:spPr>
          <a:xfrm>
            <a:off x="7624205" y="2178429"/>
            <a:ext cx="3259402" cy="3666827"/>
          </a:xfrm>
          <a:prstGeom prst="rect">
            <a:avLst/>
          </a:prstGeom>
          <a:ln w="63500">
            <a:solidFill>
              <a:srgbClr val="F3F7F5"/>
            </a:solidFill>
            <a:miter lim="400000"/>
          </a:ln>
          <a:effectLst>
            <a:outerShdw blurRad="127000" dist="63500" dir="3600000" rotWithShape="0">
              <a:srgbClr val="000000">
                <a:alpha val="70000"/>
              </a:srgbClr>
            </a:outerShdw>
          </a:effectLst>
        </p:spPr>
      </p:pic>
      <p:pic>
        <p:nvPicPr>
          <p:cNvPr id="842"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Mental Disorders: Symptoms + Impairment"/>
          <p:cNvSpPr txBox="1">
            <a:spLocks noGrp="1"/>
          </p:cNvSpPr>
          <p:nvPr>
            <p:ph type="title"/>
          </p:nvPr>
        </p:nvSpPr>
        <p:spPr>
          <a:xfrm>
            <a:off x="1646043" y="60326"/>
            <a:ext cx="7946664" cy="1355772"/>
          </a:xfrm>
          <a:prstGeom prst="rect">
            <a:avLst/>
          </a:prstGeom>
        </p:spPr>
        <p:txBody>
          <a:bodyPr>
            <a:normAutofit fontScale="90000"/>
          </a:bodyPr>
          <a:lstStyle/>
          <a:p>
            <a:pPr algn="ctr"/>
            <a:r>
              <a:rPr sz="4400">
                <a:latin typeface="Helvetica Neue"/>
              </a:rPr>
              <a:t>Mental Disorders: </a:t>
            </a:r>
            <a:br>
              <a:rPr lang="en-US" sz="4400">
                <a:latin typeface="Helvetica Neue"/>
              </a:rPr>
            </a:br>
            <a:r>
              <a:rPr sz="4400">
                <a:latin typeface="Helvetica Neue"/>
              </a:rPr>
              <a:t>Symptoms + Impairment</a:t>
            </a:r>
          </a:p>
        </p:txBody>
      </p:sp>
      <p:sp>
        <p:nvSpPr>
          <p:cNvPr id="847" name="Time"/>
          <p:cNvSpPr txBox="1"/>
          <p:nvPr/>
        </p:nvSpPr>
        <p:spPr>
          <a:xfrm>
            <a:off x="4765739" y="6271978"/>
            <a:ext cx="936059" cy="5256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lstStyle>
          <a:p>
            <a:r>
              <a:rPr sz="900"/>
              <a:t>Time</a:t>
            </a:r>
          </a:p>
        </p:txBody>
      </p:sp>
      <p:sp>
        <p:nvSpPr>
          <p:cNvPr id="848" name="Line"/>
          <p:cNvSpPr/>
          <p:nvPr/>
        </p:nvSpPr>
        <p:spPr>
          <a:xfrm flipV="1">
            <a:off x="1855818" y="2020027"/>
            <a:ext cx="1" cy="4267413"/>
          </a:xfrm>
          <a:prstGeom prst="line">
            <a:avLst/>
          </a:prstGeom>
          <a:ln w="50800">
            <a:solidFill>
              <a:srgbClr val="000000"/>
            </a:solidFill>
            <a:miter lim="400000"/>
          </a:ln>
        </p:spPr>
        <p:txBody>
          <a:bodyPr lIns="35719" tIns="35719" rIns="35719" bIns="35719" anchor="ctr"/>
          <a:lstStyle/>
          <a:p>
            <a:pPr algn="ctr" defTabSz="410766">
              <a:defRPr sz="3200"/>
            </a:pPr>
            <a:endParaRPr sz="1600"/>
          </a:p>
        </p:txBody>
      </p:sp>
      <p:sp>
        <p:nvSpPr>
          <p:cNvPr id="849" name="Line"/>
          <p:cNvSpPr/>
          <p:nvPr/>
        </p:nvSpPr>
        <p:spPr>
          <a:xfrm>
            <a:off x="1845060" y="6297747"/>
            <a:ext cx="8750162" cy="1"/>
          </a:xfrm>
          <a:prstGeom prst="line">
            <a:avLst/>
          </a:prstGeom>
          <a:ln w="50800">
            <a:solidFill>
              <a:srgbClr val="000000"/>
            </a:solidFill>
            <a:miter lim="400000"/>
          </a:ln>
        </p:spPr>
        <p:txBody>
          <a:bodyPr lIns="35719" tIns="35719" rIns="35719" bIns="35719" anchor="ctr"/>
          <a:lstStyle/>
          <a:p>
            <a:pPr algn="ctr" defTabSz="410766">
              <a:defRPr sz="3200"/>
            </a:pPr>
            <a:endParaRPr sz="1600"/>
          </a:p>
        </p:txBody>
      </p:sp>
      <p:sp>
        <p:nvSpPr>
          <p:cNvPr id="850" name="Amount"/>
          <p:cNvSpPr txBox="1"/>
          <p:nvPr/>
        </p:nvSpPr>
        <p:spPr>
          <a:xfrm rot="16200000">
            <a:off x="685962" y="3879410"/>
            <a:ext cx="1371510" cy="5486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lstStyle>
          <a:p>
            <a:r>
              <a:rPr sz="900"/>
              <a:t>Amount</a:t>
            </a:r>
          </a:p>
        </p:txBody>
      </p:sp>
      <p:sp>
        <p:nvSpPr>
          <p:cNvPr id="851" name="Line"/>
          <p:cNvSpPr/>
          <p:nvPr/>
        </p:nvSpPr>
        <p:spPr>
          <a:xfrm flipV="1">
            <a:off x="3157153" y="3156056"/>
            <a:ext cx="5045484" cy="3133937"/>
          </a:xfrm>
          <a:prstGeom prst="line">
            <a:avLst/>
          </a:prstGeom>
          <a:ln w="76200">
            <a:solidFill>
              <a:srgbClr val="909F3D"/>
            </a:solidFill>
            <a:miter lim="400000"/>
          </a:ln>
        </p:spPr>
        <p:txBody>
          <a:bodyPr lIns="35719" tIns="35719" rIns="35719" bIns="35719" anchor="ctr"/>
          <a:lstStyle/>
          <a:p>
            <a:pPr algn="ctr" defTabSz="410766">
              <a:defRPr sz="3200"/>
            </a:pPr>
            <a:endParaRPr sz="1600"/>
          </a:p>
        </p:txBody>
      </p:sp>
      <p:sp>
        <p:nvSpPr>
          <p:cNvPr id="852" name="Line"/>
          <p:cNvSpPr/>
          <p:nvPr/>
        </p:nvSpPr>
        <p:spPr>
          <a:xfrm flipV="1">
            <a:off x="5543637" y="3046483"/>
            <a:ext cx="2092196" cy="3237930"/>
          </a:xfrm>
          <a:prstGeom prst="line">
            <a:avLst/>
          </a:prstGeom>
          <a:ln w="76200">
            <a:solidFill>
              <a:srgbClr val="29AAE1"/>
            </a:solidFill>
            <a:miter lim="400000"/>
          </a:ln>
        </p:spPr>
        <p:txBody>
          <a:bodyPr lIns="35719" tIns="35719" rIns="35719" bIns="35719" anchor="ctr"/>
          <a:lstStyle/>
          <a:p>
            <a:pPr algn="ctr" defTabSz="410766">
              <a:defRPr sz="3200"/>
            </a:pPr>
            <a:endParaRPr sz="1600"/>
          </a:p>
        </p:txBody>
      </p:sp>
      <p:sp>
        <p:nvSpPr>
          <p:cNvPr id="853" name="Symptoms"/>
          <p:cNvSpPr txBox="1"/>
          <p:nvPr/>
        </p:nvSpPr>
        <p:spPr>
          <a:xfrm rot="19650000">
            <a:off x="4910890" y="4471087"/>
            <a:ext cx="1109279" cy="364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800">
                <a:solidFill>
                  <a:srgbClr val="909F3D"/>
                </a:solidFill>
              </a:defRPr>
            </a:lvl1pPr>
          </a:lstStyle>
          <a:p>
            <a:r>
              <a:rPr sz="1900"/>
              <a:t>Symptoms</a:t>
            </a:r>
          </a:p>
        </p:txBody>
      </p:sp>
      <p:sp>
        <p:nvSpPr>
          <p:cNvPr id="854" name="Impairment"/>
          <p:cNvSpPr txBox="1"/>
          <p:nvPr/>
        </p:nvSpPr>
        <p:spPr>
          <a:xfrm rot="18196917">
            <a:off x="5701493" y="4642620"/>
            <a:ext cx="1236878" cy="364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800">
                <a:solidFill>
                  <a:srgbClr val="29AAE1"/>
                </a:solidFill>
              </a:defRPr>
            </a:lvl1pPr>
          </a:lstStyle>
          <a:p>
            <a:r>
              <a:rPr sz="1900"/>
              <a:t>Impairment</a:t>
            </a:r>
          </a:p>
        </p:txBody>
      </p:sp>
      <p:sp>
        <p:nvSpPr>
          <p:cNvPr id="855" name="Disorder"/>
          <p:cNvSpPr txBox="1"/>
          <p:nvPr/>
        </p:nvSpPr>
        <p:spPr>
          <a:xfrm>
            <a:off x="5451475" y="3622133"/>
            <a:ext cx="474490" cy="210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a:solidFill>
                  <a:srgbClr val="DE4027"/>
                </a:solidFill>
              </a:defRPr>
            </a:lvl1pPr>
          </a:lstStyle>
          <a:p>
            <a:r>
              <a:rPr sz="900"/>
              <a:t>Disorder</a:t>
            </a:r>
          </a:p>
        </p:txBody>
      </p:sp>
      <p:sp>
        <p:nvSpPr>
          <p:cNvPr id="856" name="Circle"/>
          <p:cNvSpPr/>
          <p:nvPr/>
        </p:nvSpPr>
        <p:spPr>
          <a:xfrm>
            <a:off x="6933017" y="3632241"/>
            <a:ext cx="371340" cy="371341"/>
          </a:xfrm>
          <a:prstGeom prst="ellipse">
            <a:avLst/>
          </a:prstGeom>
          <a:ln w="25400">
            <a:solidFill>
              <a:srgbClr val="DE4027"/>
            </a:solidFill>
            <a:miter lim="400000"/>
          </a:ln>
        </p:spPr>
        <p:txBody>
          <a:bodyPr lIns="35719" tIns="35719" rIns="35719" bIns="35719" anchor="ctr"/>
          <a:lstStyle/>
          <a:p>
            <a:pPr algn="ctr" defTabSz="410766">
              <a:defRPr sz="3200"/>
            </a:pPr>
            <a:endParaRPr sz="1600"/>
          </a:p>
        </p:txBody>
      </p:sp>
      <p:pic>
        <p:nvPicPr>
          <p:cNvPr id="13" name="图片 3" descr="图片 3">
            <a:extLst>
              <a:ext uri="{FF2B5EF4-FFF2-40B4-BE49-F238E27FC236}">
                <a16:creationId xmlns:a16="http://schemas.microsoft.com/office/drawing/2014/main" id="{6C206F0C-95D9-4C07-B770-DE42E7ACD88A}"/>
              </a:ext>
            </a:extLst>
          </p:cNvPr>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 name="Shape 306"/>
          <p:cNvSpPr txBox="1">
            <a:spLocks noGrp="1"/>
          </p:cNvSpPr>
          <p:nvPr>
            <p:ph type="title"/>
          </p:nvPr>
        </p:nvSpPr>
        <p:spPr>
          <a:xfrm>
            <a:off x="2942878" y="125779"/>
            <a:ext cx="6306245" cy="1044653"/>
          </a:xfrm>
          <a:prstGeom prst="rect">
            <a:avLst/>
          </a:prstGeom>
        </p:spPr>
        <p:txBody>
          <a:bodyPr>
            <a:normAutofit/>
          </a:bodyPr>
          <a:lstStyle/>
          <a:p>
            <a:r>
              <a:rPr sz="4400">
                <a:latin typeface="Helvetica Neue"/>
              </a:rPr>
              <a:t>Identification Keys</a:t>
            </a:r>
          </a:p>
        </p:txBody>
      </p:sp>
      <p:sp>
        <p:nvSpPr>
          <p:cNvPr id="861" name="Shape 307"/>
          <p:cNvSpPr txBox="1">
            <a:spLocks noGrp="1"/>
          </p:cNvSpPr>
          <p:nvPr>
            <p:ph type="body" idx="1"/>
          </p:nvPr>
        </p:nvSpPr>
        <p:spPr>
          <a:xfrm>
            <a:off x="678658" y="1393035"/>
            <a:ext cx="6706444" cy="5331497"/>
          </a:xfrm>
          <a:prstGeom prst="rect">
            <a:avLst/>
          </a:prstGeom>
        </p:spPr>
        <p:txBody>
          <a:bodyPr vert="horz" lIns="91437" tIns="91437" rIns="91437" bIns="91437" rtlCol="0" anchor="t">
            <a:noAutofit/>
          </a:bodyPr>
          <a:lstStyle/>
          <a:p>
            <a:pPr marL="405130" indent="-405130" algn="l" defTabSz="273791">
              <a:lnSpc>
                <a:spcPct val="81000"/>
              </a:lnSpc>
              <a:spcBef>
                <a:spcPts val="1850"/>
              </a:spcBef>
              <a:defRPr sz="3400">
                <a:latin typeface="+mj-lt"/>
                <a:ea typeface="+mj-ea"/>
                <a:cs typeface="+mj-cs"/>
                <a:sym typeface="Helvetica Light"/>
              </a:defRPr>
            </a:pPr>
            <a:r>
              <a:rPr sz="1800"/>
              <a:t>Is the student previously known to have significant mental health problems or a mental disorder? (family member)</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Has there been a recent significant change in mood, cognition, behavior?</a:t>
            </a:r>
            <a:r>
              <a:rPr lang="en-US" sz="1800" dirty="0"/>
              <a:t> </a:t>
            </a:r>
            <a:r>
              <a:rPr sz="1800"/>
              <a:t> Or is the youth</a:t>
            </a:r>
            <a:r>
              <a:rPr lang="en-US" sz="1800" dirty="0"/>
              <a:t> </a:t>
            </a:r>
            <a:r>
              <a:rPr sz="1800"/>
              <a:t> known to have a mental disorder that continues – ADHD?</a:t>
            </a:r>
            <a:r>
              <a:rPr lang="en-US" sz="1800" dirty="0"/>
              <a:t>  </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Are the person’s problems causing distress to them or to others or is there a lack of social convention?</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Has there been a noticeable decrease in functioning: social, academic, other?</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Are there substantial and unexplained major changes in peer group participation – especially peer group “slide”?</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Are parents or others raising concerns?</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Does a close friend have a mental disorder or a major mental health problem?</a:t>
            </a:r>
            <a:endParaRPr lang="en-US" sz="1800">
              <a:cs typeface="Calibri Light"/>
            </a:endParaRPr>
          </a:p>
          <a:p>
            <a:pPr marL="405130" indent="-405130" algn="l" defTabSz="273791">
              <a:lnSpc>
                <a:spcPct val="81000"/>
              </a:lnSpc>
              <a:spcBef>
                <a:spcPts val="1850"/>
              </a:spcBef>
              <a:defRPr sz="3400">
                <a:latin typeface="+mj-lt"/>
                <a:ea typeface="+mj-ea"/>
                <a:cs typeface="+mj-cs"/>
                <a:sym typeface="Helvetica Light"/>
              </a:defRPr>
            </a:pPr>
            <a:r>
              <a:rPr sz="1800"/>
              <a:t>Has there been a recent head injury (concussion)?</a:t>
            </a:r>
            <a:endParaRPr lang="en-US" sz="1800"/>
          </a:p>
        </p:txBody>
      </p:sp>
      <p:sp>
        <p:nvSpPr>
          <p:cNvPr id="862" name="Shape 308"/>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43</a:t>
            </a:fld>
            <a:endParaRPr/>
          </a:p>
        </p:txBody>
      </p:sp>
      <p:pic>
        <p:nvPicPr>
          <p:cNvPr id="863" name="Keys.jpg" descr="Keys.jpg"/>
          <p:cNvPicPr>
            <a:picLocks noChangeAspect="1"/>
          </p:cNvPicPr>
          <p:nvPr/>
        </p:nvPicPr>
        <p:blipFill>
          <a:blip r:embed="rId3"/>
          <a:stretch>
            <a:fillRect/>
          </a:stretch>
        </p:blipFill>
        <p:spPr>
          <a:xfrm>
            <a:off x="7535179" y="2890101"/>
            <a:ext cx="4046452" cy="2022888"/>
          </a:xfrm>
          <a:prstGeom prst="rect">
            <a:avLst/>
          </a:prstGeom>
          <a:ln w="12700">
            <a:miter lim="400000"/>
          </a:ln>
        </p:spPr>
      </p:pic>
      <p:pic>
        <p:nvPicPr>
          <p:cNvPr id="864"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Mental Disorders are Brain Disorders: Overview of Common Mental Disorders"/>
          <p:cNvSpPr txBox="1">
            <a:spLocks noGrp="1"/>
          </p:cNvSpPr>
          <p:nvPr>
            <p:ph type="title"/>
          </p:nvPr>
        </p:nvSpPr>
        <p:spPr>
          <a:xfrm>
            <a:off x="943532" y="312539"/>
            <a:ext cx="9206307" cy="1518047"/>
          </a:xfrm>
          <a:prstGeom prst="rect">
            <a:avLst/>
          </a:prstGeom>
        </p:spPr>
        <p:txBody>
          <a:bodyPr>
            <a:noAutofit/>
          </a:bodyPr>
          <a:lstStyle>
            <a:lvl1pPr defTabSz="583287">
              <a:defRPr sz="6390"/>
            </a:lvl1pPr>
          </a:lstStyle>
          <a:p>
            <a:pPr algn="ctr"/>
            <a:r>
              <a:rPr sz="4000">
                <a:latin typeface="Helvetica Neue"/>
              </a:rPr>
              <a:t>Mental Disorders are Brain Disorders: Overview of Common Mental Disorders</a:t>
            </a:r>
          </a:p>
        </p:txBody>
      </p:sp>
      <p:grpSp>
        <p:nvGrpSpPr>
          <p:cNvPr id="768" name="Group"/>
          <p:cNvGrpSpPr/>
          <p:nvPr/>
        </p:nvGrpSpPr>
        <p:grpSpPr>
          <a:xfrm>
            <a:off x="943533" y="2530691"/>
            <a:ext cx="10304935" cy="2635969"/>
            <a:chOff x="0" y="0"/>
            <a:chExt cx="20609869" cy="5271936"/>
          </a:xfrm>
        </p:grpSpPr>
        <p:pic>
          <p:nvPicPr>
            <p:cNvPr id="765" name="Brain_0.jpg" descr="Brain_0.jpg"/>
            <p:cNvPicPr>
              <a:picLocks noChangeAspect="1"/>
            </p:cNvPicPr>
            <p:nvPr/>
          </p:nvPicPr>
          <p:blipFill>
            <a:blip r:embed="rId3"/>
            <a:stretch>
              <a:fillRect/>
            </a:stretch>
          </p:blipFill>
          <p:spPr>
            <a:xfrm>
              <a:off x="14431818" y="0"/>
              <a:ext cx="6178052" cy="5271937"/>
            </a:xfrm>
            <a:prstGeom prst="rect">
              <a:avLst/>
            </a:prstGeom>
            <a:ln w="12700" cap="flat">
              <a:noFill/>
              <a:miter lim="400000"/>
            </a:ln>
            <a:effectLst/>
          </p:spPr>
        </p:pic>
        <p:pic>
          <p:nvPicPr>
            <p:cNvPr id="766" name="Brain_0.jpg" descr="Brain_0.jpg"/>
            <p:cNvPicPr>
              <a:picLocks noChangeAspect="1"/>
            </p:cNvPicPr>
            <p:nvPr/>
          </p:nvPicPr>
          <p:blipFill>
            <a:blip r:embed="rId3"/>
            <a:stretch>
              <a:fillRect/>
            </a:stretch>
          </p:blipFill>
          <p:spPr>
            <a:xfrm>
              <a:off x="0" y="0"/>
              <a:ext cx="6178052" cy="5271937"/>
            </a:xfrm>
            <a:prstGeom prst="rect">
              <a:avLst/>
            </a:prstGeom>
            <a:ln w="12700" cap="flat">
              <a:noFill/>
              <a:miter lim="400000"/>
            </a:ln>
            <a:effectLst/>
          </p:spPr>
        </p:pic>
        <p:pic>
          <p:nvPicPr>
            <p:cNvPr id="767" name="Brain_0.jpg" descr="Brain_0.jpg"/>
            <p:cNvPicPr>
              <a:picLocks noChangeAspect="1"/>
            </p:cNvPicPr>
            <p:nvPr/>
          </p:nvPicPr>
          <p:blipFill>
            <a:blip r:embed="rId3"/>
            <a:stretch>
              <a:fillRect/>
            </a:stretch>
          </p:blipFill>
          <p:spPr>
            <a:xfrm>
              <a:off x="7305828" y="0"/>
              <a:ext cx="6178052" cy="5271937"/>
            </a:xfrm>
            <a:prstGeom prst="rect">
              <a:avLst/>
            </a:prstGeom>
            <a:ln w="12700" cap="flat">
              <a:noFill/>
              <a:miter lim="400000"/>
            </a:ln>
            <a:effectLst/>
          </p:spPr>
        </p:pic>
      </p:grpSp>
      <p:pic>
        <p:nvPicPr>
          <p:cNvPr id="7" name="图片 3" descr="图片 3">
            <a:extLst>
              <a:ext uri="{FF2B5EF4-FFF2-40B4-BE49-F238E27FC236}">
                <a16:creationId xmlns:a16="http://schemas.microsoft.com/office/drawing/2014/main" id="{AAF5089E-F377-415B-8147-41B8A61EBDB4}"/>
              </a:ext>
            </a:extLst>
          </p:cNvPr>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extLst>
      <p:ext uri="{BB962C8B-B14F-4D97-AF65-F5344CB8AC3E}">
        <p14:creationId xmlns:p14="http://schemas.microsoft.com/office/powerpoint/2010/main" val="3448993307"/>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 name="Mental Disorders of Cognition and Perception: Psychosis"/>
          <p:cNvSpPr txBox="1">
            <a:spLocks noGrp="1"/>
          </p:cNvSpPr>
          <p:nvPr>
            <p:ph type="title"/>
          </p:nvPr>
        </p:nvSpPr>
        <p:spPr>
          <a:xfrm>
            <a:off x="232229" y="237615"/>
            <a:ext cx="10182198" cy="1330417"/>
          </a:xfrm>
          <a:prstGeom prst="rect">
            <a:avLst/>
          </a:prstGeom>
        </p:spPr>
        <p:txBody>
          <a:bodyPr>
            <a:normAutofit/>
          </a:bodyPr>
          <a:lstStyle>
            <a:lvl1pPr>
              <a:defRPr sz="7800"/>
            </a:lvl1pPr>
          </a:lstStyle>
          <a:p>
            <a:pPr algn="ctr"/>
            <a:r>
              <a:rPr sz="3600">
                <a:latin typeface="Helvetica Neue"/>
              </a:rPr>
              <a:t>Mental Disorders of Cognition and Perception: Psychosis</a:t>
            </a:r>
          </a:p>
        </p:txBody>
      </p:sp>
      <p:pic>
        <p:nvPicPr>
          <p:cNvPr id="943" name="mental_illness.jpg" descr="mental_illness.jpg"/>
          <p:cNvPicPr>
            <a:picLocks noChangeAspect="1"/>
          </p:cNvPicPr>
          <p:nvPr/>
        </p:nvPicPr>
        <p:blipFill>
          <a:blip r:embed="rId3"/>
          <a:stretch>
            <a:fillRect/>
          </a:stretch>
        </p:blipFill>
        <p:spPr>
          <a:xfrm>
            <a:off x="2350540" y="1568032"/>
            <a:ext cx="7490921" cy="5023599"/>
          </a:xfrm>
          <a:prstGeom prst="rect">
            <a:avLst/>
          </a:prstGeom>
          <a:ln w="12700">
            <a:miter lim="400000"/>
          </a:ln>
        </p:spPr>
      </p:pic>
      <p:pic>
        <p:nvPicPr>
          <p:cNvPr id="4" name="图片 3" descr="图片 3">
            <a:extLst>
              <a:ext uri="{FF2B5EF4-FFF2-40B4-BE49-F238E27FC236}">
                <a16:creationId xmlns:a16="http://schemas.microsoft.com/office/drawing/2014/main" id="{CC129A4F-AD93-4ACF-BC2E-17378BF0F08E}"/>
              </a:ext>
            </a:extLst>
          </p:cNvPr>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What are Delusional Beliefs?"/>
          <p:cNvSpPr txBox="1">
            <a:spLocks noGrp="1"/>
          </p:cNvSpPr>
          <p:nvPr>
            <p:ph type="title"/>
          </p:nvPr>
        </p:nvSpPr>
        <p:spPr>
          <a:prstGeom prst="rect">
            <a:avLst/>
          </a:prstGeom>
        </p:spPr>
        <p:txBody>
          <a:bodyPr>
            <a:normAutofit/>
          </a:bodyPr>
          <a:lstStyle/>
          <a:p>
            <a:pPr algn="ctr"/>
            <a:r>
              <a:rPr sz="4800">
                <a:latin typeface="Helvetica Neue"/>
              </a:rPr>
              <a:t>What are Delusional Beliefs?</a:t>
            </a:r>
          </a:p>
        </p:txBody>
      </p:sp>
      <p:sp>
        <p:nvSpPr>
          <p:cNvPr id="886" name="False…"/>
          <p:cNvSpPr txBox="1"/>
          <p:nvPr/>
        </p:nvSpPr>
        <p:spPr>
          <a:xfrm>
            <a:off x="892973" y="2110690"/>
            <a:ext cx="9624844" cy="26366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marL="330729" indent="-330729">
              <a:buSzPct val="125000"/>
              <a:buChar char="•"/>
            </a:pPr>
            <a:r>
              <a:rPr sz="2800"/>
              <a:t>False</a:t>
            </a:r>
          </a:p>
          <a:p>
            <a:pPr marL="330729" indent="-330729">
              <a:buSzPct val="125000"/>
              <a:buChar char="•"/>
            </a:pPr>
            <a:r>
              <a:rPr sz="2800"/>
              <a:t>Persistent</a:t>
            </a:r>
          </a:p>
          <a:p>
            <a:pPr marL="330729" indent="-330729">
              <a:buSzPct val="125000"/>
              <a:buChar char="•"/>
            </a:pPr>
            <a:r>
              <a:rPr sz="2800"/>
              <a:t>Not shared by others of same socio-cultural group</a:t>
            </a:r>
          </a:p>
          <a:p>
            <a:pPr marL="330729" indent="-330729">
              <a:buSzPct val="125000"/>
              <a:buChar char="•"/>
            </a:pPr>
            <a:r>
              <a:rPr sz="2800"/>
              <a:t>Regarded as real and held with conviction despite being given ample evidence to the contrary</a:t>
            </a:r>
          </a:p>
          <a:p>
            <a:pPr marL="330729" indent="-330729">
              <a:buSzPct val="125000"/>
              <a:buChar char="•"/>
            </a:pPr>
            <a:r>
              <a:rPr sz="2800"/>
              <a:t>Must be evaluated from within socio-cultural context</a:t>
            </a:r>
          </a:p>
        </p:txBody>
      </p:sp>
      <p:pic>
        <p:nvPicPr>
          <p:cNvPr id="88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 name="Disturbance in Thought Content"/>
          <p:cNvSpPr txBox="1">
            <a:spLocks noGrp="1"/>
          </p:cNvSpPr>
          <p:nvPr>
            <p:ph type="title"/>
          </p:nvPr>
        </p:nvSpPr>
        <p:spPr>
          <a:xfrm>
            <a:off x="892973" y="-35717"/>
            <a:ext cx="10406063" cy="1224437"/>
          </a:xfrm>
          <a:prstGeom prst="rect">
            <a:avLst/>
          </a:prstGeom>
        </p:spPr>
        <p:txBody>
          <a:bodyPr>
            <a:normAutofit/>
          </a:bodyPr>
          <a:lstStyle>
            <a:lvl1pPr>
              <a:defRPr sz="8200"/>
            </a:lvl1pPr>
          </a:lstStyle>
          <a:p>
            <a:pPr algn="ctr"/>
            <a:r>
              <a:rPr sz="4800">
                <a:latin typeface="Helvetica Neue"/>
              </a:rPr>
              <a:t>Disturbance in Thought Content</a:t>
            </a:r>
          </a:p>
        </p:txBody>
      </p:sp>
      <p:sp>
        <p:nvSpPr>
          <p:cNvPr id="892" name="Real?"/>
          <p:cNvSpPr/>
          <p:nvPr/>
        </p:nvSpPr>
        <p:spPr>
          <a:xfrm rot="623117">
            <a:off x="2174255" y="2101868"/>
            <a:ext cx="1248451" cy="533800"/>
          </a:xfrm>
          <a:prstGeom prst="rect">
            <a:avLst/>
          </a:prstGeom>
          <a:ln w="25400">
            <a:solidFill>
              <a:srgbClr val="29ABE2"/>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lgn="ctr" defTabSz="821531">
              <a:lnSpc>
                <a:spcPct val="100000"/>
              </a:lnSpc>
              <a:defRPr sz="6000"/>
            </a:lvl1pPr>
          </a:lstStyle>
          <a:p>
            <a:r>
              <a:rPr sz="3000"/>
              <a:t>Real?</a:t>
            </a:r>
          </a:p>
        </p:txBody>
      </p:sp>
      <p:sp>
        <p:nvSpPr>
          <p:cNvPr id="893" name="Appropriate?"/>
          <p:cNvSpPr/>
          <p:nvPr/>
        </p:nvSpPr>
        <p:spPr>
          <a:xfrm rot="20726162">
            <a:off x="1741192" y="4605572"/>
            <a:ext cx="2129302" cy="533800"/>
          </a:xfrm>
          <a:prstGeom prst="rect">
            <a:avLst/>
          </a:prstGeom>
          <a:ln w="25400">
            <a:solidFill>
              <a:srgbClr val="FEBE1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ctr" defTabSz="821531">
              <a:lnSpc>
                <a:spcPct val="100000"/>
              </a:lnSpc>
              <a:defRPr sz="6000"/>
            </a:lvl1pPr>
          </a:lstStyle>
          <a:p>
            <a:r>
              <a:rPr sz="3000"/>
              <a:t>Appropriate?</a:t>
            </a:r>
          </a:p>
        </p:txBody>
      </p:sp>
      <p:sp>
        <p:nvSpPr>
          <p:cNvPr id="894" name="Unreal?"/>
          <p:cNvSpPr/>
          <p:nvPr/>
        </p:nvSpPr>
        <p:spPr>
          <a:xfrm rot="21188699">
            <a:off x="8594034" y="1864802"/>
            <a:ext cx="1427381" cy="533800"/>
          </a:xfrm>
          <a:prstGeom prst="rect">
            <a:avLst/>
          </a:prstGeom>
          <a:ln w="25400">
            <a:solidFill>
              <a:srgbClr val="DA4096"/>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lgn="ctr" defTabSz="821531">
              <a:lnSpc>
                <a:spcPct val="100000"/>
              </a:lnSpc>
              <a:defRPr sz="6000"/>
            </a:lvl1pPr>
          </a:lstStyle>
          <a:p>
            <a:r>
              <a:rPr sz="3000"/>
              <a:t>Unreal?</a:t>
            </a:r>
          </a:p>
        </p:txBody>
      </p:sp>
      <p:sp>
        <p:nvSpPr>
          <p:cNvPr id="895" name="Excessive?"/>
          <p:cNvSpPr/>
          <p:nvPr/>
        </p:nvSpPr>
        <p:spPr>
          <a:xfrm rot="553817">
            <a:off x="8683158" y="4605572"/>
            <a:ext cx="1697965" cy="533800"/>
          </a:xfrm>
          <a:prstGeom prst="rect">
            <a:avLst/>
          </a:prstGeom>
          <a:ln w="25400">
            <a:solidFill>
              <a:srgbClr val="8AC64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ctr" defTabSz="821531">
              <a:lnSpc>
                <a:spcPct val="100000"/>
              </a:lnSpc>
              <a:defRPr sz="6000"/>
            </a:lvl1pPr>
          </a:lstStyle>
          <a:p>
            <a:r>
              <a:rPr sz="3000"/>
              <a:t>Excessive?</a:t>
            </a:r>
          </a:p>
        </p:txBody>
      </p:sp>
      <p:pic>
        <p:nvPicPr>
          <p:cNvPr id="896" name="F2F4985D-AD1C-4AE0-9944-CE31E251D525-L0-001.jpeg" descr="F2F4985D-AD1C-4AE0-9944-CE31E251D525-L0-001.jpeg"/>
          <p:cNvPicPr>
            <a:picLocks noChangeAspect="1"/>
          </p:cNvPicPr>
          <p:nvPr/>
        </p:nvPicPr>
        <p:blipFill>
          <a:blip r:embed="rId3"/>
          <a:stretch>
            <a:fillRect/>
          </a:stretch>
        </p:blipFill>
        <p:spPr>
          <a:xfrm>
            <a:off x="4740359" y="1392879"/>
            <a:ext cx="2372231" cy="5231494"/>
          </a:xfrm>
          <a:prstGeom prst="rect">
            <a:avLst/>
          </a:prstGeom>
          <a:ln w="12700">
            <a:miter lim="400000"/>
          </a:ln>
        </p:spPr>
      </p:pic>
      <p:sp>
        <p:nvSpPr>
          <p:cNvPr id="897" name="Collin Knopp-Schwyn"/>
          <p:cNvSpPr txBox="1"/>
          <p:nvPr/>
        </p:nvSpPr>
        <p:spPr>
          <a:xfrm>
            <a:off x="7121454" y="6410122"/>
            <a:ext cx="1057983" cy="210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1800"/>
            </a:lvl1pPr>
          </a:lstStyle>
          <a:p>
            <a:r>
              <a:rPr sz="900"/>
              <a:t>Collin Knopp-Schwyn</a:t>
            </a:r>
          </a:p>
        </p:txBody>
      </p:sp>
      <p:pic>
        <p:nvPicPr>
          <p:cNvPr id="898"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 name="Disturbances of Perception"/>
          <p:cNvSpPr txBox="1">
            <a:spLocks noGrp="1"/>
          </p:cNvSpPr>
          <p:nvPr>
            <p:ph type="title"/>
          </p:nvPr>
        </p:nvSpPr>
        <p:spPr>
          <a:prstGeom prst="rect">
            <a:avLst/>
          </a:prstGeom>
        </p:spPr>
        <p:txBody>
          <a:bodyPr>
            <a:normAutofit/>
          </a:bodyPr>
          <a:lstStyle/>
          <a:p>
            <a:pPr algn="ctr"/>
            <a:r>
              <a:rPr sz="4400">
                <a:latin typeface="Helvetica Neue"/>
              </a:rPr>
              <a:t>Disturbances of Perception</a:t>
            </a:r>
          </a:p>
        </p:txBody>
      </p:sp>
      <p:grpSp>
        <p:nvGrpSpPr>
          <p:cNvPr id="931" name="Group"/>
          <p:cNvGrpSpPr/>
          <p:nvPr/>
        </p:nvGrpSpPr>
        <p:grpSpPr>
          <a:xfrm>
            <a:off x="1432209" y="1827822"/>
            <a:ext cx="9327582" cy="4537292"/>
            <a:chOff x="0" y="0"/>
            <a:chExt cx="18655162" cy="9074582"/>
          </a:xfrm>
        </p:grpSpPr>
        <p:pic>
          <p:nvPicPr>
            <p:cNvPr id="913" name="image43.png" descr="image43.png"/>
            <p:cNvPicPr>
              <a:picLocks noChangeAspect="1"/>
            </p:cNvPicPr>
            <p:nvPr/>
          </p:nvPicPr>
          <p:blipFill>
            <a:blip r:embed="rId3"/>
            <a:stretch>
              <a:fillRect/>
            </a:stretch>
          </p:blipFill>
          <p:spPr>
            <a:xfrm>
              <a:off x="14824126" y="3176598"/>
              <a:ext cx="2558925" cy="2514808"/>
            </a:xfrm>
            <a:prstGeom prst="rect">
              <a:avLst/>
            </a:prstGeom>
            <a:ln w="12700" cap="flat">
              <a:noFill/>
              <a:miter lim="400000"/>
            </a:ln>
            <a:effectLst/>
          </p:spPr>
        </p:pic>
        <p:pic>
          <p:nvPicPr>
            <p:cNvPr id="914" name="image46.png" descr="image46.png"/>
            <p:cNvPicPr>
              <a:picLocks noChangeAspect="1"/>
            </p:cNvPicPr>
            <p:nvPr/>
          </p:nvPicPr>
          <p:blipFill>
            <a:blip r:embed="rId4"/>
            <a:stretch>
              <a:fillRect/>
            </a:stretch>
          </p:blipFill>
          <p:spPr>
            <a:xfrm>
              <a:off x="0" y="0"/>
              <a:ext cx="4183992" cy="2307995"/>
            </a:xfrm>
            <a:prstGeom prst="rect">
              <a:avLst/>
            </a:prstGeom>
            <a:ln w="12700" cap="flat">
              <a:noFill/>
              <a:miter lim="400000"/>
            </a:ln>
            <a:effectLst/>
          </p:spPr>
        </p:pic>
        <p:pic>
          <p:nvPicPr>
            <p:cNvPr id="915" name="image46.png" descr="image46.png"/>
            <p:cNvPicPr>
              <a:picLocks noChangeAspect="1"/>
            </p:cNvPicPr>
            <p:nvPr/>
          </p:nvPicPr>
          <p:blipFill>
            <a:blip r:embed="rId4"/>
            <a:stretch>
              <a:fillRect/>
            </a:stretch>
          </p:blipFill>
          <p:spPr>
            <a:xfrm>
              <a:off x="14118214" y="132358"/>
              <a:ext cx="4183993" cy="2307996"/>
            </a:xfrm>
            <a:prstGeom prst="rect">
              <a:avLst/>
            </a:prstGeom>
            <a:ln w="12700" cap="flat">
              <a:noFill/>
              <a:miter lim="400000"/>
            </a:ln>
            <a:effectLst/>
          </p:spPr>
        </p:pic>
        <p:pic>
          <p:nvPicPr>
            <p:cNvPr id="916" name="image46.png" descr="image46.png"/>
            <p:cNvPicPr>
              <a:picLocks noChangeAspect="1"/>
            </p:cNvPicPr>
            <p:nvPr/>
          </p:nvPicPr>
          <p:blipFill>
            <a:blip r:embed="rId4"/>
            <a:stretch>
              <a:fillRect/>
            </a:stretch>
          </p:blipFill>
          <p:spPr>
            <a:xfrm>
              <a:off x="14471170" y="6353196"/>
              <a:ext cx="4183993" cy="2307996"/>
            </a:xfrm>
            <a:prstGeom prst="rect">
              <a:avLst/>
            </a:prstGeom>
            <a:ln w="12700" cap="flat">
              <a:noFill/>
              <a:miter lim="400000"/>
            </a:ln>
            <a:effectLst/>
          </p:spPr>
        </p:pic>
        <p:pic>
          <p:nvPicPr>
            <p:cNvPr id="917" name="image46.png" descr="image46.png"/>
            <p:cNvPicPr>
              <a:picLocks noChangeAspect="1"/>
            </p:cNvPicPr>
            <p:nvPr/>
          </p:nvPicPr>
          <p:blipFill>
            <a:blip r:embed="rId4"/>
            <a:stretch>
              <a:fillRect/>
            </a:stretch>
          </p:blipFill>
          <p:spPr>
            <a:xfrm>
              <a:off x="0" y="2911881"/>
              <a:ext cx="4183992" cy="2307996"/>
            </a:xfrm>
            <a:prstGeom prst="rect">
              <a:avLst/>
            </a:prstGeom>
            <a:ln w="12700" cap="flat">
              <a:noFill/>
              <a:miter lim="400000"/>
            </a:ln>
            <a:effectLst/>
          </p:spPr>
        </p:pic>
        <p:pic>
          <p:nvPicPr>
            <p:cNvPr id="918" name="image48.png" descr="image48.png"/>
            <p:cNvPicPr>
              <a:picLocks noChangeAspect="1"/>
            </p:cNvPicPr>
            <p:nvPr/>
          </p:nvPicPr>
          <p:blipFill>
            <a:blip r:embed="rId5"/>
            <a:stretch>
              <a:fillRect/>
            </a:stretch>
          </p:blipFill>
          <p:spPr>
            <a:xfrm>
              <a:off x="8294451" y="132358"/>
              <a:ext cx="1864045" cy="1858531"/>
            </a:xfrm>
            <a:prstGeom prst="rect">
              <a:avLst/>
            </a:prstGeom>
            <a:ln w="12700" cap="flat">
              <a:noFill/>
              <a:miter lim="400000"/>
            </a:ln>
            <a:effectLst/>
          </p:spPr>
        </p:pic>
        <p:pic>
          <p:nvPicPr>
            <p:cNvPr id="919" name="image48.png" descr="image48.png"/>
            <p:cNvPicPr>
              <a:picLocks noChangeAspect="1"/>
            </p:cNvPicPr>
            <p:nvPr/>
          </p:nvPicPr>
          <p:blipFill>
            <a:blip r:embed="rId5"/>
            <a:stretch>
              <a:fillRect/>
            </a:stretch>
          </p:blipFill>
          <p:spPr>
            <a:xfrm>
              <a:off x="8294451" y="3308956"/>
              <a:ext cx="1864045" cy="1858532"/>
            </a:xfrm>
            <a:prstGeom prst="rect">
              <a:avLst/>
            </a:prstGeom>
            <a:ln w="12700" cap="flat">
              <a:noFill/>
              <a:miter lim="400000"/>
            </a:ln>
            <a:effectLst/>
          </p:spPr>
        </p:pic>
        <p:pic>
          <p:nvPicPr>
            <p:cNvPr id="920" name="image48.png" descr="image48.png"/>
            <p:cNvPicPr>
              <a:picLocks noChangeAspect="1"/>
            </p:cNvPicPr>
            <p:nvPr/>
          </p:nvPicPr>
          <p:blipFill>
            <a:blip r:embed="rId5"/>
            <a:stretch>
              <a:fillRect/>
            </a:stretch>
          </p:blipFill>
          <p:spPr>
            <a:xfrm>
              <a:off x="8294451" y="6353196"/>
              <a:ext cx="1864045" cy="1858531"/>
            </a:xfrm>
            <a:prstGeom prst="rect">
              <a:avLst/>
            </a:prstGeom>
            <a:ln w="12700" cap="flat">
              <a:noFill/>
              <a:miter lim="400000"/>
            </a:ln>
            <a:effectLst/>
          </p:spPr>
        </p:pic>
        <p:sp>
          <p:nvSpPr>
            <p:cNvPr id="921" name="Arrow"/>
            <p:cNvSpPr/>
            <p:nvPr/>
          </p:nvSpPr>
          <p:spPr>
            <a:xfrm>
              <a:off x="5117852" y="661791"/>
              <a:ext cx="2261120" cy="843784"/>
            </a:xfrm>
            <a:prstGeom prst="rightArrow">
              <a:avLst>
                <a:gd name="adj1" fmla="val 50000"/>
                <a:gd name="adj2" fmla="val 35156"/>
              </a:avLst>
            </a:prstGeom>
            <a:solidFill>
              <a:srgbClr val="3366FF"/>
            </a:solidFill>
            <a:ln w="12700" cap="flat">
              <a:solidFill>
                <a:srgbClr val="000000"/>
              </a:solidFill>
              <a:prstDash val="solid"/>
              <a:miter lim="800000"/>
            </a:ln>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922" name="Arrow"/>
            <p:cNvSpPr/>
            <p:nvPr/>
          </p:nvSpPr>
          <p:spPr>
            <a:xfrm>
              <a:off x="11647527" y="661791"/>
              <a:ext cx="2261120" cy="843784"/>
            </a:xfrm>
            <a:prstGeom prst="rightArrow">
              <a:avLst>
                <a:gd name="adj1" fmla="val 50000"/>
                <a:gd name="adj2" fmla="val 35156"/>
              </a:avLst>
            </a:prstGeom>
            <a:solidFill>
              <a:srgbClr val="3366FF"/>
            </a:solidFill>
            <a:ln w="12700" cap="flat">
              <a:solidFill>
                <a:srgbClr val="000000"/>
              </a:solidFill>
              <a:prstDash val="solid"/>
              <a:miter lim="800000"/>
            </a:ln>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923" name="Arrow"/>
            <p:cNvSpPr/>
            <p:nvPr/>
          </p:nvSpPr>
          <p:spPr>
            <a:xfrm>
              <a:off x="5117852" y="3838389"/>
              <a:ext cx="2261120" cy="843785"/>
            </a:xfrm>
            <a:prstGeom prst="rightArrow">
              <a:avLst>
                <a:gd name="adj1" fmla="val 50000"/>
                <a:gd name="adj2" fmla="val 35156"/>
              </a:avLst>
            </a:prstGeom>
            <a:solidFill>
              <a:srgbClr val="3366FF"/>
            </a:solidFill>
            <a:ln w="12700" cap="flat">
              <a:solidFill>
                <a:srgbClr val="000000"/>
              </a:solidFill>
              <a:prstDash val="solid"/>
              <a:miter lim="800000"/>
            </a:ln>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924" name="Arrow"/>
            <p:cNvSpPr/>
            <p:nvPr/>
          </p:nvSpPr>
          <p:spPr>
            <a:xfrm>
              <a:off x="5117852" y="6882630"/>
              <a:ext cx="2261120" cy="843784"/>
            </a:xfrm>
            <a:prstGeom prst="rightArrow">
              <a:avLst>
                <a:gd name="adj1" fmla="val 50000"/>
                <a:gd name="adj2" fmla="val 35156"/>
              </a:avLst>
            </a:prstGeom>
            <a:solidFill>
              <a:srgbClr val="3366FF"/>
            </a:solidFill>
            <a:ln w="12700" cap="flat">
              <a:solidFill>
                <a:srgbClr val="000000"/>
              </a:solidFill>
              <a:prstDash val="solid"/>
              <a:miter lim="800000"/>
            </a:ln>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925" name="Arrow"/>
            <p:cNvSpPr/>
            <p:nvPr/>
          </p:nvSpPr>
          <p:spPr>
            <a:xfrm>
              <a:off x="11647527" y="3838389"/>
              <a:ext cx="2261120" cy="843785"/>
            </a:xfrm>
            <a:prstGeom prst="rightArrow">
              <a:avLst>
                <a:gd name="adj1" fmla="val 50000"/>
                <a:gd name="adj2" fmla="val 35156"/>
              </a:avLst>
            </a:prstGeom>
            <a:solidFill>
              <a:srgbClr val="3366FF"/>
            </a:solidFill>
            <a:ln w="12700" cap="flat">
              <a:solidFill>
                <a:srgbClr val="000000"/>
              </a:solidFill>
              <a:prstDash val="solid"/>
              <a:miter lim="800000"/>
            </a:ln>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926" name="Arrow"/>
            <p:cNvSpPr/>
            <p:nvPr/>
          </p:nvSpPr>
          <p:spPr>
            <a:xfrm>
              <a:off x="11824004" y="7014987"/>
              <a:ext cx="2261120" cy="843784"/>
            </a:xfrm>
            <a:prstGeom prst="rightArrow">
              <a:avLst>
                <a:gd name="adj1" fmla="val 50000"/>
                <a:gd name="adj2" fmla="val 35156"/>
              </a:avLst>
            </a:prstGeom>
            <a:solidFill>
              <a:srgbClr val="3366FF"/>
            </a:solidFill>
            <a:ln w="12700" cap="flat">
              <a:solidFill>
                <a:srgbClr val="000000"/>
              </a:solidFill>
              <a:prstDash val="solid"/>
              <a:miter lim="800000"/>
            </a:ln>
            <a:effectLst/>
          </p:spPr>
          <p:txBody>
            <a:bodyPr wrap="square" lIns="35719" tIns="35719" rIns="35719" bIns="35719" numCol="1" anchor="ctr">
              <a:noAutofit/>
            </a:bodyPr>
            <a:lstStyle/>
            <a:p>
              <a:pPr algn="ctr" defTabSz="410766">
                <a:defRPr sz="3200">
                  <a:solidFill>
                    <a:srgbClr val="FFFFFF"/>
                  </a:solidFill>
                </a:defRPr>
              </a:pPr>
              <a:endParaRPr sz="1600"/>
            </a:p>
          </p:txBody>
        </p:sp>
        <p:sp>
          <p:nvSpPr>
            <p:cNvPr id="927" name="Oval"/>
            <p:cNvSpPr/>
            <p:nvPr/>
          </p:nvSpPr>
          <p:spPr>
            <a:xfrm>
              <a:off x="130058" y="5659317"/>
              <a:ext cx="3831037" cy="3246289"/>
            </a:xfrm>
            <a:prstGeom prst="ellipse">
              <a:avLst/>
            </a:prstGeom>
            <a:noFill/>
            <a:ln w="254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28" name="Normal"/>
            <p:cNvSpPr txBox="1"/>
            <p:nvPr/>
          </p:nvSpPr>
          <p:spPr>
            <a:xfrm>
              <a:off x="7856934" y="1739738"/>
              <a:ext cx="2739078" cy="9743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defTabSz="821531">
                <a:defRPr sz="4600"/>
              </a:lvl1pPr>
            </a:lstStyle>
            <a:p>
              <a:r>
                <a:rPr sz="2300"/>
                <a:t>Normal</a:t>
              </a:r>
            </a:p>
          </p:txBody>
        </p:sp>
        <p:sp>
          <p:nvSpPr>
            <p:cNvPr id="929" name="Hallucination"/>
            <p:cNvSpPr txBox="1"/>
            <p:nvPr/>
          </p:nvSpPr>
          <p:spPr>
            <a:xfrm>
              <a:off x="7093347" y="8100278"/>
              <a:ext cx="4540621" cy="9743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defTabSz="821531">
                <a:defRPr sz="4600"/>
              </a:lvl1pPr>
            </a:lstStyle>
            <a:p>
              <a:r>
                <a:rPr sz="2300"/>
                <a:t>Hallucination</a:t>
              </a:r>
            </a:p>
          </p:txBody>
        </p:sp>
        <p:sp>
          <p:nvSpPr>
            <p:cNvPr id="930" name="Illusion"/>
            <p:cNvSpPr txBox="1"/>
            <p:nvPr/>
          </p:nvSpPr>
          <p:spPr>
            <a:xfrm>
              <a:off x="7875317" y="4998610"/>
              <a:ext cx="2702312" cy="9743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lvl1pPr defTabSz="821531">
                <a:defRPr sz="4600"/>
              </a:lvl1pPr>
            </a:lstStyle>
            <a:p>
              <a:r>
                <a:rPr sz="2300"/>
                <a:t>Illusion</a:t>
              </a:r>
            </a:p>
          </p:txBody>
        </p:sp>
      </p:grpSp>
      <p:pic>
        <p:nvPicPr>
          <p:cNvPr id="932" name="图片 3" descr="图片 3"/>
          <p:cNvPicPr>
            <a:picLocks noChangeAspect="1"/>
          </p:cNvPicPr>
          <p:nvPr/>
        </p:nvPicPr>
        <p:blipFill>
          <a:blip r:embed="rId6"/>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ome psychotic symptoms are normal"/>
          <p:cNvSpPr txBox="1">
            <a:spLocks noGrp="1"/>
          </p:cNvSpPr>
          <p:nvPr>
            <p:ph type="title"/>
          </p:nvPr>
        </p:nvSpPr>
        <p:spPr>
          <a:xfrm>
            <a:off x="548640" y="283372"/>
            <a:ext cx="9881237" cy="1705448"/>
          </a:xfrm>
          <a:prstGeom prst="rect">
            <a:avLst/>
          </a:prstGeom>
        </p:spPr>
        <p:txBody>
          <a:bodyPr>
            <a:normAutofit/>
          </a:bodyPr>
          <a:lstStyle>
            <a:lvl1pPr>
              <a:defRPr sz="9000"/>
            </a:lvl1pPr>
          </a:lstStyle>
          <a:p>
            <a:pPr algn="ctr"/>
            <a:r>
              <a:rPr sz="4400">
                <a:latin typeface="Helvetica Neue"/>
              </a:rPr>
              <a:t>Some psychotic symptoms are normal</a:t>
            </a:r>
          </a:p>
        </p:txBody>
      </p:sp>
      <p:sp>
        <p:nvSpPr>
          <p:cNvPr id="937" name="Rectangle 5"/>
          <p:cNvSpPr txBox="1"/>
          <p:nvPr/>
        </p:nvSpPr>
        <p:spPr>
          <a:xfrm>
            <a:off x="-1481328" y="2620916"/>
            <a:ext cx="12143745" cy="25237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spAutoFit/>
          </a:bodyPr>
          <a:lstStyle/>
          <a:p>
            <a:pPr marL="3657600" lvl="7" indent="-457200">
              <a:buSzPct val="100000"/>
              <a:buFont typeface="Arial" panose="020B0604020202020204" pitchFamily="34" charset="0"/>
              <a:buChar char="•"/>
              <a:defRPr sz="4800"/>
            </a:pPr>
            <a:r>
              <a:rPr sz="2600"/>
              <a:t>Occasional hallucinations such as hearing voices is common (usually a person’s name) and can occur with: excessive stress; sleep deprivation; when going to sleep or waking up from sleep</a:t>
            </a:r>
            <a:endParaRPr lang="en-US" sz="2600"/>
          </a:p>
          <a:p>
            <a:pPr marL="3657600" lvl="7" indent="-457200">
              <a:buSzPct val="100000"/>
              <a:buFont typeface="Arial" panose="020B0604020202020204" pitchFamily="34" charset="0"/>
              <a:buChar char="•"/>
              <a:defRPr sz="4800"/>
            </a:pPr>
            <a:r>
              <a:rPr lang="en-US" sz="2600"/>
              <a:t> </a:t>
            </a:r>
            <a:r>
              <a:rPr sz="2600"/>
              <a:t>Unusual or “bizarre” ideas can be a reflection of great creativity, or cultural/religious beliefs</a:t>
            </a:r>
          </a:p>
        </p:txBody>
      </p:sp>
      <p:pic>
        <p:nvPicPr>
          <p:cNvPr id="93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 name="Psychosis: What to look for?"/>
          <p:cNvSpPr txBox="1">
            <a:spLocks noGrp="1"/>
          </p:cNvSpPr>
          <p:nvPr>
            <p:ph type="title"/>
          </p:nvPr>
        </p:nvSpPr>
        <p:spPr>
          <a:xfrm>
            <a:off x="1828383" y="101600"/>
            <a:ext cx="8535234" cy="899886"/>
          </a:xfrm>
          <a:prstGeom prst="rect">
            <a:avLst/>
          </a:prstGeom>
        </p:spPr>
        <p:txBody>
          <a:bodyPr>
            <a:normAutofit/>
          </a:bodyPr>
          <a:lstStyle/>
          <a:p>
            <a:pPr algn="ctr"/>
            <a:r>
              <a:rPr sz="4400">
                <a:latin typeface="Helvetica Neue"/>
              </a:rPr>
              <a:t>Psychosis: What to look for?</a:t>
            </a:r>
          </a:p>
        </p:txBody>
      </p:sp>
      <p:sp>
        <p:nvSpPr>
          <p:cNvPr id="954" name="Is the person acting differently and in a comparatively unusual or “strange” manner?…"/>
          <p:cNvSpPr txBox="1">
            <a:spLocks noGrp="1"/>
          </p:cNvSpPr>
          <p:nvPr>
            <p:ph type="body" idx="1"/>
          </p:nvPr>
        </p:nvSpPr>
        <p:spPr>
          <a:xfrm>
            <a:off x="1075076" y="1126534"/>
            <a:ext cx="10374669" cy="5128713"/>
          </a:xfrm>
          <a:prstGeom prst="rect">
            <a:avLst/>
          </a:prstGeom>
        </p:spPr>
        <p:txBody>
          <a:bodyPr vert="horz" lIns="91437" tIns="91437" rIns="91437" bIns="91437" rtlCol="0" anchor="t">
            <a:noAutofit/>
          </a:bodyPr>
          <a:lstStyle/>
          <a:p>
            <a:pPr marL="685800" indent="-685800" algn="l" defTabSz="377904">
              <a:spcBef>
                <a:spcPts val="0"/>
              </a:spcBef>
              <a:buChar char="•"/>
              <a:defRPr sz="5336"/>
            </a:pPr>
            <a:r>
              <a:rPr sz="2800"/>
              <a:t>Is the person acting differently and in a comparatively unusual or “strange” manner?</a:t>
            </a:r>
            <a:endParaRPr lang="en-US" sz="2800"/>
          </a:p>
          <a:p>
            <a:pPr marL="685800" indent="-685800" algn="l" defTabSz="377904">
              <a:spcBef>
                <a:spcPts val="2700"/>
              </a:spcBef>
              <a:buChar char="•"/>
              <a:defRPr sz="5336"/>
            </a:pPr>
            <a:r>
              <a:rPr sz="2800"/>
              <a:t>Does the person show signs of or admit to hallucinations?</a:t>
            </a:r>
          </a:p>
          <a:p>
            <a:pPr marL="685800" indent="-685800" algn="l" defTabSz="377904">
              <a:spcBef>
                <a:spcPts val="2700"/>
              </a:spcBef>
              <a:buChar char="•"/>
              <a:defRPr sz="5336"/>
            </a:pPr>
            <a:r>
              <a:rPr sz="2800"/>
              <a:t>Does the person show a thought form disorder – does his or her speech make sense?</a:t>
            </a:r>
          </a:p>
          <a:p>
            <a:pPr marL="685800" indent="-685800" algn="l" defTabSz="377904">
              <a:spcBef>
                <a:spcPts val="2700"/>
              </a:spcBef>
              <a:buChar char="•"/>
              <a:defRPr sz="5336"/>
            </a:pPr>
            <a:r>
              <a:rPr sz="2800"/>
              <a:t>Is the person isolating from others?</a:t>
            </a:r>
          </a:p>
          <a:p>
            <a:pPr marL="685800" indent="-685800" algn="l" defTabSz="377904">
              <a:spcBef>
                <a:spcPts val="2700"/>
              </a:spcBef>
              <a:buChar char="•"/>
              <a:defRPr sz="5336"/>
            </a:pPr>
            <a:r>
              <a:rPr sz="2800"/>
              <a:t>Is the person espousing bizarre and unusual ideas?</a:t>
            </a:r>
          </a:p>
          <a:p>
            <a:pPr marL="685800" indent="-685800" algn="l" defTabSz="377904">
              <a:spcBef>
                <a:spcPts val="2700"/>
              </a:spcBef>
              <a:buChar char="•"/>
              <a:defRPr sz="5336"/>
            </a:pPr>
            <a:r>
              <a:rPr sz="2800"/>
              <a:t>Has there been a gradual decline in many areas of functioning?</a:t>
            </a:r>
          </a:p>
        </p:txBody>
      </p:sp>
      <p:sp>
        <p:nvSpPr>
          <p:cNvPr id="95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50</a:t>
            </a:fld>
            <a:endParaRPr/>
          </a:p>
        </p:txBody>
      </p:sp>
      <p:pic>
        <p:nvPicPr>
          <p:cNvPr id="956" name="图片 3" descr="图片 3"/>
          <p:cNvPicPr>
            <a:picLocks noChangeAspect="1"/>
          </p:cNvPicPr>
          <p:nvPr/>
        </p:nvPicPr>
        <p:blipFill>
          <a:blip r:embed="rId3"/>
          <a:stretch>
            <a:fillRect/>
          </a:stretch>
        </p:blipFill>
        <p:spPr>
          <a:xfrm>
            <a:off x="10659915" y="6455"/>
            <a:ext cx="1529895" cy="1442474"/>
          </a:xfrm>
          <a:prstGeom prst="rect">
            <a:avLst/>
          </a:prstGeom>
          <a:ln w="12700">
            <a:miter lim="400000"/>
          </a:ln>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Psychosis: What to do"/>
          <p:cNvSpPr txBox="1">
            <a:spLocks noGrp="1"/>
          </p:cNvSpPr>
          <p:nvPr>
            <p:ph type="title"/>
          </p:nvPr>
        </p:nvSpPr>
        <p:spPr>
          <a:xfrm>
            <a:off x="1785488" y="0"/>
            <a:ext cx="7804547" cy="1049871"/>
          </a:xfrm>
          <a:prstGeom prst="rect">
            <a:avLst/>
          </a:prstGeom>
        </p:spPr>
        <p:txBody>
          <a:bodyPr>
            <a:normAutofit/>
          </a:bodyPr>
          <a:lstStyle/>
          <a:p>
            <a:pPr algn="ctr"/>
            <a:r>
              <a:rPr sz="4400">
                <a:latin typeface="Helvetica Neue"/>
              </a:rPr>
              <a:t>Psychosis: What to do</a:t>
            </a:r>
          </a:p>
        </p:txBody>
      </p:sp>
      <p:sp>
        <p:nvSpPr>
          <p:cNvPr id="959" name="Discuss concerns with other teachers and student support staff.…"/>
          <p:cNvSpPr txBox="1">
            <a:spLocks noGrp="1"/>
          </p:cNvSpPr>
          <p:nvPr>
            <p:ph type="body" idx="1"/>
          </p:nvPr>
        </p:nvSpPr>
        <p:spPr>
          <a:xfrm>
            <a:off x="945646" y="1678966"/>
            <a:ext cx="10300708" cy="4571815"/>
          </a:xfrm>
          <a:prstGeom prst="rect">
            <a:avLst/>
          </a:prstGeom>
        </p:spPr>
        <p:txBody>
          <a:bodyPr>
            <a:normAutofit fontScale="55000" lnSpcReduction="20000"/>
          </a:bodyPr>
          <a:lstStyle/>
          <a:p>
            <a:pPr marL="685800" indent="-685800" algn="l" defTabSz="365581">
              <a:spcBef>
                <a:spcPts val="2600"/>
              </a:spcBef>
              <a:buChar char="•"/>
              <a:defRPr sz="4450"/>
            </a:pPr>
            <a:r>
              <a:t>Discuss concerns with other teachers and student support staff.</a:t>
            </a:r>
            <a:endParaRPr lang="en-US"/>
          </a:p>
          <a:p>
            <a:pPr marL="685800" indent="-685800" algn="l" defTabSz="365581">
              <a:spcBef>
                <a:spcPts val="2600"/>
              </a:spcBef>
              <a:buChar char="•"/>
              <a:defRPr sz="4450"/>
            </a:pPr>
            <a:r>
              <a:t>Investigate the family situation and discuss concerns with appropriate family members.</a:t>
            </a:r>
          </a:p>
          <a:p>
            <a:pPr marL="685800" indent="-685800" algn="l" defTabSz="365581">
              <a:spcBef>
                <a:spcPts val="2600"/>
              </a:spcBef>
              <a:buChar char="•"/>
              <a:defRPr sz="4450"/>
            </a:pPr>
            <a:r>
              <a:t>Suggest youth seek mental health assessment immediately.</a:t>
            </a:r>
          </a:p>
          <a:p>
            <a:pPr marL="685800" indent="-685800" algn="l" defTabSz="365581">
              <a:spcBef>
                <a:spcPts val="2600"/>
              </a:spcBef>
              <a:buChar char="•"/>
              <a:defRPr sz="4450"/>
            </a:pPr>
            <a:r>
              <a:t>Provide mental health assessors with needed information following appropriate consent provision.</a:t>
            </a:r>
          </a:p>
          <a:p>
            <a:pPr marL="685800" indent="-685800" algn="l" defTabSz="365581">
              <a:spcBef>
                <a:spcPts val="2600"/>
              </a:spcBef>
              <a:buChar char="•"/>
              <a:defRPr sz="4450"/>
            </a:pPr>
            <a:r>
              <a:t>Participate in discussions with young person, health providers and family about school related issues – modification of</a:t>
            </a:r>
            <a:r>
              <a:rPr lang="en-US"/>
              <a:t> </a:t>
            </a:r>
            <a:r>
              <a:t> school/academic activities.</a:t>
            </a:r>
          </a:p>
          <a:p>
            <a:pPr marL="685800" indent="-685800" algn="l" defTabSz="365581">
              <a:spcBef>
                <a:spcPts val="2600"/>
              </a:spcBef>
              <a:buChar char="•"/>
              <a:defRPr sz="4450"/>
            </a:pPr>
            <a:r>
              <a:t>Clarify role of school with regards to potential crisis situations</a:t>
            </a:r>
          </a:p>
        </p:txBody>
      </p:sp>
      <p:sp>
        <p:nvSpPr>
          <p:cNvPr id="96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51</a:t>
            </a:fld>
            <a:endParaRPr/>
          </a:p>
        </p:txBody>
      </p:sp>
      <p:pic>
        <p:nvPicPr>
          <p:cNvPr id="96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 name="文本框 7"/>
          <p:cNvSpPr txBox="1"/>
          <p:nvPr/>
        </p:nvSpPr>
        <p:spPr>
          <a:xfrm>
            <a:off x="704850" y="257960"/>
            <a:ext cx="9377372"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Psychosis</a:t>
            </a:r>
            <a:r>
              <a:rPr lang="en-US" sz="4400">
                <a:latin typeface="Helvetica Neue"/>
              </a:rPr>
              <a:t> and T</a:t>
            </a:r>
            <a:r>
              <a:rPr sz="4400">
                <a:latin typeface="Helvetica Neue"/>
              </a:rPr>
              <a:t>reatment</a:t>
            </a:r>
          </a:p>
        </p:txBody>
      </p:sp>
      <p:sp>
        <p:nvSpPr>
          <p:cNvPr id="970" name="Rectangle 5"/>
          <p:cNvSpPr txBox="1"/>
          <p:nvPr/>
        </p:nvSpPr>
        <p:spPr>
          <a:xfrm>
            <a:off x="868681" y="1893859"/>
            <a:ext cx="10228196" cy="31085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spAutoFit/>
          </a:bodyPr>
          <a:lstStyle/>
          <a:p>
            <a:pPr marL="343958" indent="-343958">
              <a:buSzPct val="125000"/>
              <a:buChar char="•"/>
            </a:pPr>
            <a:r>
              <a:rPr sz="2600"/>
              <a:t>Medications can help with numerous symptoms.</a:t>
            </a:r>
          </a:p>
          <a:p>
            <a:pPr marL="330729" indent="-330729">
              <a:buSzPct val="125000"/>
              <a:buChar char="•"/>
            </a:pPr>
            <a:r>
              <a:rPr sz="2800"/>
              <a:t>Additional psychological, social, education/ vocational interventions usually needed.</a:t>
            </a:r>
          </a:p>
          <a:p>
            <a:pPr marL="330729" indent="-330729">
              <a:buSzPct val="125000"/>
              <a:buChar char="•"/>
            </a:pPr>
            <a:r>
              <a:rPr sz="2800"/>
              <a:t>Family engagement is necessary.</a:t>
            </a:r>
          </a:p>
          <a:p>
            <a:pPr marL="330729" indent="-330729">
              <a:buSzPct val="125000"/>
              <a:buChar char="•"/>
            </a:pPr>
            <a:r>
              <a:rPr sz="2800"/>
              <a:t>Academic </a:t>
            </a:r>
            <a:r>
              <a:rPr lang="en-US" sz="2800"/>
              <a:t>adaptations and/or </a:t>
            </a:r>
            <a:r>
              <a:rPr sz="2800"/>
              <a:t>modifications needed.</a:t>
            </a:r>
          </a:p>
          <a:p>
            <a:pPr marL="330729" indent="-330729">
              <a:buSzPct val="125000"/>
              <a:buChar char="•"/>
            </a:pPr>
            <a:r>
              <a:rPr sz="2800"/>
              <a:t>Treatment must be through specialty services</a:t>
            </a:r>
          </a:p>
          <a:p>
            <a:pPr marL="330729" indent="-330729">
              <a:buSzPct val="125000"/>
              <a:buChar char="•"/>
            </a:pPr>
            <a:r>
              <a:rPr sz="2800"/>
              <a:t>Hospitalizations common</a:t>
            </a:r>
          </a:p>
        </p:txBody>
      </p:sp>
      <p:pic>
        <p:nvPicPr>
          <p:cNvPr id="97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 name="What is Schizophrenia?"/>
          <p:cNvSpPr txBox="1">
            <a:spLocks noGrp="1"/>
          </p:cNvSpPr>
          <p:nvPr>
            <p:ph type="title"/>
          </p:nvPr>
        </p:nvSpPr>
        <p:spPr>
          <a:xfrm>
            <a:off x="2193727" y="-17859"/>
            <a:ext cx="7804547" cy="1237060"/>
          </a:xfrm>
          <a:prstGeom prst="rect">
            <a:avLst/>
          </a:prstGeom>
        </p:spPr>
        <p:txBody>
          <a:bodyPr>
            <a:normAutofit/>
          </a:bodyPr>
          <a:lstStyle/>
          <a:p>
            <a:pPr algn="ctr"/>
            <a:r>
              <a:rPr sz="4400">
                <a:latin typeface="Helvetica Neue"/>
              </a:rPr>
              <a:t>What is Schizophrenia?</a:t>
            </a:r>
          </a:p>
        </p:txBody>
      </p:sp>
      <p:sp>
        <p:nvSpPr>
          <p:cNvPr id="946" name="Schizophrenia is the most common of the psychotic disorders. It is a chronic, severe, and disabling brain disorder characterized by the presence of delusions, hallucinations, disorganized thinking, disorganized behaviour, disturbances in affect, disturbances in initiation and motivation (avolition), and functional impairment."/>
          <p:cNvSpPr txBox="1">
            <a:spLocks noGrp="1"/>
          </p:cNvSpPr>
          <p:nvPr>
            <p:ph type="body" sz="half" idx="1"/>
          </p:nvPr>
        </p:nvSpPr>
        <p:spPr>
          <a:xfrm>
            <a:off x="1204507" y="1835052"/>
            <a:ext cx="10097318" cy="2888910"/>
          </a:xfrm>
          <a:prstGeom prst="rect">
            <a:avLst/>
          </a:prstGeom>
        </p:spPr>
        <p:txBody>
          <a:bodyPr>
            <a:normAutofit/>
          </a:bodyPr>
          <a:lstStyle/>
          <a:p>
            <a:pPr defTabSz="386120">
              <a:spcBef>
                <a:spcPts val="2750"/>
              </a:spcBef>
              <a:defRPr sz="4700"/>
            </a:pPr>
            <a:r>
              <a:rPr sz="3200"/>
              <a:t>Schizophrenia is the most common of the psychotic disorders. It is a chronic, severe, and disabling brain disorder characterized by the presence of delusions, hallucinations, disorganized thinking, disorganized </a:t>
            </a:r>
            <a:r>
              <a:rPr sz="3200" err="1"/>
              <a:t>behaviour</a:t>
            </a:r>
            <a:r>
              <a:rPr sz="3200"/>
              <a:t>, disturbances in affect, disturbances in initiation and motivation (avolition), and functional impairment. </a:t>
            </a:r>
          </a:p>
          <a:p>
            <a:pPr defTabSz="386120">
              <a:spcBef>
                <a:spcPts val="2750"/>
              </a:spcBef>
              <a:defRPr sz="4700"/>
            </a:pPr>
            <a:endParaRPr/>
          </a:p>
        </p:txBody>
      </p:sp>
      <p:sp>
        <p:nvSpPr>
          <p:cNvPr id="94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53</a:t>
            </a:fld>
            <a:endParaRPr/>
          </a:p>
        </p:txBody>
      </p:sp>
      <p:sp>
        <p:nvSpPr>
          <p:cNvPr id="948" name="Affects 1% - 1.5% of individuals…"/>
          <p:cNvSpPr txBox="1"/>
          <p:nvPr/>
        </p:nvSpPr>
        <p:spPr>
          <a:xfrm>
            <a:off x="3265580" y="4723961"/>
            <a:ext cx="5975172" cy="19495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304800" indent="-304800" defTabSz="410766">
              <a:spcBef>
                <a:spcPts val="2950"/>
              </a:spcBef>
              <a:buSzPct val="100000"/>
              <a:buChar char="•"/>
              <a:defRPr sz="4800"/>
            </a:pPr>
            <a:r>
              <a:rPr sz="2400"/>
              <a:t>Affects 1% - 1.5% of individuals </a:t>
            </a:r>
            <a:endParaRPr lang="en-US" sz="2400"/>
          </a:p>
          <a:p>
            <a:pPr marL="304800" indent="-304800" defTabSz="410766">
              <a:spcBef>
                <a:spcPts val="2950"/>
              </a:spcBef>
              <a:buSzPct val="100000"/>
              <a:buChar char="•"/>
              <a:defRPr sz="4800"/>
            </a:pPr>
            <a:r>
              <a:rPr sz="2400"/>
              <a:t>Men and Women are equally affected</a:t>
            </a:r>
          </a:p>
          <a:p>
            <a:pPr marL="304800" indent="-304800" defTabSz="410766">
              <a:spcBef>
                <a:spcPts val="2950"/>
              </a:spcBef>
              <a:buSzPct val="100000"/>
              <a:buChar char="•"/>
              <a:defRPr sz="4800"/>
            </a:pPr>
            <a:r>
              <a:rPr sz="2400"/>
              <a:t>Usually begins between ages 14 and 25 years</a:t>
            </a:r>
          </a:p>
        </p:txBody>
      </p:sp>
      <p:pic>
        <p:nvPicPr>
          <p:cNvPr id="949"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 name="What is Schizophrenia?"/>
          <p:cNvSpPr txBox="1">
            <a:spLocks noGrp="1"/>
          </p:cNvSpPr>
          <p:nvPr>
            <p:ph type="title"/>
          </p:nvPr>
        </p:nvSpPr>
        <p:spPr>
          <a:xfrm>
            <a:off x="2193727" y="-17860"/>
            <a:ext cx="7804547" cy="1518047"/>
          </a:xfrm>
          <a:prstGeom prst="rect">
            <a:avLst/>
          </a:prstGeom>
        </p:spPr>
        <p:txBody>
          <a:bodyPr>
            <a:normAutofit/>
          </a:bodyPr>
          <a:lstStyle/>
          <a:p>
            <a:pPr algn="ctr"/>
            <a:r>
              <a:rPr lang="en-US" sz="4800">
                <a:latin typeface="Helvetica Neue"/>
              </a:rPr>
              <a:t>Laura’s Story</a:t>
            </a:r>
            <a:endParaRPr sz="4800">
              <a:latin typeface="Helvetica Neue"/>
            </a:endParaRPr>
          </a:p>
        </p:txBody>
      </p:sp>
      <p:sp>
        <p:nvSpPr>
          <p:cNvPr id="946" name="Schizophrenia is the most common of the psychotic disorders. It is a chronic, severe, and disabling brain disorder characterized by the presence of delusions, hallucinations, disorganized thinking, disorganized behaviour, disturbances in affect, disturbances in initiation and motivation (avolition), and functional impairment."/>
          <p:cNvSpPr txBox="1">
            <a:spLocks noGrp="1"/>
          </p:cNvSpPr>
          <p:nvPr>
            <p:ph type="body" sz="half" idx="1"/>
          </p:nvPr>
        </p:nvSpPr>
        <p:spPr>
          <a:xfrm>
            <a:off x="1127667" y="1904630"/>
            <a:ext cx="10097318" cy="3270813"/>
          </a:xfrm>
          <a:prstGeom prst="rect">
            <a:avLst/>
          </a:prstGeom>
        </p:spPr>
        <p:txBody>
          <a:bodyPr>
            <a:normAutofit/>
          </a:bodyPr>
          <a:lstStyle/>
          <a:p>
            <a:pPr defTabSz="386120">
              <a:spcBef>
                <a:spcPts val="2750"/>
              </a:spcBef>
              <a:defRPr sz="4700"/>
            </a:pPr>
            <a:endParaRPr lang="en-US" sz="4800">
              <a:solidFill>
                <a:srgbClr val="FFFFFF"/>
              </a:solidFill>
              <a:latin typeface="YouTube Noto"/>
              <a:hlinkClick r:id="rId3"/>
            </a:endParaRPr>
          </a:p>
          <a:p>
            <a:pPr defTabSz="386120">
              <a:spcBef>
                <a:spcPts val="2750"/>
              </a:spcBef>
              <a:defRPr sz="4700"/>
            </a:pPr>
            <a:endParaRPr/>
          </a:p>
        </p:txBody>
      </p:sp>
      <p:sp>
        <p:nvSpPr>
          <p:cNvPr id="94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54</a:t>
            </a:fld>
            <a:endParaRPr/>
          </a:p>
        </p:txBody>
      </p:sp>
      <p:sp>
        <p:nvSpPr>
          <p:cNvPr id="948" name="Affects 1% - 1.5% of individuals…"/>
          <p:cNvSpPr txBox="1"/>
          <p:nvPr/>
        </p:nvSpPr>
        <p:spPr>
          <a:xfrm>
            <a:off x="3265580" y="5478013"/>
            <a:ext cx="5975172" cy="441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marL="304800" indent="-304800" defTabSz="410766">
              <a:spcBef>
                <a:spcPts val="2950"/>
              </a:spcBef>
              <a:buSzPct val="100000"/>
              <a:buChar char="•"/>
              <a:defRPr sz="4800"/>
            </a:pPr>
            <a:endParaRPr sz="2400"/>
          </a:p>
        </p:txBody>
      </p:sp>
      <p:pic>
        <p:nvPicPr>
          <p:cNvPr id="949"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
        <p:nvSpPr>
          <p:cNvPr id="3" name="Rectangle 2">
            <a:extLst>
              <a:ext uri="{FF2B5EF4-FFF2-40B4-BE49-F238E27FC236}">
                <a16:creationId xmlns:a16="http://schemas.microsoft.com/office/drawing/2014/main" id="{A3A45A42-3341-4918-ADE8-5330A1CBF882}"/>
              </a:ext>
            </a:extLst>
          </p:cNvPr>
          <p:cNvSpPr/>
          <p:nvPr/>
        </p:nvSpPr>
        <p:spPr>
          <a:xfrm>
            <a:off x="1454046" y="3244334"/>
            <a:ext cx="9610287" cy="1200329"/>
          </a:xfrm>
          <a:prstGeom prst="rect">
            <a:avLst/>
          </a:prstGeom>
        </p:spPr>
        <p:txBody>
          <a:bodyPr wrap="square">
            <a:spAutoFit/>
          </a:bodyPr>
          <a:lstStyle/>
          <a:p>
            <a:r>
              <a:rPr lang="en-US" sz="3600">
                <a:hlinkClick r:id="rId5"/>
              </a:rPr>
              <a:t>https://www.youtube.com/watch?v=d4q2tzvU6qU</a:t>
            </a:r>
            <a:endParaRPr lang="en-US" sz="3600"/>
          </a:p>
          <a:p>
            <a:endParaRPr lang="en-US" sz="3600"/>
          </a:p>
        </p:txBody>
      </p:sp>
    </p:spTree>
    <p:extLst>
      <p:ext uri="{BB962C8B-B14F-4D97-AF65-F5344CB8AC3E}">
        <p14:creationId xmlns:p14="http://schemas.microsoft.com/office/powerpoint/2010/main" val="197907647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 name="Emotions and Moods – what am I feeling inside?"/>
          <p:cNvSpPr txBox="1">
            <a:spLocks noGrp="1"/>
          </p:cNvSpPr>
          <p:nvPr>
            <p:ph type="title"/>
          </p:nvPr>
        </p:nvSpPr>
        <p:spPr>
          <a:xfrm>
            <a:off x="1874521" y="312539"/>
            <a:ext cx="7244592" cy="1567147"/>
          </a:xfrm>
          <a:prstGeom prst="rect">
            <a:avLst/>
          </a:prstGeom>
        </p:spPr>
        <p:txBody>
          <a:bodyPr>
            <a:normAutofit/>
          </a:bodyPr>
          <a:lstStyle>
            <a:lvl1pPr defTabSz="805100">
              <a:defRPr sz="8428"/>
            </a:lvl1pPr>
          </a:lstStyle>
          <a:p>
            <a:pPr algn="ctr"/>
            <a:r>
              <a:rPr sz="4800">
                <a:latin typeface="Helvetica Neue"/>
              </a:rPr>
              <a:t>Emotions and Moods</a:t>
            </a:r>
            <a:r>
              <a:rPr lang="en-US" sz="4800">
                <a:latin typeface="Helvetica Neue"/>
              </a:rPr>
              <a:t>:</a:t>
            </a:r>
            <a:r>
              <a:rPr sz="4800">
                <a:latin typeface="Helvetica Neue"/>
              </a:rPr>
              <a:t> </a:t>
            </a:r>
            <a:br>
              <a:rPr lang="en-US" sz="4800">
                <a:latin typeface="Helvetica Neue"/>
              </a:rPr>
            </a:br>
            <a:r>
              <a:rPr lang="en-US" sz="4800">
                <a:latin typeface="Helvetica Neue"/>
              </a:rPr>
              <a:t>W</a:t>
            </a:r>
            <a:r>
              <a:rPr sz="4800">
                <a:latin typeface="Helvetica Neue"/>
              </a:rPr>
              <a:t>hat am I feeling inside?</a:t>
            </a:r>
          </a:p>
        </p:txBody>
      </p:sp>
      <p:grpSp>
        <p:nvGrpSpPr>
          <p:cNvPr id="990" name="Group"/>
          <p:cNvGrpSpPr/>
          <p:nvPr/>
        </p:nvGrpSpPr>
        <p:grpSpPr>
          <a:xfrm>
            <a:off x="1525900" y="2511765"/>
            <a:ext cx="9140201" cy="2711526"/>
            <a:chOff x="0" y="0"/>
            <a:chExt cx="18280401" cy="5423049"/>
          </a:xfrm>
        </p:grpSpPr>
        <p:sp>
          <p:nvSpPr>
            <p:cNvPr id="976" name="Circle"/>
            <p:cNvSpPr/>
            <p:nvPr/>
          </p:nvSpPr>
          <p:spPr>
            <a:xfrm>
              <a:off x="6408318" y="0"/>
              <a:ext cx="5423051" cy="5423050"/>
            </a:xfrm>
            <a:prstGeom prst="ellipse">
              <a:avLst/>
            </a:prstGeom>
            <a:solidFill>
              <a:srgbClr val="DB4798"/>
            </a:solid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77" name="Oval"/>
            <p:cNvSpPr/>
            <p:nvPr/>
          </p:nvSpPr>
          <p:spPr>
            <a:xfrm>
              <a:off x="8280341" y="2015695"/>
              <a:ext cx="290454" cy="512619"/>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78" name="Line"/>
            <p:cNvSpPr/>
            <p:nvPr/>
          </p:nvSpPr>
          <p:spPr>
            <a:xfrm>
              <a:off x="8332370" y="3792471"/>
              <a:ext cx="1656377" cy="1"/>
            </a:xfrm>
            <a:prstGeom prst="lin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79" name="Oval"/>
            <p:cNvSpPr/>
            <p:nvPr/>
          </p:nvSpPr>
          <p:spPr>
            <a:xfrm>
              <a:off x="9937209" y="2015695"/>
              <a:ext cx="290454" cy="512619"/>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grpSp>
          <p:nvGrpSpPr>
            <p:cNvPr id="984" name="Group"/>
            <p:cNvGrpSpPr/>
            <p:nvPr/>
          </p:nvGrpSpPr>
          <p:grpSpPr>
            <a:xfrm>
              <a:off x="12857351" y="0"/>
              <a:ext cx="5423051" cy="5423050"/>
              <a:chOff x="0" y="0"/>
              <a:chExt cx="5423049" cy="5423049"/>
            </a:xfrm>
          </p:grpSpPr>
          <p:sp>
            <p:nvSpPr>
              <p:cNvPr id="980" name="Circle"/>
              <p:cNvSpPr/>
              <p:nvPr/>
            </p:nvSpPr>
            <p:spPr>
              <a:xfrm>
                <a:off x="0" y="0"/>
                <a:ext cx="5423050" cy="5423050"/>
              </a:xfrm>
              <a:prstGeom prst="ellipse">
                <a:avLst/>
              </a:prstGeom>
              <a:solidFill>
                <a:srgbClr val="29AAE1"/>
              </a:solid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81" name="Oval"/>
              <p:cNvSpPr/>
              <p:nvPr/>
            </p:nvSpPr>
            <p:spPr>
              <a:xfrm>
                <a:off x="1831309" y="2015695"/>
                <a:ext cx="290454" cy="512619"/>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82" name="Oval"/>
              <p:cNvSpPr/>
              <p:nvPr/>
            </p:nvSpPr>
            <p:spPr>
              <a:xfrm>
                <a:off x="3488177" y="2015695"/>
                <a:ext cx="290454" cy="512619"/>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91" name="Connection Line"/>
              <p:cNvSpPr/>
              <p:nvPr/>
            </p:nvSpPr>
            <p:spPr>
              <a:xfrm>
                <a:off x="1779269" y="3679355"/>
                <a:ext cx="1877479" cy="887671"/>
              </a:xfrm>
              <a:custGeom>
                <a:avLst/>
                <a:gdLst/>
                <a:ahLst/>
                <a:cxnLst>
                  <a:cxn ang="0">
                    <a:pos x="wd2" y="hd2"/>
                  </a:cxn>
                  <a:cxn ang="5400000">
                    <a:pos x="wd2" y="hd2"/>
                  </a:cxn>
                  <a:cxn ang="10800000">
                    <a:pos x="wd2" y="hd2"/>
                  </a:cxn>
                  <a:cxn ang="16200000">
                    <a:pos x="wd2" y="hd2"/>
                  </a:cxn>
                </a:cxnLst>
                <a:rect l="0" t="0" r="r" b="b"/>
                <a:pathLst>
                  <a:path w="21600" h="16232" extrusionOk="0">
                    <a:moveTo>
                      <a:pt x="0" y="16232"/>
                    </a:moveTo>
                    <a:cubicBezTo>
                      <a:pt x="7372" y="-4456"/>
                      <a:pt x="14572" y="-5368"/>
                      <a:pt x="21600" y="13496"/>
                    </a:cubicBezTo>
                  </a:path>
                </a:pathLst>
              </a:custGeom>
              <a:noFill/>
              <a:ln w="101600" cap="flat">
                <a:solidFill>
                  <a:srgbClr val="000000"/>
                </a:solidFill>
                <a:prstDash val="solid"/>
                <a:miter lim="400000"/>
              </a:ln>
              <a:effectLst/>
            </p:spPr>
            <p:txBody>
              <a:bodyPr/>
              <a:lstStyle/>
              <a:p>
                <a:endParaRPr sz="900"/>
              </a:p>
            </p:txBody>
          </p:sp>
        </p:grpSp>
        <p:grpSp>
          <p:nvGrpSpPr>
            <p:cNvPr id="989" name="Group"/>
            <p:cNvGrpSpPr/>
            <p:nvPr/>
          </p:nvGrpSpPr>
          <p:grpSpPr>
            <a:xfrm>
              <a:off x="0" y="0"/>
              <a:ext cx="5423050" cy="5423050"/>
              <a:chOff x="0" y="0"/>
              <a:chExt cx="5423049" cy="5423049"/>
            </a:xfrm>
          </p:grpSpPr>
          <p:sp>
            <p:nvSpPr>
              <p:cNvPr id="985" name="Circle"/>
              <p:cNvSpPr/>
              <p:nvPr/>
            </p:nvSpPr>
            <p:spPr>
              <a:xfrm>
                <a:off x="0" y="0"/>
                <a:ext cx="5423050" cy="5423050"/>
              </a:xfrm>
              <a:prstGeom prst="ellipse">
                <a:avLst/>
              </a:prstGeom>
              <a:solidFill>
                <a:srgbClr val="FEBE10"/>
              </a:solid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86" name="Oval"/>
              <p:cNvSpPr/>
              <p:nvPr/>
            </p:nvSpPr>
            <p:spPr>
              <a:xfrm>
                <a:off x="1831309" y="2015695"/>
                <a:ext cx="290454" cy="512619"/>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87" name="Oval"/>
              <p:cNvSpPr/>
              <p:nvPr/>
            </p:nvSpPr>
            <p:spPr>
              <a:xfrm>
                <a:off x="3488177" y="2015695"/>
                <a:ext cx="290454" cy="512619"/>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992" name="Connection Line"/>
              <p:cNvSpPr/>
              <p:nvPr/>
            </p:nvSpPr>
            <p:spPr>
              <a:xfrm>
                <a:off x="1442996" y="3587962"/>
                <a:ext cx="2375424" cy="761335"/>
              </a:xfrm>
              <a:custGeom>
                <a:avLst/>
                <a:gdLst/>
                <a:ahLst/>
                <a:cxnLst>
                  <a:cxn ang="0">
                    <a:pos x="wd2" y="hd2"/>
                  </a:cxn>
                  <a:cxn ang="5400000">
                    <a:pos x="wd2" y="hd2"/>
                  </a:cxn>
                  <a:cxn ang="10800000">
                    <a:pos x="wd2" y="hd2"/>
                  </a:cxn>
                  <a:cxn ang="16200000">
                    <a:pos x="wd2" y="hd2"/>
                  </a:cxn>
                </a:cxnLst>
                <a:rect l="0" t="0" r="r" b="b"/>
                <a:pathLst>
                  <a:path w="21600" h="16209" extrusionOk="0">
                    <a:moveTo>
                      <a:pt x="0" y="0"/>
                    </a:moveTo>
                    <a:cubicBezTo>
                      <a:pt x="8649" y="21100"/>
                      <a:pt x="15849" y="21600"/>
                      <a:pt x="21600" y="1499"/>
                    </a:cubicBezTo>
                  </a:path>
                </a:pathLst>
              </a:custGeom>
              <a:noFill/>
              <a:ln w="114300" cap="flat">
                <a:solidFill>
                  <a:srgbClr val="000000"/>
                </a:solidFill>
                <a:prstDash val="solid"/>
                <a:miter lim="400000"/>
              </a:ln>
              <a:effectLst/>
            </p:spPr>
            <p:txBody>
              <a:bodyPr/>
              <a:lstStyle/>
              <a:p>
                <a:endParaRPr sz="900"/>
              </a:p>
            </p:txBody>
          </p:sp>
        </p:grpSp>
      </p:grpSp>
      <p:pic>
        <p:nvPicPr>
          <p:cNvPr id="18" name="图片 3" descr="图片 3">
            <a:extLst>
              <a:ext uri="{FF2B5EF4-FFF2-40B4-BE49-F238E27FC236}">
                <a16:creationId xmlns:a16="http://schemas.microsoft.com/office/drawing/2014/main" id="{E281C696-BF64-4B1E-8C97-5622A378AC57}"/>
              </a:ext>
            </a:extLst>
          </p:cNvPr>
          <p:cNvPicPr>
            <a:picLocks noChangeAspect="1"/>
          </p:cNvPicPr>
          <p:nvPr/>
        </p:nvPicPr>
        <p:blipFill>
          <a:blip r:embed="rId3"/>
          <a:stretch>
            <a:fillRect/>
          </a:stretch>
        </p:blipFill>
        <p:spPr>
          <a:xfrm>
            <a:off x="10317479" y="45004"/>
            <a:ext cx="1686047" cy="1589703"/>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文本框 7"/>
          <p:cNvSpPr txBox="1"/>
          <p:nvPr/>
        </p:nvSpPr>
        <p:spPr>
          <a:xfrm>
            <a:off x="1314450" y="676211"/>
            <a:ext cx="9088294"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5500">
              <a:lnSpc>
                <a:spcPct val="100000"/>
              </a:lnSpc>
              <a:defRPr sz="8200">
                <a:latin typeface="Helvetica Neue Light"/>
                <a:ea typeface="Helvetica Neue Light"/>
                <a:cs typeface="Helvetica Neue Light"/>
                <a:sym typeface="Helvetica Neue Light"/>
              </a:defRPr>
            </a:lvl1pPr>
          </a:lstStyle>
          <a:p>
            <a:r>
              <a:rPr sz="4400"/>
              <a:t>Most “</a:t>
            </a:r>
            <a:r>
              <a:rPr lang="en-US" sz="4400"/>
              <a:t>M</a:t>
            </a:r>
            <a:r>
              <a:rPr sz="4400"/>
              <a:t>ood” </a:t>
            </a:r>
            <a:r>
              <a:rPr lang="en-US" sz="4400"/>
              <a:t>S</a:t>
            </a:r>
            <a:r>
              <a:rPr sz="4400"/>
              <a:t>ymptoms </a:t>
            </a:r>
            <a:r>
              <a:rPr lang="en-US" sz="4400"/>
              <a:t>A</a:t>
            </a:r>
            <a:r>
              <a:rPr sz="4400"/>
              <a:t>re </a:t>
            </a:r>
            <a:r>
              <a:rPr lang="en-US" sz="4400"/>
              <a:t>N</a:t>
            </a:r>
            <a:r>
              <a:rPr sz="4400"/>
              <a:t>ormal</a:t>
            </a:r>
          </a:p>
        </p:txBody>
      </p:sp>
      <p:sp>
        <p:nvSpPr>
          <p:cNvPr id="995" name="Rectangle 5"/>
          <p:cNvSpPr txBox="1"/>
          <p:nvPr/>
        </p:nvSpPr>
        <p:spPr>
          <a:xfrm>
            <a:off x="919469" y="2380765"/>
            <a:ext cx="10353063" cy="30777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330729" indent="-330729">
              <a:buSzPct val="125000"/>
              <a:buChar char="•"/>
            </a:pPr>
            <a:r>
              <a:rPr sz="3200"/>
              <a:t>Everyday life gives rise to numerous negative emotional states: sadness; unhappiness; disgruntlement; disappointment; demoralization; etc. These are NOT Depression.</a:t>
            </a:r>
          </a:p>
          <a:p>
            <a:pPr marL="330729" indent="-330729">
              <a:buSzPct val="125000"/>
              <a:buChar char="•"/>
            </a:pPr>
            <a:r>
              <a:rPr sz="3200"/>
              <a:t>Everyday life can also lead to emotional states of: elation; joy; irritability; anger, etc. These are not Mania.</a:t>
            </a:r>
          </a:p>
        </p:txBody>
      </p:sp>
      <p:pic>
        <p:nvPicPr>
          <p:cNvPr id="99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Normal Mood Graph"/>
          <p:cNvSpPr txBox="1">
            <a:spLocks noGrp="1"/>
          </p:cNvSpPr>
          <p:nvPr>
            <p:ph type="title"/>
          </p:nvPr>
        </p:nvSpPr>
        <p:spPr>
          <a:xfrm>
            <a:off x="892973" y="-35717"/>
            <a:ext cx="10406063" cy="1268301"/>
          </a:xfrm>
          <a:prstGeom prst="rect">
            <a:avLst/>
          </a:prstGeom>
        </p:spPr>
        <p:txBody>
          <a:bodyPr>
            <a:normAutofit/>
          </a:bodyPr>
          <a:lstStyle/>
          <a:p>
            <a:pPr algn="ctr"/>
            <a:r>
              <a:rPr sz="4400">
                <a:latin typeface="Helvetica Neue"/>
              </a:rPr>
              <a:t>Normal Mood Graph</a:t>
            </a:r>
          </a:p>
        </p:txBody>
      </p:sp>
      <p:sp>
        <p:nvSpPr>
          <p:cNvPr id="1001" name="Line"/>
          <p:cNvSpPr/>
          <p:nvPr/>
        </p:nvSpPr>
        <p:spPr>
          <a:xfrm flipV="1">
            <a:off x="1745167" y="1736815"/>
            <a:ext cx="1" cy="4098476"/>
          </a:xfrm>
          <a:prstGeom prst="line">
            <a:avLst/>
          </a:prstGeom>
          <a:ln w="101600">
            <a:solidFill>
              <a:srgbClr val="000000"/>
            </a:solidFill>
            <a:miter lim="400000"/>
          </a:ln>
        </p:spPr>
        <p:txBody>
          <a:bodyPr lIns="35719" tIns="35719" rIns="35719" bIns="35719" anchor="ctr"/>
          <a:lstStyle/>
          <a:p>
            <a:pPr algn="ctr" defTabSz="410766">
              <a:defRPr sz="3200"/>
            </a:pPr>
            <a:endParaRPr sz="1600"/>
          </a:p>
        </p:txBody>
      </p:sp>
      <p:sp>
        <p:nvSpPr>
          <p:cNvPr id="1002" name="+"/>
          <p:cNvSpPr/>
          <p:nvPr/>
        </p:nvSpPr>
        <p:spPr>
          <a:xfrm>
            <a:off x="1467010" y="1178759"/>
            <a:ext cx="556314" cy="556314"/>
          </a:xfrm>
          <a:prstGeom prst="ellipse">
            <a:avLst/>
          </a:prstGeom>
          <a:solidFill>
            <a:srgbClr val="DB4699"/>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b="1">
                <a:solidFill>
                  <a:srgbClr val="FFFFFF"/>
                </a:solidFill>
                <a:latin typeface="Helvetica"/>
                <a:ea typeface="Helvetica"/>
                <a:cs typeface="Helvetica"/>
                <a:sym typeface="Helvetica"/>
              </a:defRPr>
            </a:lvl1pPr>
          </a:lstStyle>
          <a:p>
            <a:r>
              <a:rPr sz="1600"/>
              <a:t>+</a:t>
            </a:r>
          </a:p>
        </p:txBody>
      </p:sp>
      <p:sp>
        <p:nvSpPr>
          <p:cNvPr id="1003" name="-"/>
          <p:cNvSpPr/>
          <p:nvPr/>
        </p:nvSpPr>
        <p:spPr>
          <a:xfrm>
            <a:off x="1461227" y="5837032"/>
            <a:ext cx="567880" cy="579447"/>
          </a:xfrm>
          <a:prstGeom prst="ellipse">
            <a:avLst/>
          </a:prstGeom>
          <a:solidFill>
            <a:srgbClr val="29ABE2"/>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b="1">
                <a:solidFill>
                  <a:srgbClr val="FFFFFF"/>
                </a:solidFill>
                <a:latin typeface="Helvetica"/>
                <a:ea typeface="Helvetica"/>
                <a:cs typeface="Helvetica"/>
                <a:sym typeface="Helvetica"/>
              </a:defRPr>
            </a:lvl1pPr>
          </a:lstStyle>
          <a:p>
            <a:r>
              <a:rPr sz="1600"/>
              <a:t>-</a:t>
            </a:r>
          </a:p>
        </p:txBody>
      </p:sp>
      <p:sp>
        <p:nvSpPr>
          <p:cNvPr id="1004" name="Line"/>
          <p:cNvSpPr/>
          <p:nvPr/>
        </p:nvSpPr>
        <p:spPr>
          <a:xfrm>
            <a:off x="1736510" y="3690734"/>
            <a:ext cx="7433357" cy="1"/>
          </a:xfrm>
          <a:prstGeom prst="line">
            <a:avLst/>
          </a:prstGeom>
          <a:ln w="101600">
            <a:solidFill>
              <a:srgbClr val="000000"/>
            </a:solidFill>
            <a:miter lim="400000"/>
          </a:ln>
        </p:spPr>
        <p:txBody>
          <a:bodyPr lIns="35719" tIns="35719" rIns="35719" bIns="35719" anchor="ctr"/>
          <a:lstStyle/>
          <a:p>
            <a:pPr algn="ctr" defTabSz="410766">
              <a:defRPr sz="3200"/>
            </a:pPr>
            <a:endParaRPr sz="1600"/>
          </a:p>
        </p:txBody>
      </p:sp>
      <p:sp>
        <p:nvSpPr>
          <p:cNvPr id="1005" name="Line"/>
          <p:cNvSpPr/>
          <p:nvPr/>
        </p:nvSpPr>
        <p:spPr>
          <a:xfrm>
            <a:off x="1766509" y="2844211"/>
            <a:ext cx="7936333" cy="1"/>
          </a:xfrm>
          <a:prstGeom prst="line">
            <a:avLst/>
          </a:prstGeom>
          <a:ln w="101600" cap="rnd">
            <a:solidFill>
              <a:srgbClr val="DB4699"/>
            </a:solidFill>
            <a:custDash>
              <a:ds d="100000" sp="200000"/>
            </a:custDash>
            <a:miter lim="400000"/>
          </a:ln>
        </p:spPr>
        <p:txBody>
          <a:bodyPr lIns="35719" tIns="35719" rIns="35719" bIns="35719" anchor="ctr"/>
          <a:lstStyle/>
          <a:p>
            <a:pPr algn="ctr" defTabSz="410766">
              <a:defRPr sz="3200"/>
            </a:pPr>
            <a:endParaRPr sz="1600"/>
          </a:p>
        </p:txBody>
      </p:sp>
      <p:sp>
        <p:nvSpPr>
          <p:cNvPr id="1006" name="Line"/>
          <p:cNvSpPr/>
          <p:nvPr/>
        </p:nvSpPr>
        <p:spPr>
          <a:xfrm>
            <a:off x="1766508" y="4537258"/>
            <a:ext cx="7936334" cy="1"/>
          </a:xfrm>
          <a:prstGeom prst="line">
            <a:avLst/>
          </a:prstGeom>
          <a:ln w="101600" cap="rnd">
            <a:solidFill>
              <a:srgbClr val="29ABE2"/>
            </a:solidFill>
            <a:custDash>
              <a:ds d="100000" sp="200000"/>
            </a:custDash>
            <a:miter lim="400000"/>
          </a:ln>
        </p:spPr>
        <p:txBody>
          <a:bodyPr lIns="35719" tIns="35719" rIns="35719" bIns="35719" anchor="ctr"/>
          <a:lstStyle/>
          <a:p>
            <a:pPr algn="ctr" defTabSz="410766">
              <a:defRPr sz="3200"/>
            </a:pPr>
            <a:endParaRPr sz="1600"/>
          </a:p>
        </p:txBody>
      </p:sp>
      <p:sp>
        <p:nvSpPr>
          <p:cNvPr id="1007" name="Normal Baseline Mood"/>
          <p:cNvSpPr txBox="1"/>
          <p:nvPr/>
        </p:nvSpPr>
        <p:spPr>
          <a:xfrm>
            <a:off x="6270700" y="5557311"/>
            <a:ext cx="1484134" cy="8591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200"/>
            </a:lvl1pPr>
          </a:lstStyle>
          <a:p>
            <a:r>
              <a:rPr sz="1600"/>
              <a:t>Normal Baseline Mood</a:t>
            </a:r>
          </a:p>
        </p:txBody>
      </p:sp>
      <p:sp>
        <p:nvSpPr>
          <p:cNvPr id="1008" name="Normal Range &amp; Intensity of Mood"/>
          <p:cNvSpPr txBox="1"/>
          <p:nvPr/>
        </p:nvSpPr>
        <p:spPr>
          <a:xfrm>
            <a:off x="9542445" y="3130830"/>
            <a:ext cx="1484134" cy="1119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200"/>
            </a:lvl1pPr>
          </a:lstStyle>
          <a:p>
            <a:r>
              <a:rPr sz="1600"/>
              <a:t>Normal Range &amp; Intensity of Mood</a:t>
            </a:r>
          </a:p>
        </p:txBody>
      </p:sp>
      <p:sp>
        <p:nvSpPr>
          <p:cNvPr id="1009" name="Line"/>
          <p:cNvSpPr/>
          <p:nvPr/>
        </p:nvSpPr>
        <p:spPr>
          <a:xfrm flipV="1">
            <a:off x="9356156" y="2910375"/>
            <a:ext cx="1" cy="1560719"/>
          </a:xfrm>
          <a:prstGeom prst="line">
            <a:avLst/>
          </a:prstGeom>
          <a:ln w="25400">
            <a:solidFill>
              <a:srgbClr val="85888D"/>
            </a:solidFill>
            <a:miter lim="400000"/>
            <a:headEnd type="triangle"/>
            <a:tailEnd type="triangle"/>
          </a:ln>
        </p:spPr>
        <p:txBody>
          <a:bodyPr lIns="35719" tIns="35719" rIns="35719" bIns="35719" anchor="ctr"/>
          <a:lstStyle/>
          <a:p>
            <a:pPr algn="ctr" defTabSz="410766">
              <a:defRPr sz="3200"/>
            </a:pPr>
            <a:endParaRPr sz="1600"/>
          </a:p>
        </p:txBody>
      </p:sp>
      <p:sp>
        <p:nvSpPr>
          <p:cNvPr id="1010" name="Line"/>
          <p:cNvSpPr/>
          <p:nvPr/>
        </p:nvSpPr>
        <p:spPr>
          <a:xfrm flipV="1">
            <a:off x="7012766" y="3738171"/>
            <a:ext cx="1" cy="1598174"/>
          </a:xfrm>
          <a:prstGeom prst="line">
            <a:avLst/>
          </a:prstGeom>
          <a:ln w="25400">
            <a:solidFill>
              <a:srgbClr val="85888D"/>
            </a:solidFill>
            <a:miter lim="400000"/>
            <a:tailEnd type="triangle"/>
          </a:ln>
        </p:spPr>
        <p:txBody>
          <a:bodyPr lIns="35719" tIns="35719" rIns="35719" bIns="35719" anchor="ctr"/>
          <a:lstStyle/>
          <a:p>
            <a:pPr algn="ctr" defTabSz="410766">
              <a:defRPr sz="3200"/>
            </a:pPr>
            <a:endParaRPr sz="1600"/>
          </a:p>
        </p:txBody>
      </p:sp>
      <p:sp>
        <p:nvSpPr>
          <p:cNvPr id="1011" name="Transient shift toward (-) pole consequent of (-) life events"/>
          <p:cNvSpPr txBox="1"/>
          <p:nvPr/>
        </p:nvSpPr>
        <p:spPr>
          <a:xfrm>
            <a:off x="2425261" y="5426981"/>
            <a:ext cx="2992156" cy="1587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200"/>
            </a:lvl1pPr>
          </a:lstStyle>
          <a:p>
            <a:r>
              <a:rPr sz="1600"/>
              <a:t>Transient shift toward (-) pole consequent of (-) life events</a:t>
            </a:r>
          </a:p>
        </p:txBody>
      </p:sp>
      <p:sp>
        <p:nvSpPr>
          <p:cNvPr id="1012" name="Transient shift toward (+) pole consequent of (+) life events"/>
          <p:cNvSpPr txBox="1"/>
          <p:nvPr/>
        </p:nvSpPr>
        <p:spPr>
          <a:xfrm>
            <a:off x="3510995" y="1389799"/>
            <a:ext cx="2251513" cy="1522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200"/>
            </a:lvl1pPr>
          </a:lstStyle>
          <a:p>
            <a:r>
              <a:rPr sz="1600"/>
              <a:t>Transient shift toward (+) pole consequent of (+) life events</a:t>
            </a:r>
          </a:p>
        </p:txBody>
      </p:sp>
      <p:sp>
        <p:nvSpPr>
          <p:cNvPr id="1013" name="Line"/>
          <p:cNvSpPr/>
          <p:nvPr/>
        </p:nvSpPr>
        <p:spPr>
          <a:xfrm>
            <a:off x="1841353" y="2079108"/>
            <a:ext cx="7463966" cy="3224059"/>
          </a:xfrm>
          <a:custGeom>
            <a:avLst/>
            <a:gdLst/>
            <a:ahLst/>
            <a:cxnLst>
              <a:cxn ang="0">
                <a:pos x="wd2" y="hd2"/>
              </a:cxn>
              <a:cxn ang="5400000">
                <a:pos x="wd2" y="hd2"/>
              </a:cxn>
              <a:cxn ang="10800000">
                <a:pos x="wd2" y="hd2"/>
              </a:cxn>
              <a:cxn ang="16200000">
                <a:pos x="wd2" y="hd2"/>
              </a:cxn>
            </a:cxnLst>
            <a:rect l="0" t="0" r="r" b="b"/>
            <a:pathLst>
              <a:path w="21600" h="21120" extrusionOk="0">
                <a:moveTo>
                  <a:pt x="0" y="10340"/>
                </a:moveTo>
                <a:lnTo>
                  <a:pt x="319" y="7569"/>
                </a:lnTo>
                <a:lnTo>
                  <a:pt x="508" y="6234"/>
                </a:lnTo>
                <a:cubicBezTo>
                  <a:pt x="515" y="6028"/>
                  <a:pt x="550" y="5831"/>
                  <a:pt x="608" y="5672"/>
                </a:cubicBezTo>
                <a:cubicBezTo>
                  <a:pt x="820" y="5091"/>
                  <a:pt x="1218" y="5123"/>
                  <a:pt x="1411" y="5737"/>
                </a:cubicBezTo>
                <a:lnTo>
                  <a:pt x="1855" y="10288"/>
                </a:lnTo>
                <a:lnTo>
                  <a:pt x="2058" y="14151"/>
                </a:lnTo>
                <a:cubicBezTo>
                  <a:pt x="2063" y="14369"/>
                  <a:pt x="2087" y="14582"/>
                  <a:pt x="2129" y="14778"/>
                </a:cubicBezTo>
                <a:cubicBezTo>
                  <a:pt x="2303" y="15588"/>
                  <a:pt x="2717" y="15975"/>
                  <a:pt x="3092" y="15679"/>
                </a:cubicBezTo>
                <a:cubicBezTo>
                  <a:pt x="3199" y="15572"/>
                  <a:pt x="3296" y="15416"/>
                  <a:pt x="3377" y="15222"/>
                </a:cubicBezTo>
                <a:cubicBezTo>
                  <a:pt x="3538" y="14833"/>
                  <a:pt x="3625" y="14315"/>
                  <a:pt x="3617" y="13781"/>
                </a:cubicBezTo>
                <a:lnTo>
                  <a:pt x="3949" y="7081"/>
                </a:lnTo>
                <a:cubicBezTo>
                  <a:pt x="3956" y="6881"/>
                  <a:pt x="3978" y="6684"/>
                  <a:pt x="4013" y="6499"/>
                </a:cubicBezTo>
                <a:cubicBezTo>
                  <a:pt x="4144" y="5816"/>
                  <a:pt x="4435" y="5364"/>
                  <a:pt x="4764" y="5335"/>
                </a:cubicBezTo>
                <a:cubicBezTo>
                  <a:pt x="4786" y="5331"/>
                  <a:pt x="4809" y="5329"/>
                  <a:pt x="4831" y="5330"/>
                </a:cubicBezTo>
                <a:cubicBezTo>
                  <a:pt x="5096" y="5340"/>
                  <a:pt x="5338" y="5667"/>
                  <a:pt x="5468" y="6188"/>
                </a:cubicBezTo>
                <a:lnTo>
                  <a:pt x="6401" y="20228"/>
                </a:lnTo>
                <a:cubicBezTo>
                  <a:pt x="6434" y="20395"/>
                  <a:pt x="6480" y="20546"/>
                  <a:pt x="6537" y="20674"/>
                </a:cubicBezTo>
                <a:cubicBezTo>
                  <a:pt x="6750" y="21147"/>
                  <a:pt x="7072" y="21255"/>
                  <a:pt x="7336" y="20942"/>
                </a:cubicBezTo>
                <a:cubicBezTo>
                  <a:pt x="7419" y="20897"/>
                  <a:pt x="7497" y="20815"/>
                  <a:pt x="7565" y="20699"/>
                </a:cubicBezTo>
                <a:cubicBezTo>
                  <a:pt x="7712" y="20449"/>
                  <a:pt x="7804" y="20064"/>
                  <a:pt x="7816" y="19647"/>
                </a:cubicBezTo>
                <a:lnTo>
                  <a:pt x="8302" y="10700"/>
                </a:lnTo>
                <a:lnTo>
                  <a:pt x="8427" y="7483"/>
                </a:lnTo>
                <a:cubicBezTo>
                  <a:pt x="8435" y="7308"/>
                  <a:pt x="8454" y="7137"/>
                  <a:pt x="8485" y="6976"/>
                </a:cubicBezTo>
                <a:cubicBezTo>
                  <a:pt x="8623" y="6249"/>
                  <a:pt x="8952" y="5807"/>
                  <a:pt x="9299" y="5880"/>
                </a:cubicBezTo>
                <a:lnTo>
                  <a:pt x="9302" y="5825"/>
                </a:lnTo>
                <a:cubicBezTo>
                  <a:pt x="9491" y="5814"/>
                  <a:pt x="9675" y="5947"/>
                  <a:pt x="9826" y="6204"/>
                </a:cubicBezTo>
                <a:cubicBezTo>
                  <a:pt x="10037" y="6564"/>
                  <a:pt x="10162" y="7128"/>
                  <a:pt x="10164" y="7727"/>
                </a:cubicBezTo>
                <a:lnTo>
                  <a:pt x="10656" y="13240"/>
                </a:lnTo>
                <a:cubicBezTo>
                  <a:pt x="10741" y="13834"/>
                  <a:pt x="10900" y="14361"/>
                  <a:pt x="11113" y="14757"/>
                </a:cubicBezTo>
                <a:cubicBezTo>
                  <a:pt x="11441" y="15366"/>
                  <a:pt x="11878" y="15626"/>
                  <a:pt x="12272" y="15285"/>
                </a:cubicBezTo>
                <a:cubicBezTo>
                  <a:pt x="12522" y="15068"/>
                  <a:pt x="12721" y="14622"/>
                  <a:pt x="12818" y="14056"/>
                </a:cubicBezTo>
                <a:lnTo>
                  <a:pt x="14013" y="1095"/>
                </a:lnTo>
                <a:cubicBezTo>
                  <a:pt x="14060" y="889"/>
                  <a:pt x="14123" y="705"/>
                  <a:pt x="14199" y="550"/>
                </a:cubicBezTo>
                <a:cubicBezTo>
                  <a:pt x="14642" y="-345"/>
                  <a:pt x="15334" y="-120"/>
                  <a:pt x="15648" y="1020"/>
                </a:cubicBezTo>
                <a:lnTo>
                  <a:pt x="16576" y="10563"/>
                </a:lnTo>
                <a:lnTo>
                  <a:pt x="17051" y="13911"/>
                </a:lnTo>
                <a:cubicBezTo>
                  <a:pt x="17124" y="14152"/>
                  <a:pt x="17202" y="14385"/>
                  <a:pt x="17285" y="14611"/>
                </a:cubicBezTo>
                <a:cubicBezTo>
                  <a:pt x="17337" y="14754"/>
                  <a:pt x="17391" y="14894"/>
                  <a:pt x="17450" y="15020"/>
                </a:cubicBezTo>
                <a:cubicBezTo>
                  <a:pt x="17714" y="15575"/>
                  <a:pt x="18073" y="15838"/>
                  <a:pt x="18430" y="15737"/>
                </a:cubicBezTo>
                <a:cubicBezTo>
                  <a:pt x="18569" y="15759"/>
                  <a:pt x="18708" y="15679"/>
                  <a:pt x="18825" y="15508"/>
                </a:cubicBezTo>
                <a:cubicBezTo>
                  <a:pt x="18975" y="15289"/>
                  <a:pt x="19078" y="14942"/>
                  <a:pt x="19111" y="14546"/>
                </a:cubicBezTo>
                <a:lnTo>
                  <a:pt x="19729" y="10672"/>
                </a:lnTo>
                <a:lnTo>
                  <a:pt x="20158" y="7979"/>
                </a:lnTo>
                <a:cubicBezTo>
                  <a:pt x="20194" y="7452"/>
                  <a:pt x="20324" y="6980"/>
                  <a:pt x="20516" y="6672"/>
                </a:cubicBezTo>
                <a:cubicBezTo>
                  <a:pt x="20844" y="6148"/>
                  <a:pt x="21284" y="6172"/>
                  <a:pt x="21600" y="6731"/>
                </a:cubicBezTo>
              </a:path>
            </a:pathLst>
          </a:custGeom>
          <a:ln w="50800">
            <a:solidFill>
              <a:srgbClr val="000000"/>
            </a:solidFill>
            <a:miter lim="400000"/>
          </a:ln>
        </p:spPr>
        <p:txBody>
          <a:bodyPr lIns="35719" tIns="35719" rIns="35719" bIns="35719" anchor="ctr"/>
          <a:lstStyle/>
          <a:p>
            <a:pPr algn="ctr" defTabSz="410766">
              <a:defRPr sz="3200"/>
            </a:pPr>
            <a:endParaRPr sz="1600"/>
          </a:p>
        </p:txBody>
      </p:sp>
      <p:sp>
        <p:nvSpPr>
          <p:cNvPr id="1014" name="Line"/>
          <p:cNvSpPr/>
          <p:nvPr/>
        </p:nvSpPr>
        <p:spPr>
          <a:xfrm>
            <a:off x="5850342" y="2151043"/>
            <a:ext cx="619042" cy="1"/>
          </a:xfrm>
          <a:prstGeom prst="line">
            <a:avLst/>
          </a:prstGeom>
          <a:ln w="25400">
            <a:solidFill>
              <a:srgbClr val="85888D"/>
            </a:solidFill>
            <a:miter lim="400000"/>
            <a:tailEnd type="triangle"/>
          </a:ln>
        </p:spPr>
        <p:txBody>
          <a:bodyPr lIns="35719" tIns="35719" rIns="35719" bIns="35719" anchor="ctr"/>
          <a:lstStyle/>
          <a:p>
            <a:pPr algn="ctr" defTabSz="410766">
              <a:defRPr sz="3200"/>
            </a:pPr>
            <a:endParaRPr sz="1600"/>
          </a:p>
        </p:txBody>
      </p:sp>
      <p:sp>
        <p:nvSpPr>
          <p:cNvPr id="1015" name="Line"/>
          <p:cNvSpPr/>
          <p:nvPr/>
        </p:nvSpPr>
        <p:spPr>
          <a:xfrm flipV="1">
            <a:off x="4278025" y="5354842"/>
            <a:ext cx="1" cy="476076"/>
          </a:xfrm>
          <a:prstGeom prst="line">
            <a:avLst/>
          </a:prstGeom>
          <a:ln w="25400">
            <a:solidFill>
              <a:srgbClr val="85888D"/>
            </a:solidFill>
            <a:miter lim="400000"/>
            <a:tailEnd type="triangle"/>
          </a:ln>
        </p:spPr>
        <p:txBody>
          <a:bodyPr lIns="35719" tIns="35719" rIns="35719" bIns="35719" anchor="ctr"/>
          <a:lstStyle/>
          <a:p>
            <a:pPr algn="ctr" defTabSz="410766">
              <a:defRPr sz="3200"/>
            </a:pPr>
            <a:endParaRPr sz="1600"/>
          </a:p>
        </p:txBody>
      </p:sp>
      <p:pic>
        <p:nvPicPr>
          <p:cNvPr id="18" name="图片 3" descr="图片 3">
            <a:extLst>
              <a:ext uri="{FF2B5EF4-FFF2-40B4-BE49-F238E27FC236}">
                <a16:creationId xmlns:a16="http://schemas.microsoft.com/office/drawing/2014/main" id="{B205F42E-6273-432A-8D46-E2F5F0935C32}"/>
              </a:ext>
            </a:extLst>
          </p:cNvPr>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 name="A Baseline Shift To The Negative Pole -Depression"/>
          <p:cNvSpPr txBox="1">
            <a:spLocks noGrp="1"/>
          </p:cNvSpPr>
          <p:nvPr>
            <p:ph type="title"/>
          </p:nvPr>
        </p:nvSpPr>
        <p:spPr>
          <a:xfrm>
            <a:off x="2193727" y="28609"/>
            <a:ext cx="7804547" cy="1518048"/>
          </a:xfrm>
          <a:prstGeom prst="rect">
            <a:avLst/>
          </a:prstGeom>
        </p:spPr>
        <p:txBody>
          <a:bodyPr>
            <a:normAutofit/>
          </a:bodyPr>
          <a:lstStyle/>
          <a:p>
            <a:pPr algn="ctr"/>
            <a:r>
              <a:rPr sz="4400">
                <a:latin typeface="Helvetica Neue"/>
              </a:rPr>
              <a:t>A Baseline Shift To The Negative Pole -</a:t>
            </a:r>
            <a:r>
              <a:rPr lang="en-US" sz="4400">
                <a:latin typeface="Helvetica Neue"/>
              </a:rPr>
              <a:t> </a:t>
            </a:r>
            <a:r>
              <a:rPr sz="4400">
                <a:latin typeface="Helvetica Neue"/>
              </a:rPr>
              <a:t>Depression</a:t>
            </a:r>
          </a:p>
        </p:txBody>
      </p:sp>
      <p:sp>
        <p:nvSpPr>
          <p:cNvPr id="1018" name="Line"/>
          <p:cNvSpPr/>
          <p:nvPr/>
        </p:nvSpPr>
        <p:spPr>
          <a:xfrm flipV="1">
            <a:off x="1745241" y="1732054"/>
            <a:ext cx="1" cy="4098406"/>
          </a:xfrm>
          <a:prstGeom prst="line">
            <a:avLst/>
          </a:prstGeom>
          <a:ln w="101600">
            <a:solidFill>
              <a:srgbClr val="000000"/>
            </a:solidFill>
            <a:miter lim="400000"/>
          </a:ln>
        </p:spPr>
        <p:txBody>
          <a:bodyPr lIns="35719" tIns="35719" rIns="35719" bIns="35719" anchor="ctr"/>
          <a:lstStyle/>
          <a:p>
            <a:pPr algn="ctr" defTabSz="410766">
              <a:defRPr sz="3200"/>
            </a:pPr>
            <a:endParaRPr sz="1600"/>
          </a:p>
        </p:txBody>
      </p:sp>
      <p:sp>
        <p:nvSpPr>
          <p:cNvPr id="1019" name="+"/>
          <p:cNvSpPr/>
          <p:nvPr/>
        </p:nvSpPr>
        <p:spPr>
          <a:xfrm>
            <a:off x="1467089" y="1174008"/>
            <a:ext cx="556305" cy="556304"/>
          </a:xfrm>
          <a:prstGeom prst="ellipse">
            <a:avLst/>
          </a:prstGeom>
          <a:solidFill>
            <a:srgbClr val="DB4699"/>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b="1">
                <a:solidFill>
                  <a:srgbClr val="FFFFFF"/>
                </a:solidFill>
                <a:latin typeface="Helvetica"/>
                <a:ea typeface="Helvetica"/>
                <a:cs typeface="Helvetica"/>
                <a:sym typeface="Helvetica"/>
              </a:defRPr>
            </a:lvl1pPr>
          </a:lstStyle>
          <a:p>
            <a:r>
              <a:rPr sz="1600"/>
              <a:t>+</a:t>
            </a:r>
          </a:p>
        </p:txBody>
      </p:sp>
      <p:sp>
        <p:nvSpPr>
          <p:cNvPr id="1020" name="-"/>
          <p:cNvSpPr/>
          <p:nvPr/>
        </p:nvSpPr>
        <p:spPr>
          <a:xfrm>
            <a:off x="1461306" y="5832201"/>
            <a:ext cx="567871" cy="579437"/>
          </a:xfrm>
          <a:prstGeom prst="ellipse">
            <a:avLst/>
          </a:prstGeom>
          <a:solidFill>
            <a:srgbClr val="29ABE2"/>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algn="ctr" defTabSz="821531">
              <a:lnSpc>
                <a:spcPct val="100000"/>
              </a:lnSpc>
              <a:defRPr sz="3200" b="1">
                <a:solidFill>
                  <a:srgbClr val="FFFFFF"/>
                </a:solidFill>
                <a:latin typeface="Helvetica"/>
                <a:ea typeface="Helvetica"/>
                <a:cs typeface="Helvetica"/>
                <a:sym typeface="Helvetica"/>
              </a:defRPr>
            </a:lvl1pPr>
          </a:lstStyle>
          <a:p>
            <a:r>
              <a:rPr sz="1600"/>
              <a:t>-</a:t>
            </a:r>
          </a:p>
        </p:txBody>
      </p:sp>
      <p:sp>
        <p:nvSpPr>
          <p:cNvPr id="1021" name="Line"/>
          <p:cNvSpPr/>
          <p:nvPr/>
        </p:nvSpPr>
        <p:spPr>
          <a:xfrm>
            <a:off x="1736584" y="3685941"/>
            <a:ext cx="7433231" cy="1"/>
          </a:xfrm>
          <a:prstGeom prst="line">
            <a:avLst/>
          </a:prstGeom>
          <a:ln w="101600">
            <a:solidFill>
              <a:srgbClr val="000000"/>
            </a:solidFill>
            <a:miter lim="400000"/>
          </a:ln>
        </p:spPr>
        <p:txBody>
          <a:bodyPr lIns="35719" tIns="35719" rIns="35719" bIns="35719" anchor="ctr"/>
          <a:lstStyle/>
          <a:p>
            <a:pPr algn="ctr" defTabSz="410766">
              <a:defRPr sz="3200"/>
            </a:pPr>
            <a:endParaRPr sz="1600"/>
          </a:p>
        </p:txBody>
      </p:sp>
      <p:sp>
        <p:nvSpPr>
          <p:cNvPr id="1022" name="Line"/>
          <p:cNvSpPr/>
          <p:nvPr/>
        </p:nvSpPr>
        <p:spPr>
          <a:xfrm>
            <a:off x="1766582" y="2839431"/>
            <a:ext cx="7936198" cy="1"/>
          </a:xfrm>
          <a:prstGeom prst="line">
            <a:avLst/>
          </a:prstGeom>
          <a:ln w="101600" cap="rnd">
            <a:solidFill>
              <a:srgbClr val="DB4699"/>
            </a:solidFill>
            <a:custDash>
              <a:ds d="100000" sp="200000"/>
            </a:custDash>
            <a:miter lim="400000"/>
          </a:ln>
        </p:spPr>
        <p:txBody>
          <a:bodyPr lIns="35719" tIns="35719" rIns="35719" bIns="35719" anchor="ctr"/>
          <a:lstStyle/>
          <a:p>
            <a:pPr algn="ctr" defTabSz="410766">
              <a:defRPr sz="3200"/>
            </a:pPr>
            <a:endParaRPr sz="1600"/>
          </a:p>
        </p:txBody>
      </p:sp>
      <p:sp>
        <p:nvSpPr>
          <p:cNvPr id="1023" name="Line"/>
          <p:cNvSpPr/>
          <p:nvPr/>
        </p:nvSpPr>
        <p:spPr>
          <a:xfrm>
            <a:off x="1766582" y="4532449"/>
            <a:ext cx="7936199" cy="1"/>
          </a:xfrm>
          <a:prstGeom prst="line">
            <a:avLst/>
          </a:prstGeom>
          <a:ln w="101600" cap="rnd">
            <a:solidFill>
              <a:srgbClr val="29ABE2"/>
            </a:solidFill>
            <a:custDash>
              <a:ds d="100000" sp="200000"/>
            </a:custDash>
            <a:miter lim="400000"/>
          </a:ln>
        </p:spPr>
        <p:txBody>
          <a:bodyPr lIns="35719" tIns="35719" rIns="35719" bIns="35719" anchor="ctr"/>
          <a:lstStyle/>
          <a:p>
            <a:pPr algn="ctr" defTabSz="410766">
              <a:defRPr sz="3200"/>
            </a:pPr>
            <a:endParaRPr sz="1600"/>
          </a:p>
        </p:txBody>
      </p:sp>
      <p:sp>
        <p:nvSpPr>
          <p:cNvPr id="1024" name="Normal Baseline Mood"/>
          <p:cNvSpPr txBox="1"/>
          <p:nvPr/>
        </p:nvSpPr>
        <p:spPr>
          <a:xfrm>
            <a:off x="5836628" y="4520141"/>
            <a:ext cx="1484109" cy="8591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200"/>
            </a:lvl1pPr>
          </a:lstStyle>
          <a:p>
            <a:r>
              <a:rPr sz="1600"/>
              <a:t>Normal Baseline Mood</a:t>
            </a:r>
          </a:p>
        </p:txBody>
      </p:sp>
      <p:sp>
        <p:nvSpPr>
          <p:cNvPr id="1025" name="Normal Range &amp; Intensity of Mood"/>
          <p:cNvSpPr txBox="1"/>
          <p:nvPr/>
        </p:nvSpPr>
        <p:spPr>
          <a:xfrm>
            <a:off x="9542387" y="3126045"/>
            <a:ext cx="1484109" cy="1119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200"/>
            </a:lvl1pPr>
          </a:lstStyle>
          <a:p>
            <a:r>
              <a:rPr sz="1600"/>
              <a:t>Normal Range &amp; Intensity of Mood</a:t>
            </a:r>
          </a:p>
        </p:txBody>
      </p:sp>
      <p:sp>
        <p:nvSpPr>
          <p:cNvPr id="1026" name="Line"/>
          <p:cNvSpPr/>
          <p:nvPr/>
        </p:nvSpPr>
        <p:spPr>
          <a:xfrm flipV="1">
            <a:off x="9356100" y="2905594"/>
            <a:ext cx="1" cy="1560693"/>
          </a:xfrm>
          <a:prstGeom prst="line">
            <a:avLst/>
          </a:prstGeom>
          <a:ln w="25400">
            <a:solidFill>
              <a:srgbClr val="85888D"/>
            </a:solidFill>
            <a:miter lim="400000"/>
            <a:headEnd type="triangle"/>
            <a:tailEnd type="triangle"/>
          </a:ln>
        </p:spPr>
        <p:txBody>
          <a:bodyPr lIns="35719" tIns="35719" rIns="35719" bIns="35719" anchor="ctr"/>
          <a:lstStyle/>
          <a:p>
            <a:pPr algn="ctr" defTabSz="410766">
              <a:defRPr sz="3200"/>
            </a:pPr>
            <a:endParaRPr sz="1600"/>
          </a:p>
        </p:txBody>
      </p:sp>
      <p:sp>
        <p:nvSpPr>
          <p:cNvPr id="1027" name="Line"/>
          <p:cNvSpPr/>
          <p:nvPr/>
        </p:nvSpPr>
        <p:spPr>
          <a:xfrm flipV="1">
            <a:off x="6578681" y="3734170"/>
            <a:ext cx="1" cy="775221"/>
          </a:xfrm>
          <a:prstGeom prst="line">
            <a:avLst/>
          </a:prstGeom>
          <a:ln w="25400">
            <a:solidFill>
              <a:srgbClr val="85888D"/>
            </a:solidFill>
            <a:miter lim="400000"/>
            <a:tailEnd type="triangle"/>
          </a:ln>
        </p:spPr>
        <p:txBody>
          <a:bodyPr lIns="35719" tIns="35719" rIns="35719" bIns="35719" anchor="ctr"/>
          <a:lstStyle/>
          <a:p>
            <a:pPr algn="ctr" defTabSz="410766">
              <a:defRPr sz="3200"/>
            </a:pPr>
            <a:endParaRPr sz="1600"/>
          </a:p>
        </p:txBody>
      </p:sp>
      <p:grpSp>
        <p:nvGrpSpPr>
          <p:cNvPr id="1032" name="Group"/>
          <p:cNvGrpSpPr/>
          <p:nvPr/>
        </p:nvGrpSpPr>
        <p:grpSpPr>
          <a:xfrm>
            <a:off x="8864842" y="5217389"/>
            <a:ext cx="1196101" cy="1196101"/>
            <a:chOff x="0" y="0"/>
            <a:chExt cx="2392201" cy="2392201"/>
          </a:xfrm>
        </p:grpSpPr>
        <p:sp>
          <p:nvSpPr>
            <p:cNvPr id="1028" name="Circle"/>
            <p:cNvSpPr/>
            <p:nvPr/>
          </p:nvSpPr>
          <p:spPr>
            <a:xfrm>
              <a:off x="0" y="0"/>
              <a:ext cx="2392202" cy="2392202"/>
            </a:xfrm>
            <a:prstGeom prst="ellipse">
              <a:avLst/>
            </a:prstGeom>
            <a:solidFill>
              <a:srgbClr val="29AAE1"/>
            </a:solid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1029" name="Oval"/>
            <p:cNvSpPr/>
            <p:nvPr/>
          </p:nvSpPr>
          <p:spPr>
            <a:xfrm>
              <a:off x="807822" y="889158"/>
              <a:ext cx="128124" cy="226125"/>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1030" name="Oval"/>
            <p:cNvSpPr/>
            <p:nvPr/>
          </p:nvSpPr>
          <p:spPr>
            <a:xfrm>
              <a:off x="1538695" y="889158"/>
              <a:ext cx="128125" cy="226125"/>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lgn="ctr" defTabSz="410766">
                <a:defRPr sz="3200"/>
              </a:pPr>
              <a:endParaRPr sz="1600"/>
            </a:p>
          </p:txBody>
        </p:sp>
        <p:sp>
          <p:nvSpPr>
            <p:cNvPr id="1034" name="Connection Line"/>
            <p:cNvSpPr/>
            <p:nvPr/>
          </p:nvSpPr>
          <p:spPr>
            <a:xfrm>
              <a:off x="784866" y="1623026"/>
              <a:ext cx="828189" cy="392330"/>
            </a:xfrm>
            <a:custGeom>
              <a:avLst/>
              <a:gdLst/>
              <a:ahLst/>
              <a:cxnLst>
                <a:cxn ang="0">
                  <a:pos x="wd2" y="hd2"/>
                </a:cxn>
                <a:cxn ang="5400000">
                  <a:pos x="wd2" y="hd2"/>
                </a:cxn>
                <a:cxn ang="10800000">
                  <a:pos x="wd2" y="hd2"/>
                </a:cxn>
                <a:cxn ang="16200000">
                  <a:pos x="wd2" y="hd2"/>
                </a:cxn>
              </a:cxnLst>
              <a:rect l="0" t="0" r="r" b="b"/>
              <a:pathLst>
                <a:path w="21600" h="16232" extrusionOk="0">
                  <a:moveTo>
                    <a:pt x="0" y="16232"/>
                  </a:moveTo>
                  <a:cubicBezTo>
                    <a:pt x="7372" y="-4456"/>
                    <a:pt x="14572" y="-5368"/>
                    <a:pt x="21600" y="13496"/>
                  </a:cubicBezTo>
                </a:path>
              </a:pathLst>
            </a:custGeom>
            <a:noFill/>
            <a:ln w="101600" cap="flat">
              <a:solidFill>
                <a:srgbClr val="000000"/>
              </a:solidFill>
              <a:prstDash val="solid"/>
              <a:miter lim="400000"/>
            </a:ln>
            <a:effectLst/>
          </p:spPr>
          <p:txBody>
            <a:bodyPr/>
            <a:lstStyle/>
            <a:p>
              <a:endParaRPr sz="900"/>
            </a:p>
          </p:txBody>
        </p:sp>
      </p:grpSp>
      <p:sp>
        <p:nvSpPr>
          <p:cNvPr id="1033" name="Line"/>
          <p:cNvSpPr/>
          <p:nvPr/>
        </p:nvSpPr>
        <p:spPr>
          <a:xfrm>
            <a:off x="1770631" y="3827992"/>
            <a:ext cx="6811809" cy="2239766"/>
          </a:xfrm>
          <a:custGeom>
            <a:avLst/>
            <a:gdLst/>
            <a:ahLst/>
            <a:cxnLst>
              <a:cxn ang="0">
                <a:pos x="wd2" y="hd2"/>
              </a:cxn>
              <a:cxn ang="5400000">
                <a:pos x="wd2" y="hd2"/>
              </a:cxn>
              <a:cxn ang="10800000">
                <a:pos x="wd2" y="hd2"/>
              </a:cxn>
              <a:cxn ang="16200000">
                <a:pos x="wd2" y="hd2"/>
              </a:cxn>
            </a:cxnLst>
            <a:rect l="0" t="0" r="r" b="b"/>
            <a:pathLst>
              <a:path w="21600" h="21536" extrusionOk="0">
                <a:moveTo>
                  <a:pt x="0" y="0"/>
                </a:moveTo>
                <a:lnTo>
                  <a:pt x="3413" y="13776"/>
                </a:lnTo>
                <a:cubicBezTo>
                  <a:pt x="3494" y="14155"/>
                  <a:pt x="3572" y="14537"/>
                  <a:pt x="3648" y="14923"/>
                </a:cubicBezTo>
                <a:cubicBezTo>
                  <a:pt x="3875" y="16076"/>
                  <a:pt x="4082" y="17263"/>
                  <a:pt x="4268" y="18480"/>
                </a:cubicBezTo>
                <a:cubicBezTo>
                  <a:pt x="4374" y="19009"/>
                  <a:pt x="4510" y="19477"/>
                  <a:pt x="4669" y="19866"/>
                </a:cubicBezTo>
                <a:cubicBezTo>
                  <a:pt x="4812" y="20215"/>
                  <a:pt x="4974" y="20490"/>
                  <a:pt x="5152" y="20528"/>
                </a:cubicBezTo>
                <a:cubicBezTo>
                  <a:pt x="5304" y="20560"/>
                  <a:pt x="5458" y="20414"/>
                  <a:pt x="5578" y="20098"/>
                </a:cubicBezTo>
                <a:lnTo>
                  <a:pt x="6290" y="18120"/>
                </a:lnTo>
                <a:lnTo>
                  <a:pt x="6477" y="17590"/>
                </a:lnTo>
                <a:lnTo>
                  <a:pt x="6733" y="16089"/>
                </a:lnTo>
                <a:cubicBezTo>
                  <a:pt x="6791" y="15669"/>
                  <a:pt x="6878" y="15291"/>
                  <a:pt x="6987" y="14977"/>
                </a:cubicBezTo>
                <a:cubicBezTo>
                  <a:pt x="7145" y="14524"/>
                  <a:pt x="7344" y="14222"/>
                  <a:pt x="7558" y="14112"/>
                </a:cubicBezTo>
                <a:cubicBezTo>
                  <a:pt x="7785" y="14092"/>
                  <a:pt x="8008" y="14286"/>
                  <a:pt x="8198" y="14665"/>
                </a:cubicBezTo>
                <a:cubicBezTo>
                  <a:pt x="8444" y="15160"/>
                  <a:pt x="8616" y="15931"/>
                  <a:pt x="8675" y="16809"/>
                </a:cubicBezTo>
                <a:cubicBezTo>
                  <a:pt x="8678" y="17350"/>
                  <a:pt x="8719" y="17882"/>
                  <a:pt x="8794" y="18373"/>
                </a:cubicBezTo>
                <a:cubicBezTo>
                  <a:pt x="8953" y="19405"/>
                  <a:pt x="9251" y="20179"/>
                  <a:pt x="9612" y="20498"/>
                </a:cubicBezTo>
                <a:lnTo>
                  <a:pt x="10108" y="20538"/>
                </a:lnTo>
                <a:cubicBezTo>
                  <a:pt x="10239" y="20502"/>
                  <a:pt x="10368" y="20401"/>
                  <a:pt x="10488" y="20238"/>
                </a:cubicBezTo>
                <a:cubicBezTo>
                  <a:pt x="10945" y="19620"/>
                  <a:pt x="11237" y="18240"/>
                  <a:pt x="11233" y="16724"/>
                </a:cubicBezTo>
                <a:cubicBezTo>
                  <a:pt x="11304" y="15806"/>
                  <a:pt x="11500" y="15023"/>
                  <a:pt x="11771" y="14564"/>
                </a:cubicBezTo>
                <a:cubicBezTo>
                  <a:pt x="11952" y="14259"/>
                  <a:pt x="12158" y="14117"/>
                  <a:pt x="12365" y="14154"/>
                </a:cubicBezTo>
                <a:cubicBezTo>
                  <a:pt x="12516" y="14167"/>
                  <a:pt x="12666" y="14259"/>
                  <a:pt x="12806" y="14425"/>
                </a:cubicBezTo>
                <a:cubicBezTo>
                  <a:pt x="13213" y="14906"/>
                  <a:pt x="13519" y="15948"/>
                  <a:pt x="13629" y="17227"/>
                </a:cubicBezTo>
                <a:lnTo>
                  <a:pt x="14020" y="20238"/>
                </a:lnTo>
                <a:cubicBezTo>
                  <a:pt x="14099" y="20481"/>
                  <a:pt x="14189" y="20690"/>
                  <a:pt x="14287" y="20859"/>
                </a:cubicBezTo>
                <a:cubicBezTo>
                  <a:pt x="14716" y="21600"/>
                  <a:pt x="15245" y="21551"/>
                  <a:pt x="15658" y="20733"/>
                </a:cubicBezTo>
                <a:lnTo>
                  <a:pt x="16518" y="18268"/>
                </a:lnTo>
                <a:cubicBezTo>
                  <a:pt x="16567" y="17983"/>
                  <a:pt x="16619" y="17702"/>
                  <a:pt x="16673" y="17425"/>
                </a:cubicBezTo>
                <a:cubicBezTo>
                  <a:pt x="16910" y="16216"/>
                  <a:pt x="17195" y="15100"/>
                  <a:pt x="17522" y="14102"/>
                </a:cubicBezTo>
                <a:cubicBezTo>
                  <a:pt x="17646" y="13965"/>
                  <a:pt x="17776" y="13873"/>
                  <a:pt x="17908" y="13830"/>
                </a:cubicBezTo>
                <a:cubicBezTo>
                  <a:pt x="18255" y="13715"/>
                  <a:pt x="18606" y="13932"/>
                  <a:pt x="18911" y="14451"/>
                </a:cubicBezTo>
                <a:lnTo>
                  <a:pt x="20402" y="18108"/>
                </a:lnTo>
                <a:lnTo>
                  <a:pt x="21600" y="21536"/>
                </a:lnTo>
              </a:path>
            </a:pathLst>
          </a:custGeom>
          <a:ln w="63500">
            <a:solidFill>
              <a:srgbClr val="000000"/>
            </a:solidFill>
            <a:miter lim="400000"/>
          </a:ln>
        </p:spPr>
        <p:txBody>
          <a:bodyPr lIns="35719" tIns="35719" rIns="35719" bIns="35719" anchor="ctr"/>
          <a:lstStyle/>
          <a:p>
            <a:pPr algn="ctr" defTabSz="410766">
              <a:defRPr sz="3200"/>
            </a:pPr>
            <a:endParaRPr sz="1600"/>
          </a:p>
        </p:txBody>
      </p:sp>
      <p:pic>
        <p:nvPicPr>
          <p:cNvPr id="19" name="图片 3" descr="图片 3">
            <a:extLst>
              <a:ext uri="{FF2B5EF4-FFF2-40B4-BE49-F238E27FC236}">
                <a16:creationId xmlns:a16="http://schemas.microsoft.com/office/drawing/2014/main" id="{0ACA6F10-78E9-471F-BF1C-4B1ECCB3A244}"/>
              </a:ext>
            </a:extLst>
          </p:cNvPr>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Depression: What to look for"/>
          <p:cNvSpPr txBox="1">
            <a:spLocks noGrp="1"/>
          </p:cNvSpPr>
          <p:nvPr>
            <p:ph type="title"/>
          </p:nvPr>
        </p:nvSpPr>
        <p:spPr>
          <a:xfrm>
            <a:off x="1850826" y="244386"/>
            <a:ext cx="7804547" cy="746214"/>
          </a:xfrm>
          <a:prstGeom prst="rect">
            <a:avLst/>
          </a:prstGeom>
        </p:spPr>
        <p:txBody>
          <a:bodyPr>
            <a:normAutofit fontScale="90000"/>
          </a:bodyPr>
          <a:lstStyle/>
          <a:p>
            <a:pPr algn="ctr"/>
            <a:r>
              <a:rPr sz="4400">
                <a:latin typeface="Helvetica Neue"/>
              </a:rPr>
              <a:t>Depression: What to look for</a:t>
            </a:r>
          </a:p>
        </p:txBody>
      </p:sp>
      <p:sp>
        <p:nvSpPr>
          <p:cNvPr id="1037" name="Difficult to explain frequent and persistent physical complaints (headaches; stomach aches; fatigue; etc)…"/>
          <p:cNvSpPr txBox="1">
            <a:spLocks noGrp="1"/>
          </p:cNvSpPr>
          <p:nvPr>
            <p:ph type="body" idx="1"/>
          </p:nvPr>
        </p:nvSpPr>
        <p:spPr>
          <a:xfrm>
            <a:off x="383249" y="1400008"/>
            <a:ext cx="6970701" cy="4850774"/>
          </a:xfrm>
          <a:prstGeom prst="rect">
            <a:avLst/>
          </a:prstGeom>
        </p:spPr>
        <p:txBody>
          <a:bodyPr>
            <a:normAutofit fontScale="55000" lnSpcReduction="20000"/>
          </a:bodyPr>
          <a:lstStyle/>
          <a:p>
            <a:pPr marL="685800" indent="-685800" algn="l" defTabSz="353258">
              <a:lnSpc>
                <a:spcPct val="80000"/>
              </a:lnSpc>
              <a:spcBef>
                <a:spcPts val="0"/>
              </a:spcBef>
              <a:buFont typeface="Wingdings" panose="020B0604020202020204" pitchFamily="34" charset="0"/>
              <a:buChar char="§"/>
              <a:defRPr sz="4988"/>
            </a:pPr>
            <a:r>
              <a:rPr sz="4950"/>
              <a:t>Difficult to explain frequent and persistent physical complaints (headaches; stomach aches; fatigue; </a:t>
            </a:r>
            <a:r>
              <a:rPr sz="4950" err="1"/>
              <a:t>etc</a:t>
            </a:r>
            <a:r>
              <a:rPr sz="4950"/>
              <a:t>)</a:t>
            </a:r>
            <a:endParaRPr lang="en-US" sz="4950"/>
          </a:p>
          <a:p>
            <a:pPr marL="685800" indent="-685800" algn="l" defTabSz="353258">
              <a:lnSpc>
                <a:spcPct val="80000"/>
              </a:lnSpc>
              <a:spcBef>
                <a:spcPts val="2500"/>
              </a:spcBef>
              <a:buFont typeface="Wingdings" panose="020B0604020202020204" pitchFamily="34" charset="0"/>
              <a:buChar char="§"/>
              <a:defRPr sz="4988"/>
            </a:pPr>
            <a:r>
              <a:t>Loss of interest in usual life activities</a:t>
            </a:r>
          </a:p>
          <a:p>
            <a:pPr marL="685800" indent="-685800" algn="l" defTabSz="353258">
              <a:lnSpc>
                <a:spcPct val="80000"/>
              </a:lnSpc>
              <a:spcBef>
                <a:spcPts val="2500"/>
              </a:spcBef>
              <a:buFont typeface="Wingdings" panose="020B0604020202020204" pitchFamily="34" charset="0"/>
              <a:buChar char="§"/>
              <a:defRPr sz="4988"/>
            </a:pPr>
            <a:r>
              <a:t>Loss of pleasure in those things usually found to be pleasurable – hopelessness</a:t>
            </a:r>
          </a:p>
          <a:p>
            <a:pPr marL="685800" indent="-685800" algn="l" defTabSz="353258">
              <a:lnSpc>
                <a:spcPct val="80000"/>
              </a:lnSpc>
              <a:spcBef>
                <a:spcPts val="2500"/>
              </a:spcBef>
              <a:buFont typeface="Wingdings" panose="020B0604020202020204" pitchFamily="34" charset="0"/>
              <a:buChar char="§"/>
              <a:defRPr sz="4988"/>
            </a:pPr>
            <a:r>
              <a:t>Decreased functioning at home at work/school with family or with peers/friends – withdrawal and concentration</a:t>
            </a:r>
          </a:p>
          <a:p>
            <a:pPr marL="685800" indent="-685800" algn="l" defTabSz="353258">
              <a:lnSpc>
                <a:spcPct val="80000"/>
              </a:lnSpc>
              <a:spcBef>
                <a:spcPts val="2500"/>
              </a:spcBef>
              <a:buFont typeface="Wingdings" panose="020B0604020202020204" pitchFamily="34" charset="0"/>
              <a:buChar char="§"/>
              <a:defRPr sz="4988"/>
            </a:pPr>
            <a:r>
              <a:t>Thoughts of death/suicide or preparation for death </a:t>
            </a:r>
          </a:p>
        </p:txBody>
      </p:sp>
      <p:pic>
        <p:nvPicPr>
          <p:cNvPr id="1038" name="depression_art_burnout.jpg" descr="depression_art_burnout.jpg"/>
          <p:cNvPicPr>
            <a:picLocks noChangeAspect="1"/>
          </p:cNvPicPr>
          <p:nvPr/>
        </p:nvPicPr>
        <p:blipFill>
          <a:blip r:embed="rId3"/>
          <a:stretch>
            <a:fillRect/>
          </a:stretch>
        </p:blipFill>
        <p:spPr>
          <a:xfrm>
            <a:off x="7558704" y="2555531"/>
            <a:ext cx="3532240" cy="2354826"/>
          </a:xfrm>
          <a:prstGeom prst="rect">
            <a:avLst/>
          </a:prstGeom>
          <a:ln w="25400">
            <a:solidFill>
              <a:srgbClr val="F3F7F5"/>
            </a:solidFill>
            <a:miter lim="400000"/>
          </a:ln>
          <a:effectLst>
            <a:outerShdw blurRad="63500" dist="25400" dir="3600000" rotWithShape="0">
              <a:srgbClr val="000000">
                <a:alpha val="70000"/>
              </a:srgbClr>
            </a:outerShdw>
          </a:effectLst>
        </p:spPr>
      </p:pic>
      <p:pic>
        <p:nvPicPr>
          <p:cNvPr id="1039"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Shape 599"/>
          <p:cNvSpPr txBox="1">
            <a:spLocks noGrp="1"/>
          </p:cNvSpPr>
          <p:nvPr>
            <p:ph type="title"/>
          </p:nvPr>
        </p:nvSpPr>
        <p:spPr>
          <a:xfrm>
            <a:off x="866256" y="556168"/>
            <a:ext cx="4795186" cy="2446951"/>
          </a:xfrm>
          <a:prstGeom prst="rect">
            <a:avLst/>
          </a:prstGeom>
        </p:spPr>
        <p:txBody>
          <a:bodyPr>
            <a:normAutofit fontScale="90000"/>
          </a:bodyPr>
          <a:lstStyle/>
          <a:p>
            <a:pPr defTabSz="850287">
              <a:defRPr sz="8370"/>
            </a:pPr>
            <a:r>
              <a:rPr sz="4400">
                <a:latin typeface="Helvetica Neue"/>
              </a:rPr>
              <a:t>Kutcher Adolescent Depression Scale </a:t>
            </a:r>
            <a:r>
              <a:rPr sz="4000">
                <a:latin typeface="Helvetica Neue"/>
              </a:rPr>
              <a:t>(for </a:t>
            </a:r>
            <a:r>
              <a:rPr lang="en-US" sz="4000">
                <a:latin typeface="Helvetica Neue"/>
              </a:rPr>
              <a:t>H</a:t>
            </a:r>
            <a:r>
              <a:rPr sz="4000">
                <a:latin typeface="Helvetica Neue"/>
              </a:rPr>
              <a:t>ealth </a:t>
            </a:r>
            <a:r>
              <a:rPr lang="en-US" sz="4000">
                <a:latin typeface="Helvetica Neue"/>
              </a:rPr>
              <a:t>P</a:t>
            </a:r>
            <a:r>
              <a:rPr sz="4000">
                <a:latin typeface="Helvetica Neue"/>
              </a:rPr>
              <a:t>roviders)</a:t>
            </a:r>
          </a:p>
        </p:txBody>
      </p:sp>
      <p:sp>
        <p:nvSpPr>
          <p:cNvPr id="1042" name="Shape 600"/>
          <p:cNvSpPr txBox="1">
            <a:spLocks noGrp="1"/>
          </p:cNvSpPr>
          <p:nvPr>
            <p:ph type="body" sz="quarter" idx="1"/>
          </p:nvPr>
        </p:nvSpPr>
        <p:spPr>
          <a:xfrm>
            <a:off x="734776" y="3622159"/>
            <a:ext cx="3900447" cy="1481950"/>
          </a:xfrm>
          <a:prstGeom prst="rect">
            <a:avLst/>
          </a:prstGeom>
        </p:spPr>
        <p:txBody>
          <a:bodyPr>
            <a:normAutofit fontScale="47500" lnSpcReduction="20000"/>
          </a:bodyPr>
          <a:lstStyle/>
          <a:p>
            <a:pPr defTabSz="832001">
              <a:lnSpc>
                <a:spcPct val="150000"/>
              </a:lnSpc>
              <a:spcBef>
                <a:spcPts val="0"/>
              </a:spcBef>
              <a:defRPr sz="4550">
                <a:latin typeface="+mj-lt"/>
                <a:ea typeface="+mj-ea"/>
                <a:cs typeface="+mj-cs"/>
                <a:sym typeface="Helvetica Light"/>
              </a:defRPr>
            </a:pPr>
            <a:r>
              <a:t>Score of 6 or greater is correlated with depression</a:t>
            </a:r>
            <a:endParaRPr sz="2184"/>
          </a:p>
          <a:p>
            <a:pPr defTabSz="832001">
              <a:lnSpc>
                <a:spcPct val="150000"/>
              </a:lnSpc>
              <a:spcBef>
                <a:spcPts val="0"/>
              </a:spcBef>
              <a:defRPr sz="4550">
                <a:latin typeface="+mj-lt"/>
                <a:ea typeface="+mj-ea"/>
                <a:cs typeface="+mj-cs"/>
                <a:sym typeface="Helvetica Light"/>
              </a:defRPr>
            </a:pPr>
            <a:r>
              <a:t>Normed for ages 12-18</a:t>
            </a:r>
          </a:p>
        </p:txBody>
      </p:sp>
      <p:sp>
        <p:nvSpPr>
          <p:cNvPr id="1043" name="Shape 601"/>
          <p:cNvSpPr txBox="1"/>
          <p:nvPr/>
        </p:nvSpPr>
        <p:spPr>
          <a:xfrm>
            <a:off x="736440" y="5723149"/>
            <a:ext cx="5054817" cy="6706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2515" tIns="42515" rIns="42515" bIns="42515" anchor="ctr">
            <a:spAutoFit/>
          </a:bodyPr>
          <a:lstStyle>
            <a:lvl1pPr defTabSz="825500">
              <a:lnSpc>
                <a:spcPct val="100000"/>
              </a:lnSpc>
              <a:spcBef>
                <a:spcPts val="4500"/>
              </a:spcBef>
              <a:defRPr sz="3800">
                <a:latin typeface="Helvetica Neue"/>
                <a:ea typeface="Helvetica Neue"/>
                <a:cs typeface="Helvetica Neue"/>
                <a:sym typeface="Helvetica Neue"/>
              </a:defRPr>
            </a:lvl1pPr>
          </a:lstStyle>
          <a:p>
            <a:r>
              <a:rPr sz="1900"/>
              <a:t>http://teenmentalhealth.org/wp-content/uploads/2014/09/6-KADS.pdf</a:t>
            </a:r>
          </a:p>
        </p:txBody>
      </p:sp>
      <p:pic>
        <p:nvPicPr>
          <p:cNvPr id="1044" name="D50DC05B-8843-4F5E-B784-0FFCE60E401D-L0-001.jpeg" descr="D50DC05B-8843-4F5E-B784-0FFCE60E401D-L0-001.jpeg"/>
          <p:cNvPicPr>
            <a:picLocks noChangeAspect="1"/>
          </p:cNvPicPr>
          <p:nvPr/>
        </p:nvPicPr>
        <p:blipFill>
          <a:blip r:embed="rId3"/>
          <a:stretch>
            <a:fillRect/>
          </a:stretch>
        </p:blipFill>
        <p:spPr>
          <a:xfrm>
            <a:off x="6234695" y="1415356"/>
            <a:ext cx="4602987" cy="4814965"/>
          </a:xfrm>
          <a:prstGeom prst="rect">
            <a:avLst/>
          </a:prstGeom>
          <a:ln w="12700">
            <a:miter lim="400000"/>
          </a:ln>
        </p:spPr>
      </p:pic>
      <p:pic>
        <p:nvPicPr>
          <p:cNvPr id="1045"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Shape 552"/>
          <p:cNvSpPr txBox="1">
            <a:spLocks noGrp="1"/>
          </p:cNvSpPr>
          <p:nvPr>
            <p:ph type="title"/>
          </p:nvPr>
        </p:nvSpPr>
        <p:spPr>
          <a:xfrm>
            <a:off x="1983883" y="456891"/>
            <a:ext cx="8224234" cy="800409"/>
          </a:xfrm>
          <a:prstGeom prst="rect">
            <a:avLst/>
          </a:prstGeom>
        </p:spPr>
        <p:txBody>
          <a:bodyPr>
            <a:normAutofit fontScale="90000"/>
          </a:bodyPr>
          <a:lstStyle>
            <a:lvl1pPr algn="ctr" defTabSz="821531">
              <a:lnSpc>
                <a:spcPct val="100000"/>
              </a:lnSpc>
              <a:defRPr sz="8600">
                <a:latin typeface="+mj-lt"/>
                <a:ea typeface="+mj-ea"/>
                <a:cs typeface="+mj-cs"/>
                <a:sym typeface="Helvetica Light"/>
              </a:defRPr>
            </a:lvl1pPr>
          </a:lstStyle>
          <a:p>
            <a:r>
              <a:rPr sz="4400">
                <a:latin typeface="Helvetica Neue"/>
              </a:rPr>
              <a:t>Depression: What to do</a:t>
            </a:r>
          </a:p>
        </p:txBody>
      </p:sp>
      <p:sp>
        <p:nvSpPr>
          <p:cNvPr id="1048" name="Shape 553"/>
          <p:cNvSpPr txBox="1">
            <a:spLocks noGrp="1"/>
          </p:cNvSpPr>
          <p:nvPr>
            <p:ph type="body" idx="1"/>
          </p:nvPr>
        </p:nvSpPr>
        <p:spPr>
          <a:xfrm>
            <a:off x="595617" y="1156974"/>
            <a:ext cx="10852357" cy="5330658"/>
          </a:xfrm>
          <a:prstGeom prst="rect">
            <a:avLst/>
          </a:prstGeom>
        </p:spPr>
        <p:txBody>
          <a:bodyPr vert="horz" lIns="91437" tIns="91437" rIns="91437" bIns="91437" rtlCol="0" anchor="t">
            <a:noAutofit/>
          </a:bodyPr>
          <a:lstStyle/>
          <a:p>
            <a:pPr marL="571500" indent="-571500" algn="l" defTabSz="722286">
              <a:lnSpc>
                <a:spcPct val="150000"/>
              </a:lnSpc>
              <a:spcBef>
                <a:spcPts val="0"/>
              </a:spcBef>
              <a:buSzPct val="125000"/>
              <a:buFont typeface="Wingdings" panose="020B0604020202020204" pitchFamily="34" charset="0"/>
              <a:buChar char="§"/>
              <a:defRPr sz="3950">
                <a:latin typeface="+mj-lt"/>
                <a:ea typeface="+mj-ea"/>
                <a:cs typeface="+mj-cs"/>
                <a:sym typeface="Helvetica Light"/>
              </a:defRPr>
            </a:pPr>
            <a:r>
              <a:rPr sz="2000"/>
              <a:t>Depression is highly treatable</a:t>
            </a:r>
            <a:r>
              <a:rPr lang="en-US" sz="2000"/>
              <a:t> </a:t>
            </a:r>
            <a:r>
              <a:rPr sz="2000"/>
              <a:t> (medications and evidence based psychological therapies): referral to health provider as soon as possible</a:t>
            </a:r>
            <a:r>
              <a:rPr lang="en-US" sz="2000"/>
              <a:t> </a:t>
            </a:r>
            <a:r>
              <a:rPr sz="2000"/>
              <a:t> KNOWLEDGE ESSENTIAL</a:t>
            </a:r>
            <a:endParaRPr lang="en-US" sz="2000">
              <a:cs typeface="Calibri Light" panose="020F0302020204030204"/>
            </a:endParaRPr>
          </a:p>
          <a:p>
            <a:pPr marL="571500" indent="-571500" algn="l" defTabSz="722286">
              <a:lnSpc>
                <a:spcPct val="150000"/>
              </a:lnSpc>
              <a:spcBef>
                <a:spcPts val="0"/>
              </a:spcBef>
              <a:buSzPct val="125000"/>
              <a:buFont typeface="Wingdings"/>
              <a:buChar char="§"/>
              <a:defRPr sz="3950">
                <a:latin typeface="+mj-lt"/>
                <a:ea typeface="+mj-ea"/>
                <a:cs typeface="+mj-cs"/>
                <a:sym typeface="Helvetica Light"/>
              </a:defRPr>
            </a:pPr>
            <a:r>
              <a:rPr sz="2000"/>
              <a:t>All treatments decrease risk for suicide and decrease suicide rates – essential to support youth in access to care and continuity of care.</a:t>
            </a:r>
            <a:endParaRPr sz="2000">
              <a:cs typeface="Calibri Light" panose="020F0302020204030204"/>
            </a:endParaRPr>
          </a:p>
          <a:p>
            <a:pPr marL="571500" indent="-571500" algn="l" defTabSz="722286">
              <a:lnSpc>
                <a:spcPct val="150000"/>
              </a:lnSpc>
              <a:spcBef>
                <a:spcPts val="0"/>
              </a:spcBef>
              <a:buSzPct val="125000"/>
              <a:buFont typeface="Wingdings"/>
              <a:buChar char="§"/>
              <a:defRPr sz="3950">
                <a:latin typeface="+mj-lt"/>
                <a:ea typeface="+mj-ea"/>
                <a:cs typeface="+mj-cs"/>
                <a:sym typeface="Helvetica Light"/>
              </a:defRPr>
            </a:pPr>
            <a:r>
              <a:rPr sz="2000"/>
              <a:t>Academic expectations may need to be modified due to Depression effects on motivation and cognition.</a:t>
            </a:r>
            <a:endParaRPr sz="2000">
              <a:cs typeface="Calibri Light" panose="020F0302020204030204"/>
            </a:endParaRPr>
          </a:p>
          <a:p>
            <a:pPr marL="571500" indent="-571500" algn="l" defTabSz="722286">
              <a:lnSpc>
                <a:spcPct val="150000"/>
              </a:lnSpc>
              <a:spcBef>
                <a:spcPts val="0"/>
              </a:spcBef>
              <a:buSzPct val="125000"/>
              <a:buFont typeface="Wingdings"/>
              <a:buChar char="§"/>
              <a:defRPr sz="3950">
                <a:latin typeface="+mj-lt"/>
                <a:ea typeface="+mj-ea"/>
                <a:cs typeface="+mj-cs"/>
                <a:sym typeface="Helvetica Light"/>
              </a:defRPr>
            </a:pPr>
            <a:r>
              <a:rPr sz="2000"/>
              <a:t>Mood enhancing activities (</a:t>
            </a:r>
            <a:r>
              <a:rPr sz="2000" u="sng">
                <a:solidFill>
                  <a:srgbClr val="0563C1"/>
                </a:solidFill>
                <a:uFill>
                  <a:solidFill>
                    <a:srgbClr val="0563C1"/>
                  </a:solidFill>
                </a:uFill>
                <a:hlinkClick r:id="rId3"/>
              </a:rPr>
              <a:t>Taking charge of your health</a:t>
            </a:r>
            <a:r>
              <a:rPr sz="2000"/>
              <a:t>) should be prescribed</a:t>
            </a:r>
            <a:endParaRPr sz="2000">
              <a:cs typeface="Calibri Light" panose="020F0302020204030204"/>
            </a:endParaRPr>
          </a:p>
          <a:p>
            <a:pPr marL="571500" indent="-571500" algn="l" defTabSz="722286">
              <a:lnSpc>
                <a:spcPct val="150000"/>
              </a:lnSpc>
              <a:spcBef>
                <a:spcPts val="0"/>
              </a:spcBef>
              <a:buSzPct val="125000"/>
              <a:buFont typeface="Wingdings"/>
              <a:buChar char="§"/>
              <a:defRPr sz="3950">
                <a:latin typeface="+mj-lt"/>
                <a:ea typeface="+mj-ea"/>
                <a:cs typeface="+mj-cs"/>
                <a:sym typeface="Helvetica Light"/>
              </a:defRPr>
            </a:pPr>
            <a:r>
              <a:rPr sz="2000"/>
              <a:t>Be aware of the risk of suicide – discuss with health providers what the role of educators should be in each individuals case.</a:t>
            </a:r>
            <a:endParaRPr sz="2000">
              <a:cs typeface="Calibri Light" panose="020F0302020204030204"/>
            </a:endParaRPr>
          </a:p>
          <a:p>
            <a:pPr marL="571500" indent="-571500" algn="l" defTabSz="722286">
              <a:lnSpc>
                <a:spcPct val="150000"/>
              </a:lnSpc>
              <a:spcBef>
                <a:spcPts val="0"/>
              </a:spcBef>
              <a:buSzPct val="125000"/>
              <a:buFont typeface="Wingdings"/>
              <a:buChar char="§"/>
              <a:defRPr sz="3950">
                <a:latin typeface="+mj-lt"/>
                <a:ea typeface="+mj-ea"/>
                <a:cs typeface="+mj-cs"/>
                <a:sym typeface="Helvetica Light"/>
              </a:defRPr>
            </a:pPr>
            <a:r>
              <a:rPr sz="2000"/>
              <a:t>Develop a youth supporting educational/health collaboration with appropriate consents.</a:t>
            </a:r>
            <a:endParaRPr sz="2000">
              <a:cs typeface="Calibri Light" panose="020F0302020204030204"/>
            </a:endParaRPr>
          </a:p>
          <a:p>
            <a:pPr marL="571500" indent="-571500" algn="l" defTabSz="722286">
              <a:lnSpc>
                <a:spcPct val="150000"/>
              </a:lnSpc>
              <a:spcBef>
                <a:spcPts val="0"/>
              </a:spcBef>
              <a:buSzPct val="125000"/>
              <a:buFont typeface="Wingdings"/>
              <a:buChar char="§"/>
              <a:defRPr sz="3950">
                <a:latin typeface="+mj-lt"/>
                <a:ea typeface="+mj-ea"/>
                <a:cs typeface="+mj-cs"/>
                <a:sym typeface="Helvetica Light"/>
              </a:defRPr>
            </a:pPr>
            <a:r>
              <a:rPr sz="2000"/>
              <a:t>Clarify role of school with regards to potential crisis situations.</a:t>
            </a:r>
            <a:r>
              <a:rPr lang="en-US" sz="2000"/>
              <a:t> </a:t>
            </a:r>
            <a:r>
              <a:rPr sz="2000"/>
              <a:t> FAMILY ENGAGEMENT</a:t>
            </a:r>
            <a:endParaRPr sz="2000">
              <a:cs typeface="Calibri Light" panose="020F0302020204030204"/>
            </a:endParaRPr>
          </a:p>
        </p:txBody>
      </p:sp>
      <p:sp>
        <p:nvSpPr>
          <p:cNvPr id="1049" name="Shape 554"/>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61</a:t>
            </a:fld>
            <a:endParaRPr/>
          </a:p>
        </p:txBody>
      </p:sp>
      <p:pic>
        <p:nvPicPr>
          <p:cNvPr id="1050" name="图片 3" descr="图片 3"/>
          <p:cNvPicPr>
            <a:picLocks noChangeAspect="1"/>
          </p:cNvPicPr>
          <p:nvPr/>
        </p:nvPicPr>
        <p:blipFill>
          <a:blip r:embed="rId4"/>
          <a:stretch>
            <a:fillRect/>
          </a:stretch>
        </p:blipFill>
        <p:spPr>
          <a:xfrm>
            <a:off x="10659915" y="6455"/>
            <a:ext cx="1529895" cy="1442474"/>
          </a:xfrm>
          <a:prstGeom prst="rect">
            <a:avLst/>
          </a:prstGeom>
          <a:ln w="12700">
            <a:miter lim="400000"/>
          </a:ln>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 name="文本框 7"/>
          <p:cNvSpPr txBox="1"/>
          <p:nvPr/>
        </p:nvSpPr>
        <p:spPr>
          <a:xfrm>
            <a:off x="1336777" y="257960"/>
            <a:ext cx="9093100"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Depression</a:t>
            </a:r>
            <a:r>
              <a:rPr lang="en-US" sz="4400">
                <a:latin typeface="Helvetica Neue"/>
              </a:rPr>
              <a:t> and T</a:t>
            </a:r>
            <a:r>
              <a:rPr sz="4400">
                <a:latin typeface="Helvetica Neue"/>
              </a:rPr>
              <a:t>reatment</a:t>
            </a:r>
          </a:p>
        </p:txBody>
      </p:sp>
      <p:sp>
        <p:nvSpPr>
          <p:cNvPr id="1053" name="Rectangle 5"/>
          <p:cNvSpPr txBox="1"/>
          <p:nvPr/>
        </p:nvSpPr>
        <p:spPr>
          <a:xfrm>
            <a:off x="1143573" y="1721285"/>
            <a:ext cx="9904856" cy="4524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r>
              <a:rPr sz="1900"/>
              <a:t>Often can be effectively treated in primary care</a:t>
            </a:r>
          </a:p>
          <a:p>
            <a:pPr marL="251354" indent="-251354" defTabSz="412750">
              <a:spcBef>
                <a:spcPts val="2250"/>
              </a:spcBef>
              <a:buSzPct val="125000"/>
              <a:buChar char="•"/>
              <a:defRPr sz="3800">
                <a:latin typeface="Helvetica Neue"/>
                <a:ea typeface="Helvetica Neue"/>
                <a:cs typeface="Helvetica Neue"/>
                <a:sym typeface="Helvetica Neue"/>
              </a:defRPr>
            </a:pPr>
            <a:r>
              <a:rPr sz="1900"/>
              <a:t>Psychological treatments (CBT ) and medications (SSRI) are helpful</a:t>
            </a:r>
          </a:p>
          <a:p>
            <a:pPr marL="251354" indent="-251354" defTabSz="412750">
              <a:spcBef>
                <a:spcPts val="2250"/>
              </a:spcBef>
              <a:buSzPct val="125000"/>
              <a:buChar char="•"/>
              <a:defRPr sz="3800">
                <a:latin typeface="Helvetica Neue"/>
                <a:ea typeface="Helvetica Neue"/>
                <a:cs typeface="Helvetica Neue"/>
                <a:sym typeface="Helvetica Neue"/>
              </a:defRPr>
            </a:pPr>
            <a:r>
              <a:rPr sz="1900"/>
              <a:t>KADS – 6 useful tool for assessment of Depression	</a:t>
            </a:r>
          </a:p>
          <a:p>
            <a:pPr marL="251354" indent="-251354" defTabSz="412750">
              <a:spcBef>
                <a:spcPts val="2250"/>
              </a:spcBef>
              <a:buSzPct val="125000"/>
              <a:buChar char="•"/>
              <a:defRPr sz="3800">
                <a:latin typeface="Helvetica Neue"/>
                <a:ea typeface="Helvetica Neue"/>
                <a:cs typeface="Helvetica Neue"/>
                <a:sym typeface="Helvetica Neue"/>
              </a:defRPr>
            </a:pPr>
            <a:r>
              <a:rPr sz="1900"/>
              <a:t>Treatment of the acute episode usually takes 8 – 10 weeks before a substantial     	improvement takes place</a:t>
            </a:r>
          </a:p>
          <a:p>
            <a:pPr marL="251354" indent="-251354" defTabSz="412750">
              <a:spcBef>
                <a:spcPts val="2250"/>
              </a:spcBef>
              <a:buSzPct val="125000"/>
              <a:buChar char="•"/>
              <a:defRPr sz="3800">
                <a:latin typeface="Helvetica Neue"/>
                <a:ea typeface="Helvetica Neue"/>
                <a:cs typeface="Helvetica Neue"/>
                <a:sym typeface="Helvetica Neue"/>
              </a:defRPr>
            </a:pPr>
            <a:r>
              <a:rPr sz="1900"/>
              <a:t>Antidepressant medication use  and psychological treatment both decrease suicide rates</a:t>
            </a:r>
          </a:p>
          <a:p>
            <a:pPr marL="251354" indent="-251354" defTabSz="412750">
              <a:spcBef>
                <a:spcPts val="2250"/>
              </a:spcBef>
              <a:buSzPct val="125000"/>
              <a:buChar char="•"/>
              <a:defRPr sz="3800">
                <a:latin typeface="Helvetica Neue"/>
                <a:ea typeface="Helvetica Neue"/>
                <a:cs typeface="Helvetica Neue"/>
                <a:sym typeface="Helvetica Neue"/>
              </a:defRPr>
            </a:pPr>
            <a:r>
              <a:rPr sz="1900"/>
              <a:t>Modification of school curriculum may be needed to accommodate for the cognitive problems that occur with depression (concentration; lack of motivation)</a:t>
            </a:r>
          </a:p>
          <a:p>
            <a:pPr marL="251354" indent="-251354" defTabSz="412750">
              <a:spcBef>
                <a:spcPts val="2250"/>
              </a:spcBef>
              <a:buSzPct val="125000"/>
              <a:buChar char="•"/>
              <a:defRPr sz="3800">
                <a:latin typeface="Helvetica Neue"/>
                <a:ea typeface="Helvetica Neue"/>
                <a:cs typeface="Helvetica Neue"/>
                <a:sym typeface="Helvetica Neue"/>
              </a:defRPr>
            </a:pPr>
            <a:r>
              <a:rPr sz="1900"/>
              <a:t>Depression is a substantive risk factor for suicide</a:t>
            </a:r>
          </a:p>
        </p:txBody>
      </p:sp>
      <p:pic>
        <p:nvPicPr>
          <p:cNvPr id="105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D2A71CA-D4BE-41B2-AD25-DF3659CE7D59}"/>
              </a:ext>
            </a:extLst>
          </p:cNvPr>
          <p:cNvSpPr>
            <a:spLocks noGrp="1"/>
          </p:cNvSpPr>
          <p:nvPr>
            <p:ph type="body" sz="quarter" idx="1"/>
          </p:nvPr>
        </p:nvSpPr>
        <p:spPr>
          <a:xfrm>
            <a:off x="1078524" y="1312986"/>
            <a:ext cx="9589478" cy="937846"/>
          </a:xfrm>
        </p:spPr>
        <p:txBody>
          <a:bodyPr>
            <a:normAutofit/>
          </a:bodyPr>
          <a:lstStyle/>
          <a:p>
            <a:r>
              <a:rPr lang="en-US" sz="4800"/>
              <a:t>Depression Video - Ellie</a:t>
            </a:r>
          </a:p>
        </p:txBody>
      </p:sp>
      <p:sp>
        <p:nvSpPr>
          <p:cNvPr id="4" name="Rectangle 3">
            <a:extLst>
              <a:ext uri="{FF2B5EF4-FFF2-40B4-BE49-F238E27FC236}">
                <a16:creationId xmlns:a16="http://schemas.microsoft.com/office/drawing/2014/main" id="{1C4868E6-C4B4-4312-A3CD-858260345679}"/>
              </a:ext>
            </a:extLst>
          </p:cNvPr>
          <p:cNvSpPr/>
          <p:nvPr/>
        </p:nvSpPr>
        <p:spPr>
          <a:xfrm>
            <a:off x="1431764" y="3255962"/>
            <a:ext cx="9215885" cy="1938992"/>
          </a:xfrm>
          <a:prstGeom prst="rect">
            <a:avLst/>
          </a:prstGeom>
        </p:spPr>
        <p:txBody>
          <a:bodyPr wrap="square" anchor="t">
            <a:spAutoFit/>
          </a:bodyPr>
          <a:lstStyle/>
          <a:p>
            <a:r>
              <a:rPr lang="en-US" sz="4000">
                <a:hlinkClick r:id="rId3"/>
              </a:rPr>
              <a:t>https://www.youtube.com/watch?time_continue=1&amp;v=i8EPzkxAiVw</a:t>
            </a:r>
            <a:endParaRPr lang="en-US"/>
          </a:p>
          <a:p>
            <a:endParaRPr lang="en-US" sz="4000">
              <a:cs typeface="Calibri"/>
            </a:endParaRPr>
          </a:p>
        </p:txBody>
      </p:sp>
    </p:spTree>
    <p:extLst>
      <p:ext uri="{BB962C8B-B14F-4D97-AF65-F5344CB8AC3E}">
        <p14:creationId xmlns:p14="http://schemas.microsoft.com/office/powerpoint/2010/main" val="3905125543"/>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 name="Shape 556"/>
          <p:cNvSpPr txBox="1">
            <a:spLocks noGrp="1"/>
          </p:cNvSpPr>
          <p:nvPr>
            <p:ph type="title"/>
          </p:nvPr>
        </p:nvSpPr>
        <p:spPr>
          <a:xfrm>
            <a:off x="824527" y="-102"/>
            <a:ext cx="10406063" cy="1185489"/>
          </a:xfrm>
          <a:prstGeom prst="rect">
            <a:avLst/>
          </a:prstGeom>
        </p:spPr>
        <p:txBody>
          <a:bodyPr>
            <a:normAutofit/>
          </a:bodyPr>
          <a:lstStyle/>
          <a:p>
            <a:pPr algn="ctr"/>
            <a:r>
              <a:rPr sz="4400">
                <a:latin typeface="Helvetica Neue"/>
              </a:rPr>
              <a:t>Depression: Additional Concerns</a:t>
            </a:r>
          </a:p>
        </p:txBody>
      </p:sp>
      <p:sp>
        <p:nvSpPr>
          <p:cNvPr id="1059" name="Shape 557"/>
          <p:cNvSpPr txBox="1">
            <a:spLocks noGrp="1"/>
          </p:cNvSpPr>
          <p:nvPr>
            <p:ph type="body" idx="1"/>
          </p:nvPr>
        </p:nvSpPr>
        <p:spPr>
          <a:xfrm>
            <a:off x="756085" y="1555671"/>
            <a:ext cx="10542948" cy="4848625"/>
          </a:xfrm>
          <a:prstGeom prst="rect">
            <a:avLst/>
          </a:prstGeom>
        </p:spPr>
        <p:txBody>
          <a:bodyPr>
            <a:normAutofit fontScale="85000" lnSpcReduction="20000"/>
          </a:bodyPr>
          <a:lstStyle/>
          <a:p>
            <a:pPr defTabSz="363220">
              <a:lnSpc>
                <a:spcPct val="100000"/>
              </a:lnSpc>
              <a:spcBef>
                <a:spcPts val="2550"/>
              </a:spcBef>
              <a:defRPr sz="4224">
                <a:latin typeface="Helvetica Neue"/>
                <a:ea typeface="Helvetica Neue"/>
                <a:cs typeface="Helvetica Neue"/>
                <a:sym typeface="Helvetica Neue"/>
              </a:defRPr>
            </a:pPr>
            <a:endParaRPr sz="2288"/>
          </a:p>
          <a:p>
            <a:pPr defTabSz="363220">
              <a:lnSpc>
                <a:spcPct val="100000"/>
              </a:lnSpc>
              <a:spcBef>
                <a:spcPts val="2550"/>
              </a:spcBef>
              <a:defRPr sz="4224">
                <a:latin typeface="Helvetica Neue"/>
                <a:ea typeface="Helvetica Neue"/>
                <a:cs typeface="Helvetica Neue"/>
                <a:sym typeface="Helvetica Neue"/>
              </a:defRPr>
            </a:pPr>
            <a:endParaRPr sz="2288"/>
          </a:p>
          <a:p>
            <a:pPr defTabSz="363220">
              <a:lnSpc>
                <a:spcPct val="100000"/>
              </a:lnSpc>
              <a:spcBef>
                <a:spcPts val="2550"/>
              </a:spcBef>
              <a:defRPr sz="4224">
                <a:latin typeface="Helvetica Neue"/>
                <a:ea typeface="Helvetica Neue"/>
                <a:cs typeface="Helvetica Neue"/>
                <a:sym typeface="Helvetica Neue"/>
              </a:defRPr>
            </a:pPr>
            <a:endParaRPr sz="2288"/>
          </a:p>
          <a:p>
            <a:pPr defTabSz="363220">
              <a:lnSpc>
                <a:spcPct val="100000"/>
              </a:lnSpc>
              <a:spcBef>
                <a:spcPts val="2550"/>
              </a:spcBef>
              <a:defRPr sz="4224">
                <a:latin typeface="Helvetica Neue"/>
                <a:ea typeface="Helvetica Neue"/>
                <a:cs typeface="Helvetica Neue"/>
                <a:sym typeface="Helvetica Neue"/>
              </a:defRPr>
            </a:pPr>
            <a:endParaRPr sz="2288"/>
          </a:p>
          <a:p>
            <a:pPr defTabSz="363220">
              <a:lnSpc>
                <a:spcPct val="100000"/>
              </a:lnSpc>
              <a:spcBef>
                <a:spcPts val="2550"/>
              </a:spcBef>
              <a:defRPr sz="4224">
                <a:latin typeface="Helvetica Neue"/>
                <a:ea typeface="Helvetica Neue"/>
                <a:cs typeface="Helvetica Neue"/>
                <a:sym typeface="Helvetica Neue"/>
              </a:defRPr>
            </a:pPr>
            <a:endParaRPr sz="2288"/>
          </a:p>
          <a:p>
            <a:pPr defTabSz="363220">
              <a:lnSpc>
                <a:spcPct val="100000"/>
              </a:lnSpc>
              <a:spcBef>
                <a:spcPts val="2550"/>
              </a:spcBef>
              <a:defRPr sz="4224">
                <a:latin typeface="Helvetica Neue"/>
                <a:ea typeface="Helvetica Neue"/>
                <a:cs typeface="Helvetica Neue"/>
                <a:sym typeface="Helvetica Neue"/>
              </a:defRPr>
            </a:pPr>
            <a:r>
              <a:rPr sz="3800"/>
              <a:t>Health providers </a:t>
            </a:r>
            <a:r>
              <a:rPr lang="en-US" sz="3800"/>
              <a:t>should always</a:t>
            </a:r>
            <a:r>
              <a:rPr sz="3800"/>
              <a:t> ask about </a:t>
            </a:r>
            <a:endParaRPr lang="en-US" sz="3800"/>
          </a:p>
          <a:p>
            <a:pPr defTabSz="363220">
              <a:lnSpc>
                <a:spcPct val="100000"/>
              </a:lnSpc>
              <a:spcBef>
                <a:spcPts val="2550"/>
              </a:spcBef>
              <a:defRPr sz="4224">
                <a:latin typeface="Helvetica Neue"/>
                <a:ea typeface="Helvetica Neue"/>
                <a:cs typeface="Helvetica Neue"/>
                <a:sym typeface="Helvetica Neue"/>
              </a:defRPr>
            </a:pPr>
            <a:r>
              <a:rPr sz="3800"/>
              <a:t>suicidal thoughts and suicide plans</a:t>
            </a:r>
            <a:r>
              <a:rPr lang="en-US" sz="3800"/>
              <a:t> and </a:t>
            </a:r>
            <a:endParaRPr/>
          </a:p>
          <a:p>
            <a:pPr defTabSz="363220">
              <a:lnSpc>
                <a:spcPct val="100000"/>
              </a:lnSpc>
              <a:spcBef>
                <a:spcPts val="2550"/>
              </a:spcBef>
              <a:defRPr sz="4224">
                <a:latin typeface="Helvetica Neue"/>
                <a:ea typeface="Helvetica Neue"/>
                <a:cs typeface="Helvetica Neue"/>
                <a:sym typeface="Helvetica Neue"/>
              </a:defRPr>
            </a:pPr>
            <a:r>
              <a:rPr lang="en-US" sz="3800"/>
              <a:t>substance</a:t>
            </a:r>
            <a:r>
              <a:rPr sz="3800"/>
              <a:t> abuse</a:t>
            </a:r>
          </a:p>
        </p:txBody>
      </p:sp>
      <p:sp>
        <p:nvSpPr>
          <p:cNvPr id="1060" name="Shape 558"/>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64</a:t>
            </a:fld>
            <a:endParaRPr/>
          </a:p>
        </p:txBody>
      </p:sp>
      <p:sp>
        <p:nvSpPr>
          <p:cNvPr id="1061" name="CAUTION"/>
          <p:cNvSpPr/>
          <p:nvPr/>
        </p:nvSpPr>
        <p:spPr>
          <a:xfrm>
            <a:off x="5089832" y="1681949"/>
            <a:ext cx="2012336" cy="201233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EBE10"/>
          </a:solidFill>
          <a:ln w="635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lvl1pPr algn="ctr" defTabSz="821531">
              <a:lnSpc>
                <a:spcPct val="100000"/>
              </a:lnSpc>
              <a:defRPr sz="4000" b="1">
                <a:latin typeface="Helvetica"/>
                <a:ea typeface="Helvetica"/>
                <a:cs typeface="Helvetica"/>
                <a:sym typeface="Helvetica"/>
              </a:defRPr>
            </a:lvl1pPr>
          </a:lstStyle>
          <a:p>
            <a:r>
              <a:rPr sz="2000"/>
              <a:t>CAUTION</a:t>
            </a:r>
          </a:p>
        </p:txBody>
      </p:sp>
      <p:pic>
        <p:nvPicPr>
          <p:cNvPr id="1062"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 name="文本框 7"/>
          <p:cNvSpPr txBox="1"/>
          <p:nvPr/>
        </p:nvSpPr>
        <p:spPr>
          <a:xfrm>
            <a:off x="564136" y="436776"/>
            <a:ext cx="1103568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Bipolar Disorder</a:t>
            </a:r>
          </a:p>
        </p:txBody>
      </p:sp>
      <p:sp>
        <p:nvSpPr>
          <p:cNvPr id="1096" name="Rectangle 5"/>
          <p:cNvSpPr txBox="1"/>
          <p:nvPr/>
        </p:nvSpPr>
        <p:spPr>
          <a:xfrm>
            <a:off x="1061537" y="1983093"/>
            <a:ext cx="10040885" cy="46166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77813" indent="-277813" defTabSz="412750">
              <a:spcBef>
                <a:spcPts val="2250"/>
              </a:spcBef>
              <a:buSzPct val="125000"/>
              <a:buChar char="•"/>
              <a:defRPr sz="3800">
                <a:latin typeface="Helvetica Neue"/>
                <a:ea typeface="Helvetica Neue"/>
                <a:cs typeface="Helvetica Neue"/>
                <a:sym typeface="Helvetica Neue"/>
              </a:defRPr>
            </a:pPr>
            <a:r>
              <a:rPr sz="2100"/>
              <a:t>History of at least one depressive episode and at least one manic episode. Hypomania is a concern.</a:t>
            </a:r>
          </a:p>
          <a:p>
            <a:pPr marL="251354" indent="-251354" defTabSz="412750">
              <a:spcBef>
                <a:spcPts val="2250"/>
              </a:spcBef>
              <a:buSzPct val="125000"/>
              <a:buChar char="•"/>
              <a:defRPr sz="3800">
                <a:latin typeface="Helvetica Neue"/>
                <a:ea typeface="Helvetica Neue"/>
                <a:cs typeface="Helvetica Neue"/>
                <a:sym typeface="Helvetica Neue"/>
              </a:defRPr>
            </a:pPr>
            <a:r>
              <a:rPr sz="1900"/>
              <a:t>Rapid mood changes including irritability and anger outbursts.</a:t>
            </a:r>
          </a:p>
          <a:p>
            <a:pPr marL="251354" indent="-251354" defTabSz="412750">
              <a:spcBef>
                <a:spcPts val="2250"/>
              </a:spcBef>
              <a:buSzPct val="125000"/>
              <a:buChar char="•"/>
              <a:defRPr sz="3800">
                <a:latin typeface="Helvetica Neue"/>
                <a:ea typeface="Helvetica Neue"/>
                <a:cs typeface="Helvetica Neue"/>
                <a:sym typeface="Helvetica Neue"/>
              </a:defRPr>
            </a:pPr>
            <a:r>
              <a:rPr sz="1900"/>
              <a:t>Self-destructive or self-harmful behaviors – including: spending sprees; violence towards others; sexual indiscretions; etc.</a:t>
            </a:r>
          </a:p>
          <a:p>
            <a:pPr marL="251354" indent="-251354" defTabSz="412750">
              <a:spcBef>
                <a:spcPts val="2250"/>
              </a:spcBef>
              <a:buSzPct val="125000"/>
              <a:buChar char="•"/>
              <a:defRPr sz="3800">
                <a:latin typeface="Helvetica Neue"/>
                <a:ea typeface="Helvetica Neue"/>
                <a:cs typeface="Helvetica Neue"/>
                <a:sym typeface="Helvetica Neue"/>
              </a:defRPr>
            </a:pPr>
            <a:r>
              <a:rPr sz="1900"/>
              <a:t>Drug or alcohol overuse, misuse or abuse.</a:t>
            </a:r>
          </a:p>
          <a:p>
            <a:pPr marL="251354" indent="-251354" defTabSz="412750">
              <a:spcBef>
                <a:spcPts val="2250"/>
              </a:spcBef>
              <a:buSzPct val="125000"/>
              <a:buChar char="•"/>
              <a:defRPr sz="3800">
                <a:latin typeface="Helvetica Neue"/>
                <a:ea typeface="Helvetica Neue"/>
                <a:cs typeface="Helvetica Neue"/>
                <a:sym typeface="Helvetica Neue"/>
              </a:defRPr>
            </a:pPr>
            <a:r>
              <a:rPr sz="1900"/>
              <a:t>Psychotic symptoms including: hallucinations and delusions when manic</a:t>
            </a:r>
          </a:p>
          <a:p>
            <a:pPr marL="251354" indent="-251354" defTabSz="412750">
              <a:spcBef>
                <a:spcPts val="2250"/>
              </a:spcBef>
              <a:buSzPct val="125000"/>
              <a:buChar char="•"/>
              <a:defRPr sz="3800">
                <a:latin typeface="Helvetica Neue"/>
                <a:ea typeface="Helvetica Neue"/>
                <a:cs typeface="Helvetica Neue"/>
                <a:sym typeface="Helvetica Neue"/>
              </a:defRPr>
            </a:pPr>
            <a:endParaRPr sz="2100">
              <a:latin typeface="Arial"/>
              <a:ea typeface="Arial"/>
              <a:cs typeface="Arial"/>
              <a:sym typeface="Arial"/>
            </a:endParaRPr>
          </a:p>
          <a:p>
            <a:pPr marL="251354" indent="-251354" defTabSz="412750">
              <a:spcBef>
                <a:spcPts val="2250"/>
              </a:spcBef>
              <a:buSzPct val="125000"/>
              <a:buChar char="•"/>
              <a:defRPr sz="3800">
                <a:latin typeface="Helvetica Neue"/>
                <a:ea typeface="Helvetica Neue"/>
                <a:cs typeface="Helvetica Neue"/>
                <a:sym typeface="Helvetica Neue"/>
              </a:defRPr>
            </a:pPr>
            <a:r>
              <a:rPr sz="1900"/>
              <a:t> </a:t>
            </a:r>
            <a:r>
              <a:rPr sz="1900" b="1">
                <a:latin typeface="Arial"/>
                <a:ea typeface="Arial"/>
                <a:cs typeface="Arial"/>
                <a:sym typeface="Arial"/>
              </a:rPr>
              <a:t>Approximately 1% of population</a:t>
            </a:r>
          </a:p>
        </p:txBody>
      </p:sp>
      <p:pic>
        <p:nvPicPr>
          <p:cNvPr id="109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文本框 7"/>
          <p:cNvSpPr txBox="1"/>
          <p:nvPr/>
        </p:nvSpPr>
        <p:spPr>
          <a:xfrm>
            <a:off x="571500" y="379246"/>
            <a:ext cx="9931379"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Bipolar Disorder</a:t>
            </a:r>
            <a:r>
              <a:rPr lang="en-US" sz="4400">
                <a:latin typeface="Helvetica Neue"/>
              </a:rPr>
              <a:t> and T</a:t>
            </a:r>
            <a:r>
              <a:rPr sz="4400">
                <a:latin typeface="Helvetica Neue"/>
              </a:rPr>
              <a:t>reatment</a:t>
            </a:r>
          </a:p>
        </p:txBody>
      </p:sp>
      <p:sp>
        <p:nvSpPr>
          <p:cNvPr id="1102" name="Rectangle 5"/>
          <p:cNvSpPr txBox="1"/>
          <p:nvPr/>
        </p:nvSpPr>
        <p:spPr>
          <a:xfrm>
            <a:off x="1326349" y="2086987"/>
            <a:ext cx="9176530" cy="39343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r>
              <a:rPr sz="1900"/>
              <a:t> Usually will require psychiatric care and ongoing monitoring (hospitalizations often needed)</a:t>
            </a:r>
          </a:p>
          <a:p>
            <a:pPr marL="251354" indent="-251354" defTabSz="412750">
              <a:spcBef>
                <a:spcPts val="2250"/>
              </a:spcBef>
              <a:buSzPct val="125000"/>
              <a:buChar char="•"/>
              <a:defRPr sz="3800">
                <a:latin typeface="Helvetica Neue"/>
                <a:ea typeface="Helvetica Neue"/>
                <a:cs typeface="Helvetica Neue"/>
                <a:sym typeface="Helvetica Neue"/>
              </a:defRPr>
            </a:pPr>
            <a:r>
              <a:rPr sz="1900"/>
              <a:t>Medications are necessary (include: lithium; anti-psychotic medicines, anti-epileptic medicines)</a:t>
            </a:r>
          </a:p>
          <a:p>
            <a:pPr marL="251354" indent="-251354" defTabSz="412750">
              <a:spcBef>
                <a:spcPts val="2250"/>
              </a:spcBef>
              <a:buSzPct val="125000"/>
              <a:buChar char="•"/>
              <a:defRPr sz="3800">
                <a:latin typeface="Helvetica Neue"/>
                <a:ea typeface="Helvetica Neue"/>
                <a:cs typeface="Helvetica Neue"/>
                <a:sym typeface="Helvetica Neue"/>
              </a:defRPr>
            </a:pPr>
            <a:r>
              <a:rPr sz="1900"/>
              <a:t> Psychosocial treatments are also often needed –tailored to need</a:t>
            </a:r>
          </a:p>
          <a:p>
            <a:pPr marL="251354" indent="-251354" defTabSz="412750">
              <a:spcBef>
                <a:spcPts val="2250"/>
              </a:spcBef>
              <a:buSzPct val="125000"/>
              <a:buChar char="•"/>
              <a:defRPr sz="3800">
                <a:latin typeface="Helvetica Neue"/>
                <a:ea typeface="Helvetica Neue"/>
                <a:cs typeface="Helvetica Neue"/>
                <a:sym typeface="Helvetica Neue"/>
              </a:defRPr>
            </a:pPr>
            <a:r>
              <a:rPr lang="en-US" sz="1900"/>
              <a:t>Adaptations and/or </a:t>
            </a:r>
            <a:r>
              <a:rPr sz="1900"/>
              <a:t>Modification of school curriculum may be needed to accommodate for the cognitive problems that occur with bipolar disorder –mathematics may become problematic</a:t>
            </a:r>
          </a:p>
          <a:p>
            <a:pPr marL="251354" indent="-251354" defTabSz="412750">
              <a:spcBef>
                <a:spcPts val="2250"/>
              </a:spcBef>
              <a:buSzPct val="125000"/>
              <a:buChar char="•"/>
              <a:defRPr sz="3800">
                <a:latin typeface="Helvetica Neue"/>
                <a:ea typeface="Helvetica Neue"/>
                <a:cs typeface="Helvetica Neue"/>
                <a:sym typeface="Helvetica Neue"/>
              </a:defRPr>
            </a:pPr>
            <a:r>
              <a:rPr sz="1900"/>
              <a:t> Bipolar Disorder substantially increases suicide risk</a:t>
            </a:r>
          </a:p>
        </p:txBody>
      </p:sp>
      <p:pic>
        <p:nvPicPr>
          <p:cNvPr id="1103"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C59725-A1A1-4274-A446-40709A366B74}"/>
              </a:ext>
            </a:extLst>
          </p:cNvPr>
          <p:cNvSpPr/>
          <p:nvPr/>
        </p:nvSpPr>
        <p:spPr>
          <a:xfrm>
            <a:off x="2441890" y="3034472"/>
            <a:ext cx="7308219" cy="1046440"/>
          </a:xfrm>
          <a:prstGeom prst="rect">
            <a:avLst/>
          </a:prstGeom>
        </p:spPr>
        <p:txBody>
          <a:bodyPr wrap="none">
            <a:spAutoFit/>
          </a:bodyPr>
          <a:lstStyle/>
          <a:p>
            <a:r>
              <a:rPr lang="en-US" sz="4400">
                <a:hlinkClick r:id="rId3"/>
              </a:rPr>
              <a:t>https://youtu.be/o3jV4cbAN-Q</a:t>
            </a:r>
            <a:endParaRPr lang="en-US" sz="4400"/>
          </a:p>
          <a:p>
            <a:endParaRPr lang="en-US"/>
          </a:p>
        </p:txBody>
      </p:sp>
      <p:sp>
        <p:nvSpPr>
          <p:cNvPr id="3" name="TextBox 2">
            <a:extLst>
              <a:ext uri="{FF2B5EF4-FFF2-40B4-BE49-F238E27FC236}">
                <a16:creationId xmlns:a16="http://schemas.microsoft.com/office/drawing/2014/main" id="{9117426E-D2AE-45BC-B8D9-C9572F48C02B}"/>
              </a:ext>
            </a:extLst>
          </p:cNvPr>
          <p:cNvSpPr txBox="1"/>
          <p:nvPr/>
        </p:nvSpPr>
        <p:spPr>
          <a:xfrm>
            <a:off x="1297247" y="1284399"/>
            <a:ext cx="9073661" cy="830997"/>
          </a:xfrm>
          <a:prstGeom prst="rect">
            <a:avLst/>
          </a:prstGeom>
          <a:noFill/>
        </p:spPr>
        <p:txBody>
          <a:bodyPr wrap="square" rtlCol="0" anchor="t">
            <a:spAutoFit/>
          </a:bodyPr>
          <a:lstStyle/>
          <a:p>
            <a:pPr algn="ctr"/>
            <a:r>
              <a:rPr lang="en-US" sz="4800"/>
              <a:t>Danielle’s Story</a:t>
            </a:r>
          </a:p>
        </p:txBody>
      </p:sp>
    </p:spTree>
    <p:extLst>
      <p:ext uri="{BB962C8B-B14F-4D97-AF65-F5344CB8AC3E}">
        <p14:creationId xmlns:p14="http://schemas.microsoft.com/office/powerpoint/2010/main" val="13025864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8F01A-4692-4675-9A28-36EC8FADE166}"/>
              </a:ext>
            </a:extLst>
          </p:cNvPr>
          <p:cNvSpPr>
            <a:spLocks noGrp="1"/>
          </p:cNvSpPr>
          <p:nvPr>
            <p:ph type="title"/>
          </p:nvPr>
        </p:nvSpPr>
        <p:spPr>
          <a:xfrm>
            <a:off x="838200" y="365125"/>
            <a:ext cx="10515600" cy="5940695"/>
          </a:xfrm>
        </p:spPr>
        <p:txBody>
          <a:bodyPr>
            <a:normAutofit/>
          </a:bodyPr>
          <a:lstStyle/>
          <a:p>
            <a:pPr algn="ctr"/>
            <a:r>
              <a:rPr lang="en-US" sz="6000" b="1" u="sng" dirty="0">
                <a:solidFill>
                  <a:srgbClr val="002060"/>
                </a:solidFill>
                <a:cs typeface="Calibri Light"/>
              </a:rPr>
              <a:t>LUNCHTIME</a:t>
            </a:r>
          </a:p>
        </p:txBody>
      </p:sp>
    </p:spTree>
    <p:extLst>
      <p:ext uri="{BB962C8B-B14F-4D97-AF65-F5344CB8AC3E}">
        <p14:creationId xmlns:p14="http://schemas.microsoft.com/office/powerpoint/2010/main" val="9557250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7BE1-C349-4939-B232-E97A22A37489}"/>
              </a:ext>
            </a:extLst>
          </p:cNvPr>
          <p:cNvSpPr>
            <a:spLocks noGrp="1"/>
          </p:cNvSpPr>
          <p:nvPr>
            <p:ph type="title"/>
          </p:nvPr>
        </p:nvSpPr>
        <p:spPr>
          <a:xfrm>
            <a:off x="838200" y="365125"/>
            <a:ext cx="9811110" cy="1325563"/>
          </a:xfrm>
        </p:spPr>
        <p:txBody>
          <a:bodyPr/>
          <a:lstStyle/>
          <a:p>
            <a:pPr algn="ctr"/>
            <a:r>
              <a:rPr lang="en-US" b="1" dirty="0">
                <a:cs typeface="Calibri Light"/>
              </a:rPr>
              <a:t>Post Lunch Check In</a:t>
            </a:r>
          </a:p>
        </p:txBody>
      </p:sp>
      <p:sp>
        <p:nvSpPr>
          <p:cNvPr id="3" name="Content Placeholder 2">
            <a:extLst>
              <a:ext uri="{FF2B5EF4-FFF2-40B4-BE49-F238E27FC236}">
                <a16:creationId xmlns:a16="http://schemas.microsoft.com/office/drawing/2014/main" id="{248563C3-4B55-42A4-9FF0-3773BE412DE7}"/>
              </a:ext>
            </a:extLst>
          </p:cNvPr>
          <p:cNvSpPr>
            <a:spLocks noGrp="1"/>
          </p:cNvSpPr>
          <p:nvPr>
            <p:ph idx="1"/>
          </p:nvPr>
        </p:nvSpPr>
        <p:spPr>
          <a:xfrm>
            <a:off x="1456426" y="2702643"/>
            <a:ext cx="9897374" cy="3474320"/>
          </a:xfrm>
        </p:spPr>
        <p:txBody>
          <a:bodyPr vert="horz" lIns="91440" tIns="45720" rIns="91440" bIns="45720" rtlCol="0" anchor="t">
            <a:normAutofit/>
          </a:bodyPr>
          <a:lstStyle/>
          <a:p>
            <a:pPr marL="285750" indent="-285750">
              <a:buFont typeface="Arial,Sans-Serif" panose="020B0604020202020204" pitchFamily="34" charset="0"/>
            </a:pPr>
            <a:r>
              <a:rPr lang="en-US">
                <a:cs typeface="Calibri"/>
              </a:rPr>
              <a:t>What prompted you to volunteer for this training?</a:t>
            </a:r>
            <a:endParaRPr lang="en-US">
              <a:ea typeface="+mn-lt"/>
              <a:cs typeface="+mn-lt"/>
            </a:endParaRPr>
          </a:p>
          <a:p>
            <a:pPr marL="285750" indent="-285750">
              <a:buFont typeface="Arial,Sans-Serif" panose="020B0604020202020204" pitchFamily="34" charset="0"/>
            </a:pPr>
            <a:endParaRPr lang="en-US" dirty="0">
              <a:ea typeface="+mn-lt"/>
              <a:cs typeface="+mn-lt"/>
            </a:endParaRPr>
          </a:p>
          <a:p>
            <a:pPr marL="285750" indent="-285750">
              <a:buFont typeface="Arial,Sans-Serif" panose="020B0604020202020204" pitchFamily="34" charset="0"/>
            </a:pPr>
            <a:endParaRPr lang="en-US" dirty="0">
              <a:ea typeface="+mn-lt"/>
              <a:cs typeface="+mn-lt"/>
            </a:endParaRPr>
          </a:p>
          <a:p>
            <a:pPr marL="285750" indent="-285750">
              <a:buFont typeface="Arial,Sans-Serif" panose="020B0604020202020204" pitchFamily="34" charset="0"/>
            </a:pPr>
            <a:r>
              <a:rPr lang="en-US">
                <a:cs typeface="Calibri"/>
              </a:rPr>
              <a:t>What are you hoping to take away/learn from this training?</a:t>
            </a:r>
            <a:endParaRPr lang="en-US"/>
          </a:p>
        </p:txBody>
      </p:sp>
    </p:spTree>
    <p:extLst>
      <p:ext uri="{BB962C8B-B14F-4D97-AF65-F5344CB8AC3E}">
        <p14:creationId xmlns:p14="http://schemas.microsoft.com/office/powerpoint/2010/main" val="13106506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70</a:t>
            </a:fld>
            <a:endParaRPr/>
          </a:p>
        </p:txBody>
      </p:sp>
      <p:sp>
        <p:nvSpPr>
          <p:cNvPr id="635" name="Source: Statistics Canada"/>
          <p:cNvSpPr txBox="1"/>
          <p:nvPr/>
        </p:nvSpPr>
        <p:spPr>
          <a:xfrm>
            <a:off x="2729508" y="6427226"/>
            <a:ext cx="1760226" cy="2721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defRPr sz="2600"/>
            </a:lvl1pPr>
          </a:lstStyle>
          <a:p>
            <a:r>
              <a:rPr sz="1300"/>
              <a:t>Source: Statistics Canada</a:t>
            </a:r>
          </a:p>
        </p:txBody>
      </p:sp>
      <p:pic>
        <p:nvPicPr>
          <p:cNvPr id="636" name="AD268726-F215-4734-9B18-20236981CFC5-L0-001.png" descr="AD268726-F215-4734-9B18-20236981CFC5-L0-001.png"/>
          <p:cNvPicPr>
            <a:picLocks noChangeAspect="1"/>
          </p:cNvPicPr>
          <p:nvPr/>
        </p:nvPicPr>
        <p:blipFill>
          <a:blip r:embed="rId3"/>
          <a:stretch>
            <a:fillRect/>
          </a:stretch>
        </p:blipFill>
        <p:spPr>
          <a:xfrm>
            <a:off x="1954580" y="603373"/>
            <a:ext cx="7807391" cy="5855543"/>
          </a:xfrm>
          <a:prstGeom prst="rect">
            <a:avLst/>
          </a:prstGeom>
          <a:ln w="12700">
            <a:miter lim="400000"/>
          </a:ln>
        </p:spPr>
      </p:pic>
      <p:sp>
        <p:nvSpPr>
          <p:cNvPr id="637" name="Number of Suicides By Age Group &amp; Year- Canada 2007-2015"/>
          <p:cNvSpPr txBox="1"/>
          <p:nvPr/>
        </p:nvSpPr>
        <p:spPr>
          <a:xfrm>
            <a:off x="284290" y="236493"/>
            <a:ext cx="10145587" cy="54373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ctr" defTabSz="821531">
              <a:lnSpc>
                <a:spcPct val="100000"/>
              </a:lnSpc>
              <a:defRPr sz="7200"/>
            </a:lvl1pPr>
          </a:lstStyle>
          <a:p>
            <a:r>
              <a:rPr sz="3200">
                <a:latin typeface="Helvetica Neue"/>
              </a:rPr>
              <a:t>Number of Suicides By Age Group &amp; Year- Canada </a:t>
            </a:r>
          </a:p>
        </p:txBody>
      </p:sp>
      <p:pic>
        <p:nvPicPr>
          <p:cNvPr id="6" name="图片 3" descr="图片 3">
            <a:extLst>
              <a:ext uri="{FF2B5EF4-FFF2-40B4-BE49-F238E27FC236}">
                <a16:creationId xmlns:a16="http://schemas.microsoft.com/office/drawing/2014/main" id="{399FB41A-32C0-4E10-AD63-5579E633C420}"/>
              </a:ext>
            </a:extLst>
          </p:cNvPr>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 name="文本框 7"/>
          <p:cNvSpPr txBox="1"/>
          <p:nvPr/>
        </p:nvSpPr>
        <p:spPr>
          <a:xfrm>
            <a:off x="2660175" y="573010"/>
            <a:ext cx="6071567"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Youth Suicide</a:t>
            </a:r>
          </a:p>
        </p:txBody>
      </p:sp>
      <p:sp>
        <p:nvSpPr>
          <p:cNvPr id="1065" name="Rectangle 5"/>
          <p:cNvSpPr txBox="1"/>
          <p:nvPr/>
        </p:nvSpPr>
        <p:spPr>
          <a:xfrm>
            <a:off x="845522" y="2098407"/>
            <a:ext cx="10625337" cy="43498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nchor="t">
            <a:spAutoFit/>
          </a:bodyPr>
          <a:lstStyle/>
          <a:p>
            <a:pPr marL="250825" indent="-250825" defTabSz="412750">
              <a:spcBef>
                <a:spcPts val="2250"/>
              </a:spcBef>
              <a:buSzPct val="125000"/>
              <a:buChar char="•"/>
              <a:defRPr sz="3800">
                <a:latin typeface="Helvetica Neue"/>
                <a:ea typeface="Helvetica Neue"/>
                <a:cs typeface="Helvetica Neue"/>
                <a:sym typeface="Helvetica Neue"/>
              </a:defRPr>
            </a:pPr>
            <a:r>
              <a:rPr lang="en-US" sz="2200"/>
              <a:t> </a:t>
            </a:r>
            <a:r>
              <a:rPr sz="2200"/>
              <a:t>Youth suicide is a rare but tragic event for any community</a:t>
            </a:r>
            <a:endParaRPr lang="en-US" sz="2200"/>
          </a:p>
          <a:p>
            <a:pPr marL="250825" indent="-250825" defTabSz="412750">
              <a:spcBef>
                <a:spcPts val="2250"/>
              </a:spcBef>
              <a:buSzPct val="125000"/>
              <a:buChar char="•"/>
              <a:defRPr sz="3800">
                <a:latin typeface="Helvetica Neue"/>
                <a:ea typeface="Helvetica Neue"/>
                <a:cs typeface="Helvetica Neue"/>
                <a:sym typeface="Helvetica Neue"/>
              </a:defRPr>
            </a:pPr>
            <a:r>
              <a:rPr lang="en-US" sz="2200"/>
              <a:t> </a:t>
            </a:r>
            <a:r>
              <a:rPr sz="2200"/>
              <a:t>Most youth suicide is associated with the presence of a mental</a:t>
            </a:r>
            <a:r>
              <a:rPr lang="en-US" sz="2200"/>
              <a:t> illness</a:t>
            </a:r>
            <a:r>
              <a:rPr sz="2200"/>
              <a:t> (Depression) that has </a:t>
            </a:r>
            <a:r>
              <a:rPr lang="en-US" sz="2200"/>
              <a:t>not</a:t>
            </a:r>
            <a:r>
              <a:rPr sz="2200"/>
              <a:t> been diagnosed or is not being appropriately treated.</a:t>
            </a:r>
          </a:p>
          <a:p>
            <a:pPr marL="250825" indent="-250825" defTabSz="412750">
              <a:spcBef>
                <a:spcPts val="2250"/>
              </a:spcBef>
              <a:buSzPct val="125000"/>
              <a:buChar char="•"/>
              <a:defRPr sz="3800">
                <a:latin typeface="Helvetica Neue"/>
                <a:ea typeface="Helvetica Neue"/>
                <a:cs typeface="Helvetica Neue"/>
                <a:sym typeface="Helvetica Neue"/>
              </a:defRPr>
            </a:pPr>
            <a:r>
              <a:rPr sz="2200"/>
              <a:t>Youth suicide is not the result of the usual stresses of being a teenager AND not all high risk die AND not all who die show signs</a:t>
            </a:r>
          </a:p>
          <a:p>
            <a:pPr marL="250825" indent="-250825" defTabSz="412750">
              <a:spcBef>
                <a:spcPts val="2250"/>
              </a:spcBef>
              <a:buSzPct val="125000"/>
              <a:buChar char="•"/>
              <a:defRPr sz="3800">
                <a:latin typeface="Helvetica Neue"/>
                <a:ea typeface="Helvetica Neue"/>
                <a:cs typeface="Helvetica Neue"/>
                <a:sym typeface="Helvetica Neue"/>
              </a:defRPr>
            </a:pPr>
            <a:r>
              <a:rPr sz="2200"/>
              <a:t>Suicide attempts need to be differentiated from self-harm events– they require different approaches to deal with them.</a:t>
            </a:r>
          </a:p>
          <a:p>
            <a:pPr marL="250825" indent="-250825" defTabSz="412750">
              <a:spcBef>
                <a:spcPts val="2250"/>
              </a:spcBef>
              <a:buSzPct val="125000"/>
              <a:buChar char="•"/>
              <a:defRPr sz="3800">
                <a:latin typeface="Helvetica Neue"/>
                <a:ea typeface="Helvetica Neue"/>
                <a:cs typeface="Helvetica Neue"/>
                <a:sym typeface="Helvetica Neue"/>
              </a:defRPr>
            </a:pPr>
            <a:r>
              <a:rPr sz="2200"/>
              <a:t>The use of youth specific suicide assessment </a:t>
            </a:r>
            <a:r>
              <a:rPr lang="en-US" sz="2200"/>
              <a:t>tools </a:t>
            </a:r>
            <a:r>
              <a:rPr sz="2200"/>
              <a:t>can assist professionals in the evaluation of youth suicide risk – DOES NOT PREDICT SUICIDE</a:t>
            </a:r>
          </a:p>
        </p:txBody>
      </p:sp>
      <p:pic>
        <p:nvPicPr>
          <p:cNvPr id="106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 name="文本框 7"/>
          <p:cNvSpPr txBox="1"/>
          <p:nvPr/>
        </p:nvSpPr>
        <p:spPr>
          <a:xfrm>
            <a:off x="965121" y="640222"/>
            <a:ext cx="9337821" cy="1323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chor="t">
            <a:spAutoFit/>
          </a:bodyPr>
          <a:lstStyle>
            <a:lvl1pPr algn="ctr" defTabSz="821531">
              <a:lnSpc>
                <a:spcPct val="100000"/>
              </a:lnSpc>
              <a:defRPr sz="8600"/>
            </a:lvl1pPr>
          </a:lstStyle>
          <a:p>
            <a:r>
              <a:rPr lang="en-US" sz="4000">
                <a:latin typeface="Helvetica Neue"/>
              </a:rPr>
              <a:t>Established</a:t>
            </a:r>
            <a:r>
              <a:rPr sz="4000">
                <a:latin typeface="Helvetica Neue"/>
              </a:rPr>
              <a:t> risk factors increase risk</a:t>
            </a:r>
            <a:r>
              <a:rPr lang="en-US" sz="4000">
                <a:latin typeface="Helvetica Neue"/>
              </a:rPr>
              <a:t> of</a:t>
            </a:r>
            <a:r>
              <a:rPr sz="4000">
                <a:latin typeface="Helvetica Neue"/>
              </a:rPr>
              <a:t> death by suicide</a:t>
            </a:r>
          </a:p>
        </p:txBody>
      </p:sp>
      <p:sp>
        <p:nvSpPr>
          <p:cNvPr id="1078" name="Rectangle 5"/>
          <p:cNvSpPr txBox="1"/>
          <p:nvPr/>
        </p:nvSpPr>
        <p:spPr>
          <a:xfrm>
            <a:off x="1889059" y="2497935"/>
            <a:ext cx="8787694" cy="38164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nchor="t">
            <a:spAutoFit/>
          </a:bodyPr>
          <a:lstStyle/>
          <a:p>
            <a:pPr>
              <a:buSzPct val="100000"/>
              <a:buFont typeface="Arial"/>
              <a:buChar char="•"/>
              <a:defRPr sz="4800">
                <a:latin typeface="Arial"/>
                <a:ea typeface="Arial"/>
                <a:cs typeface="Arial"/>
                <a:sym typeface="Arial"/>
              </a:defRPr>
            </a:pPr>
            <a:r>
              <a:rPr lang="en-US" sz="2400"/>
              <a:t> </a:t>
            </a:r>
            <a:r>
              <a:rPr sz="2400"/>
              <a:t>Presence of a mental disorder</a:t>
            </a:r>
            <a:r>
              <a:rPr lang="en-US" sz="2400"/>
              <a:t> </a:t>
            </a:r>
            <a:endParaRPr sz="2400"/>
          </a:p>
          <a:p>
            <a:pPr>
              <a:buSzPct val="100000"/>
              <a:buFont typeface="Arial"/>
              <a:buChar char="•"/>
              <a:defRPr sz="4800">
                <a:latin typeface="Arial"/>
                <a:ea typeface="Arial"/>
                <a:cs typeface="Arial"/>
                <a:sym typeface="Arial"/>
              </a:defRPr>
            </a:pPr>
            <a:r>
              <a:rPr lang="en-US" sz="2400"/>
              <a:t> </a:t>
            </a:r>
            <a:r>
              <a:rPr sz="2400"/>
              <a:t>Previous suicide attempt</a:t>
            </a:r>
            <a:r>
              <a:rPr lang="en-US" sz="2400"/>
              <a:t> </a:t>
            </a:r>
            <a:endParaRPr sz="2400"/>
          </a:p>
          <a:p>
            <a:pPr>
              <a:buSzPct val="100000"/>
              <a:buFont typeface="Arial"/>
              <a:buChar char="•"/>
              <a:defRPr sz="4800">
                <a:latin typeface="Arial"/>
                <a:ea typeface="Arial"/>
                <a:cs typeface="Arial"/>
                <a:sym typeface="Arial"/>
              </a:defRPr>
            </a:pPr>
            <a:r>
              <a:rPr lang="en-US" sz="2400"/>
              <a:t> </a:t>
            </a:r>
            <a:r>
              <a:rPr sz="2400"/>
              <a:t>Family history of </a:t>
            </a:r>
            <a:r>
              <a:rPr lang="en-US" sz="2400"/>
              <a:t>suicide (especially if completed)</a:t>
            </a:r>
          </a:p>
          <a:p>
            <a:pPr>
              <a:buSzPct val="100000"/>
              <a:buFont typeface="Arial"/>
              <a:buChar char="•"/>
              <a:defRPr sz="4800">
                <a:latin typeface="Arial"/>
                <a:ea typeface="Arial"/>
                <a:cs typeface="Arial"/>
                <a:sym typeface="Arial"/>
              </a:defRPr>
            </a:pPr>
            <a:r>
              <a:rPr lang="en-US" sz="2400"/>
              <a:t> Family</a:t>
            </a:r>
            <a:r>
              <a:rPr sz="2400"/>
              <a:t> history of mental disorder</a:t>
            </a:r>
            <a:endParaRPr lang="en-US" sz="2400"/>
          </a:p>
          <a:p>
            <a:pPr>
              <a:buSzPct val="100000"/>
              <a:buFont typeface="Arial"/>
              <a:buChar char="•"/>
              <a:defRPr sz="4800">
                <a:latin typeface="Arial"/>
                <a:ea typeface="Arial"/>
                <a:cs typeface="Arial"/>
                <a:sym typeface="Arial"/>
              </a:defRPr>
            </a:pPr>
            <a:r>
              <a:rPr lang="en-US" sz="2400"/>
              <a:t> </a:t>
            </a:r>
            <a:r>
              <a:rPr sz="2400"/>
              <a:t>Substance abuse</a:t>
            </a:r>
          </a:p>
          <a:p>
            <a:pPr>
              <a:buSzPct val="100000"/>
              <a:buFont typeface="Arial"/>
              <a:buChar char="•"/>
              <a:defRPr sz="4800">
                <a:latin typeface="Arial"/>
                <a:ea typeface="Arial"/>
                <a:cs typeface="Arial"/>
                <a:sym typeface="Arial"/>
              </a:defRPr>
            </a:pPr>
            <a:r>
              <a:rPr lang="en-US" sz="2400"/>
              <a:t> </a:t>
            </a:r>
            <a:r>
              <a:rPr sz="2400"/>
              <a:t>Juvenile justice involvement</a:t>
            </a:r>
            <a:endParaRPr lang="en-US" sz="2400"/>
          </a:p>
          <a:p>
            <a:pPr>
              <a:buSzPct val="100000"/>
              <a:buFont typeface="Arial"/>
              <a:buChar char="•"/>
              <a:defRPr sz="4800">
                <a:latin typeface="Arial"/>
                <a:ea typeface="Arial"/>
                <a:cs typeface="Arial"/>
                <a:sym typeface="Arial"/>
              </a:defRPr>
            </a:pPr>
            <a:r>
              <a:rPr lang="en-US" sz="2400"/>
              <a:t> History of abuse</a:t>
            </a:r>
          </a:p>
          <a:p>
            <a:pPr>
              <a:buSzPct val="100000"/>
              <a:buFont typeface="Arial"/>
              <a:buChar char="•"/>
              <a:defRPr sz="4800">
                <a:latin typeface="Arial"/>
                <a:ea typeface="Arial"/>
                <a:cs typeface="Arial"/>
                <a:sym typeface="Arial"/>
              </a:defRPr>
            </a:pPr>
            <a:r>
              <a:rPr lang="en-US" sz="2400"/>
              <a:t> Previous suicide attempt(s)</a:t>
            </a:r>
          </a:p>
          <a:p>
            <a:pPr>
              <a:buSzPct val="100000"/>
              <a:buFont typeface="Arial"/>
              <a:buChar char="•"/>
              <a:defRPr sz="4800">
                <a:latin typeface="Arial"/>
                <a:ea typeface="Arial"/>
                <a:cs typeface="Arial"/>
                <a:sym typeface="Arial"/>
              </a:defRPr>
            </a:pPr>
            <a:r>
              <a:rPr lang="en-US" sz="2400"/>
              <a:t> Presence of a current plan</a:t>
            </a:r>
          </a:p>
          <a:p>
            <a:pPr>
              <a:buSzPct val="100000"/>
              <a:buFont typeface="Arial"/>
              <a:buChar char="•"/>
              <a:defRPr sz="4800">
                <a:latin typeface="Arial"/>
                <a:ea typeface="Arial"/>
                <a:cs typeface="Arial"/>
                <a:sym typeface="Arial"/>
              </a:defRPr>
            </a:pPr>
            <a:r>
              <a:rPr lang="en-US" sz="2400"/>
              <a:t> Availability of lethal means (access to methods)</a:t>
            </a:r>
          </a:p>
        </p:txBody>
      </p:sp>
      <p:pic>
        <p:nvPicPr>
          <p:cNvPr id="1079"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 name="文本框 7"/>
          <p:cNvSpPr txBox="1"/>
          <p:nvPr/>
        </p:nvSpPr>
        <p:spPr>
          <a:xfrm>
            <a:off x="564136" y="436776"/>
            <a:ext cx="1103568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Youth Suicide- Treatment Works</a:t>
            </a:r>
          </a:p>
        </p:txBody>
      </p:sp>
      <p:sp>
        <p:nvSpPr>
          <p:cNvPr id="1084" name="Rectangle 5"/>
          <p:cNvSpPr txBox="1"/>
          <p:nvPr/>
        </p:nvSpPr>
        <p:spPr>
          <a:xfrm>
            <a:off x="880778" y="1766528"/>
            <a:ext cx="10948029" cy="42319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nchor="t">
            <a:spAutoFit/>
          </a:bodyPr>
          <a:lstStyle/>
          <a:p>
            <a:pPr marL="317500" indent="-317500" defTabSz="412750">
              <a:spcBef>
                <a:spcPts val="2950"/>
              </a:spcBef>
              <a:buSzPct val="125000"/>
              <a:buChar char="•"/>
              <a:defRPr sz="4800">
                <a:latin typeface="Helvetica Neue"/>
                <a:ea typeface="Helvetica Neue"/>
                <a:cs typeface="Helvetica Neue"/>
                <a:sym typeface="Helvetica Neue"/>
              </a:defRPr>
            </a:pPr>
            <a:r>
              <a:rPr sz="2400"/>
              <a:t>Suicide is an emotional issue – emotionally driven decisions are often not the best </a:t>
            </a:r>
            <a:r>
              <a:rPr lang="en-US" sz="2400"/>
              <a:t>decisions</a:t>
            </a:r>
            <a:r>
              <a:rPr sz="2400"/>
              <a:t>.</a:t>
            </a:r>
            <a:r>
              <a:rPr lang="en-US" sz="2400"/>
              <a:t> </a:t>
            </a:r>
            <a:r>
              <a:rPr sz="2400"/>
              <a:t> Essential to do the right thing, not just something.</a:t>
            </a:r>
          </a:p>
          <a:p>
            <a:pPr marL="317500" indent="-317500" defTabSz="412750">
              <a:spcBef>
                <a:spcPts val="2950"/>
              </a:spcBef>
              <a:buSzPct val="125000"/>
              <a:buChar char="•"/>
              <a:defRPr sz="4800">
                <a:latin typeface="Helvetica Neue"/>
                <a:ea typeface="Helvetica Neue"/>
                <a:cs typeface="Helvetica Neue"/>
                <a:sym typeface="Helvetica Neue"/>
              </a:defRPr>
            </a:pPr>
            <a:r>
              <a:rPr sz="2400"/>
              <a:t>Current evidence shows that the most effective approach </a:t>
            </a:r>
            <a:r>
              <a:rPr lang="en-US" sz="2400"/>
              <a:t>to suicide</a:t>
            </a:r>
            <a:r>
              <a:rPr sz="2400"/>
              <a:t> prevention is identification, diagnosis and </a:t>
            </a:r>
            <a:r>
              <a:rPr lang="en-US" sz="2400"/>
              <a:t>effective treatment</a:t>
            </a:r>
            <a:r>
              <a:rPr sz="2400"/>
              <a:t> of mental disorders</a:t>
            </a:r>
          </a:p>
          <a:p>
            <a:pPr marL="317500" indent="-317500" defTabSz="412750">
              <a:spcBef>
                <a:spcPts val="2950"/>
              </a:spcBef>
              <a:buSzPct val="125000"/>
              <a:buChar char="•"/>
              <a:defRPr sz="4800">
                <a:latin typeface="Helvetica Neue"/>
                <a:ea typeface="Helvetica Neue"/>
                <a:cs typeface="Helvetica Neue"/>
                <a:sym typeface="Helvetica Neue"/>
              </a:defRPr>
            </a:pPr>
            <a:r>
              <a:rPr sz="2400"/>
              <a:t>Gatekeeper programs in controlled settings or institutions have good promise for positive impacts</a:t>
            </a:r>
            <a:r>
              <a:rPr lang="en-US" sz="2400"/>
              <a:t>.</a:t>
            </a:r>
            <a:endParaRPr sz="2400"/>
          </a:p>
          <a:p>
            <a:pPr defTabSz="412750">
              <a:spcBef>
                <a:spcPts val="2950"/>
              </a:spcBef>
              <a:buSzPct val="125000"/>
              <a:defRPr sz="4800">
                <a:latin typeface="Helvetica Neue"/>
                <a:ea typeface="Helvetica Neue"/>
                <a:cs typeface="Helvetica Neue"/>
                <a:sym typeface="Helvetica Neue"/>
              </a:defRPr>
            </a:pPr>
            <a:endParaRPr sz="2400"/>
          </a:p>
        </p:txBody>
      </p:sp>
      <p:pic>
        <p:nvPicPr>
          <p:cNvPr id="1085"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p:tmAbs val="0"/>
                                  </p:iterate>
                                  <p:childTnLst>
                                    <p:set>
                                      <p:cBhvr>
                                        <p:cTn id="6" fill="hold"/>
                                        <p:tgtEl>
                                          <p:spTgt spid="1083"/>
                                        </p:tgtEl>
                                        <p:attrNameLst>
                                          <p:attrName>style.visibility</p:attrName>
                                        </p:attrNameLst>
                                      </p:cBhvr>
                                      <p:to>
                                        <p:strVal val="visible"/>
                                      </p:to>
                                    </p:set>
                                    <p:anim calcmode="lin" valueType="num">
                                      <p:cBhvr>
                                        <p:cTn id="7" dur="750" fill="hold"/>
                                        <p:tgtEl>
                                          <p:spTgt spid="1083"/>
                                        </p:tgtEl>
                                        <p:attrNameLst>
                                          <p:attrName>ppt_x</p:attrName>
                                        </p:attrNameLst>
                                      </p:cBhvr>
                                      <p:tavLst>
                                        <p:tav tm="0">
                                          <p:val>
                                            <p:strVal val="#ppt_x"/>
                                          </p:val>
                                        </p:tav>
                                        <p:tav tm="100000">
                                          <p:val>
                                            <p:strVal val="#ppt_x"/>
                                          </p:val>
                                        </p:tav>
                                      </p:tavLst>
                                    </p:anim>
                                    <p:anim calcmode="lin" valueType="num">
                                      <p:cBhvr>
                                        <p:cTn id="8" dur="750" fill="hold"/>
                                        <p:tgtEl>
                                          <p:spTgt spid="10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3" grpId="0" animBg="1" advAuto="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E184-9694-458F-A9E6-5D0EC6B93881}"/>
              </a:ext>
            </a:extLst>
          </p:cNvPr>
          <p:cNvSpPr>
            <a:spLocks noGrp="1"/>
          </p:cNvSpPr>
          <p:nvPr>
            <p:ph type="title"/>
          </p:nvPr>
        </p:nvSpPr>
        <p:spPr>
          <a:xfrm>
            <a:off x="1337094" y="288477"/>
            <a:ext cx="9144001" cy="1783754"/>
          </a:xfrm>
        </p:spPr>
        <p:txBody>
          <a:bodyPr>
            <a:normAutofit fontScale="90000"/>
          </a:bodyPr>
          <a:lstStyle/>
          <a:p>
            <a:pPr algn="ctr"/>
            <a:br>
              <a:rPr lang="en-US" sz="4800" b="1"/>
            </a:br>
            <a:r>
              <a:rPr lang="en-US" sz="4800" b="1"/>
              <a:t>Self Injury/Harm</a:t>
            </a:r>
            <a:br>
              <a:rPr lang="en-US" sz="4800" b="1"/>
            </a:br>
            <a:r>
              <a:rPr lang="en-US" sz="2400"/>
              <a:t>(Crisis &amp; Trauma Resource Institute)</a:t>
            </a:r>
            <a:br>
              <a:rPr lang="en-US" sz="4800" b="1"/>
            </a:br>
            <a:endParaRPr lang="en-US" sz="4800" b="1"/>
          </a:p>
        </p:txBody>
      </p:sp>
      <p:sp>
        <p:nvSpPr>
          <p:cNvPr id="3" name="Text Placeholder 2">
            <a:extLst>
              <a:ext uri="{FF2B5EF4-FFF2-40B4-BE49-F238E27FC236}">
                <a16:creationId xmlns:a16="http://schemas.microsoft.com/office/drawing/2014/main" id="{C488A50B-32CC-47E4-A9B7-C88F111C7BA4}"/>
              </a:ext>
            </a:extLst>
          </p:cNvPr>
          <p:cNvSpPr>
            <a:spLocks noGrp="1"/>
          </p:cNvSpPr>
          <p:nvPr>
            <p:ph type="body" sz="quarter" idx="1"/>
          </p:nvPr>
        </p:nvSpPr>
        <p:spPr>
          <a:xfrm>
            <a:off x="1408981" y="2394338"/>
            <a:ext cx="9144001" cy="2130217"/>
          </a:xfrm>
        </p:spPr>
        <p:txBody>
          <a:bodyPr/>
          <a:lstStyle/>
          <a:p>
            <a:pPr algn="l"/>
            <a:r>
              <a:rPr lang="en-US" sz="2800" b="1"/>
              <a:t>Definition:</a:t>
            </a:r>
            <a:r>
              <a:rPr lang="en-US" sz="2800"/>
              <a:t>  deliberate, self-inflicted and self-effected  bodily harm of a socially unacceptable nature, done without suicidal intent and carried out to reduce or communicate psychological or emotional distress.</a:t>
            </a:r>
          </a:p>
          <a:p>
            <a:pPr algn="l"/>
            <a:endParaRPr lang="en-US"/>
          </a:p>
          <a:p>
            <a:pPr algn="l"/>
            <a:endParaRPr lang="en-US"/>
          </a:p>
          <a:p>
            <a:pPr algn="l"/>
            <a:endParaRPr lang="en-US"/>
          </a:p>
          <a:p>
            <a:pPr algn="l"/>
            <a:endParaRPr lang="en-US"/>
          </a:p>
        </p:txBody>
      </p:sp>
    </p:spTree>
    <p:extLst>
      <p:ext uri="{BB962C8B-B14F-4D97-AF65-F5344CB8AC3E}">
        <p14:creationId xmlns:p14="http://schemas.microsoft.com/office/powerpoint/2010/main" val="2315962705"/>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FC60F-ED3A-4B3D-AD27-AA4CF9CA5A48}"/>
              </a:ext>
            </a:extLst>
          </p:cNvPr>
          <p:cNvSpPr>
            <a:spLocks noGrp="1"/>
          </p:cNvSpPr>
          <p:nvPr>
            <p:ph type="title"/>
          </p:nvPr>
        </p:nvSpPr>
        <p:spPr>
          <a:xfrm>
            <a:off x="1524000" y="417872"/>
            <a:ext cx="9144001" cy="935488"/>
          </a:xfrm>
        </p:spPr>
        <p:txBody>
          <a:bodyPr>
            <a:normAutofit/>
          </a:bodyPr>
          <a:lstStyle/>
          <a:p>
            <a:pPr algn="ctr"/>
            <a:r>
              <a:rPr lang="en-US" sz="4400" dirty="0">
                <a:latin typeface="Calibri"/>
              </a:rPr>
              <a:t>Functions of Self Injury/Harm</a:t>
            </a:r>
            <a:endParaRPr lang="en-US" dirty="0"/>
          </a:p>
        </p:txBody>
      </p:sp>
      <p:sp>
        <p:nvSpPr>
          <p:cNvPr id="3" name="Text Placeholder 2">
            <a:extLst>
              <a:ext uri="{FF2B5EF4-FFF2-40B4-BE49-F238E27FC236}">
                <a16:creationId xmlns:a16="http://schemas.microsoft.com/office/drawing/2014/main" id="{054D2925-79F4-4310-854D-7F75FE7A7812}"/>
              </a:ext>
            </a:extLst>
          </p:cNvPr>
          <p:cNvSpPr>
            <a:spLocks noGrp="1"/>
          </p:cNvSpPr>
          <p:nvPr>
            <p:ph type="body" sz="quarter" idx="1"/>
          </p:nvPr>
        </p:nvSpPr>
        <p:spPr>
          <a:xfrm>
            <a:off x="2139863" y="2020528"/>
            <a:ext cx="8528138" cy="3237272"/>
          </a:xfrm>
        </p:spPr>
        <p:txBody>
          <a:bodyPr/>
          <a:lstStyle/>
          <a:p>
            <a:pPr marL="342900" indent="-342900" algn="l">
              <a:buChar char="•"/>
            </a:pPr>
            <a:r>
              <a:rPr lang="en-US"/>
              <a:t>To feel better emotionally</a:t>
            </a:r>
          </a:p>
          <a:p>
            <a:pPr marL="342900" indent="-342900" algn="l">
              <a:buChar char="•"/>
            </a:pPr>
            <a:r>
              <a:rPr lang="en-US"/>
              <a:t>To get a rush</a:t>
            </a:r>
          </a:p>
          <a:p>
            <a:pPr marL="342900" indent="-342900" algn="l">
              <a:buChar char="•"/>
            </a:pPr>
            <a:r>
              <a:rPr lang="en-US"/>
              <a:t>To end Dissociation or Emotional Numbness</a:t>
            </a:r>
          </a:p>
          <a:p>
            <a:pPr marL="342900" indent="-342900" algn="l">
              <a:buChar char="•"/>
            </a:pPr>
            <a:r>
              <a:rPr lang="en-US"/>
              <a:t>To punish oneself</a:t>
            </a:r>
          </a:p>
          <a:p>
            <a:pPr marL="342900" indent="-342900" algn="l">
              <a:buChar char="•"/>
            </a:pPr>
            <a:r>
              <a:rPr lang="en-US"/>
              <a:t>To communicate to others</a:t>
            </a:r>
          </a:p>
        </p:txBody>
      </p:sp>
    </p:spTree>
    <p:extLst>
      <p:ext uri="{BB962C8B-B14F-4D97-AF65-F5344CB8AC3E}">
        <p14:creationId xmlns:p14="http://schemas.microsoft.com/office/powerpoint/2010/main" val="1873408390"/>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DC46-810C-4AB2-9A3D-01A831664C3E}"/>
              </a:ext>
            </a:extLst>
          </p:cNvPr>
          <p:cNvSpPr>
            <a:spLocks noGrp="1"/>
          </p:cNvSpPr>
          <p:nvPr>
            <p:ph type="title"/>
          </p:nvPr>
        </p:nvSpPr>
        <p:spPr>
          <a:xfrm>
            <a:off x="838200" y="365125"/>
            <a:ext cx="10515600" cy="879865"/>
          </a:xfrm>
        </p:spPr>
        <p:txBody>
          <a:bodyPr/>
          <a:lstStyle/>
          <a:p>
            <a:pPr algn="ctr"/>
            <a:r>
              <a:rPr lang="en-US" b="1">
                <a:ea typeface="+mj-lt"/>
                <a:cs typeface="+mj-lt"/>
              </a:rPr>
              <a:t>Two Types of Self Injury/Harm</a:t>
            </a:r>
            <a:endParaRPr lang="en-US" b="1">
              <a:cs typeface="Calibri Light" panose="020F0302020204030204"/>
            </a:endParaRPr>
          </a:p>
        </p:txBody>
      </p:sp>
      <p:sp>
        <p:nvSpPr>
          <p:cNvPr id="3" name="Content Placeholder 2">
            <a:extLst>
              <a:ext uri="{FF2B5EF4-FFF2-40B4-BE49-F238E27FC236}">
                <a16:creationId xmlns:a16="http://schemas.microsoft.com/office/drawing/2014/main" id="{7AB0B2E6-5568-497E-9E26-A2BE4968A889}"/>
              </a:ext>
            </a:extLst>
          </p:cNvPr>
          <p:cNvSpPr>
            <a:spLocks noGrp="1"/>
          </p:cNvSpPr>
          <p:nvPr>
            <p:ph sz="half" idx="1"/>
          </p:nvPr>
        </p:nvSpPr>
        <p:spPr/>
        <p:txBody>
          <a:bodyPr vert="horz" lIns="91440" tIns="45720" rIns="91440" bIns="45720" rtlCol="0" anchor="t">
            <a:normAutofit lnSpcReduction="10000"/>
          </a:bodyPr>
          <a:lstStyle/>
          <a:p>
            <a:pPr marL="0" indent="0">
              <a:lnSpc>
                <a:spcPct val="100000"/>
              </a:lnSpc>
              <a:spcBef>
                <a:spcPct val="20000"/>
              </a:spcBef>
              <a:buNone/>
            </a:pPr>
            <a:r>
              <a:rPr lang="en-US" b="1">
                <a:ea typeface="+mn-lt"/>
                <a:cs typeface="+mn-lt"/>
              </a:rPr>
              <a:t>Direct Self Injury could include:</a:t>
            </a:r>
          </a:p>
          <a:p>
            <a:pPr marL="342900" indent="-342900">
              <a:lnSpc>
                <a:spcPct val="100000"/>
              </a:lnSpc>
              <a:spcBef>
                <a:spcPct val="20000"/>
              </a:spcBef>
              <a:buFont typeface="Arial"/>
              <a:buChar char="•"/>
            </a:pPr>
            <a:r>
              <a:rPr lang="en-US">
                <a:ea typeface="+mn-lt"/>
                <a:cs typeface="+mn-lt"/>
              </a:rPr>
              <a:t>Scratching</a:t>
            </a:r>
          </a:p>
          <a:p>
            <a:pPr marL="342900" indent="-342900">
              <a:lnSpc>
                <a:spcPct val="100000"/>
              </a:lnSpc>
              <a:spcBef>
                <a:spcPct val="20000"/>
              </a:spcBef>
              <a:buFont typeface="Arial"/>
              <a:buChar char="•"/>
            </a:pPr>
            <a:r>
              <a:rPr lang="en-US">
                <a:ea typeface="+mn-lt"/>
                <a:cs typeface="+mn-lt"/>
              </a:rPr>
              <a:t>Cutting (70%+)</a:t>
            </a:r>
          </a:p>
          <a:p>
            <a:pPr marL="342900" indent="-342900">
              <a:lnSpc>
                <a:spcPct val="100000"/>
              </a:lnSpc>
              <a:spcBef>
                <a:spcPct val="20000"/>
              </a:spcBef>
              <a:buFont typeface="Arial"/>
              <a:buChar char="•"/>
            </a:pPr>
            <a:r>
              <a:rPr lang="en-US">
                <a:ea typeface="+mn-lt"/>
                <a:cs typeface="+mn-lt"/>
              </a:rPr>
              <a:t>Carving (cutting words or symbols)</a:t>
            </a:r>
          </a:p>
          <a:p>
            <a:pPr marL="342900" indent="-342900">
              <a:lnSpc>
                <a:spcPct val="100000"/>
              </a:lnSpc>
              <a:spcBef>
                <a:spcPct val="20000"/>
              </a:spcBef>
              <a:buFont typeface="Arial"/>
              <a:buChar char="•"/>
            </a:pPr>
            <a:r>
              <a:rPr lang="en-US">
                <a:ea typeface="+mn-lt"/>
                <a:cs typeface="+mn-lt"/>
              </a:rPr>
              <a:t>Burning</a:t>
            </a:r>
          </a:p>
          <a:p>
            <a:pPr marL="342900" indent="-342900">
              <a:lnSpc>
                <a:spcPct val="100000"/>
              </a:lnSpc>
              <a:spcBef>
                <a:spcPct val="20000"/>
              </a:spcBef>
              <a:buFont typeface="Arial"/>
              <a:buChar char="•"/>
            </a:pPr>
            <a:r>
              <a:rPr lang="en-US">
                <a:ea typeface="+mn-lt"/>
                <a:cs typeface="+mn-lt"/>
              </a:rPr>
              <a:t>Branding</a:t>
            </a:r>
          </a:p>
          <a:p>
            <a:pPr marL="342900" indent="-342900">
              <a:lnSpc>
                <a:spcPct val="100000"/>
              </a:lnSpc>
              <a:spcBef>
                <a:spcPct val="20000"/>
              </a:spcBef>
              <a:buFont typeface="Arial"/>
              <a:buChar char="•"/>
            </a:pPr>
            <a:r>
              <a:rPr lang="en-US">
                <a:ea typeface="+mn-lt"/>
                <a:cs typeface="+mn-lt"/>
              </a:rPr>
              <a:t>Skin picking</a:t>
            </a:r>
          </a:p>
          <a:p>
            <a:pPr marL="342900" indent="-342900">
              <a:lnSpc>
                <a:spcPct val="100000"/>
              </a:lnSpc>
              <a:spcBef>
                <a:spcPct val="20000"/>
              </a:spcBef>
              <a:buFont typeface="Arial"/>
              <a:buChar char="•"/>
            </a:pPr>
            <a:r>
              <a:rPr lang="en-US">
                <a:ea typeface="+mn-lt"/>
                <a:cs typeface="+mn-lt"/>
              </a:rPr>
              <a:t>Head banging</a:t>
            </a:r>
            <a:endParaRPr lang="en-US"/>
          </a:p>
        </p:txBody>
      </p:sp>
      <p:sp>
        <p:nvSpPr>
          <p:cNvPr id="4" name="Content Placeholder 3">
            <a:extLst>
              <a:ext uri="{FF2B5EF4-FFF2-40B4-BE49-F238E27FC236}">
                <a16:creationId xmlns:a16="http://schemas.microsoft.com/office/drawing/2014/main" id="{FD5F628E-371E-42E9-BD52-AC17069E1DA9}"/>
              </a:ext>
            </a:extLst>
          </p:cNvPr>
          <p:cNvSpPr>
            <a:spLocks noGrp="1"/>
          </p:cNvSpPr>
          <p:nvPr>
            <p:ph sz="half" idx="2"/>
          </p:nvPr>
        </p:nvSpPr>
        <p:spPr/>
        <p:txBody>
          <a:bodyPr vert="horz" lIns="91440" tIns="45720" rIns="91440" bIns="45720" rtlCol="0" anchor="t">
            <a:normAutofit lnSpcReduction="10000"/>
          </a:bodyPr>
          <a:lstStyle/>
          <a:p>
            <a:pPr marL="0" indent="0">
              <a:lnSpc>
                <a:spcPct val="100000"/>
              </a:lnSpc>
              <a:spcBef>
                <a:spcPct val="20000"/>
              </a:spcBef>
              <a:buNone/>
            </a:pPr>
            <a:r>
              <a:rPr lang="en-US" b="1">
                <a:ea typeface="+mn-lt"/>
                <a:cs typeface="+mn-lt"/>
              </a:rPr>
              <a:t>Indirect Self Injury could include:</a:t>
            </a:r>
          </a:p>
          <a:p>
            <a:pPr marL="342900" indent="-342900">
              <a:lnSpc>
                <a:spcPct val="100000"/>
              </a:lnSpc>
              <a:spcBef>
                <a:spcPct val="20000"/>
              </a:spcBef>
              <a:buFont typeface="Arial"/>
              <a:buChar char="•"/>
            </a:pPr>
            <a:r>
              <a:rPr lang="en-US">
                <a:ea typeface="+mn-lt"/>
                <a:cs typeface="+mn-lt"/>
              </a:rPr>
              <a:t>Substance Misuse</a:t>
            </a:r>
          </a:p>
          <a:p>
            <a:pPr marL="342900" indent="-342900">
              <a:lnSpc>
                <a:spcPct val="100000"/>
              </a:lnSpc>
              <a:spcBef>
                <a:spcPct val="20000"/>
              </a:spcBef>
              <a:buFont typeface="Arial"/>
              <a:buChar char="•"/>
            </a:pPr>
            <a:r>
              <a:rPr lang="en-US">
                <a:ea typeface="+mn-lt"/>
                <a:cs typeface="+mn-lt"/>
              </a:rPr>
              <a:t>Eating Disordered </a:t>
            </a:r>
            <a:r>
              <a:rPr lang="en-US" err="1">
                <a:ea typeface="+mn-lt"/>
                <a:cs typeface="+mn-lt"/>
              </a:rPr>
              <a:t>Behaviour</a:t>
            </a:r>
          </a:p>
          <a:p>
            <a:pPr marL="342900" indent="-342900">
              <a:lnSpc>
                <a:spcPct val="100000"/>
              </a:lnSpc>
              <a:spcBef>
                <a:spcPct val="20000"/>
              </a:spcBef>
              <a:buFont typeface="Arial"/>
              <a:buChar char="•"/>
            </a:pPr>
            <a:r>
              <a:rPr lang="en-US">
                <a:cs typeface="Calibri"/>
              </a:rPr>
              <a:t>Risk-Taking </a:t>
            </a:r>
            <a:r>
              <a:rPr lang="en-US" err="1">
                <a:cs typeface="Calibri"/>
              </a:rPr>
              <a:t>Behaviour</a:t>
            </a:r>
            <a:r>
              <a:rPr lang="en-US">
                <a:cs typeface="Calibri"/>
              </a:rPr>
              <a:t> (</a:t>
            </a:r>
            <a:r>
              <a:rPr lang="en-US" err="1">
                <a:cs typeface="Calibri"/>
              </a:rPr>
              <a:t>phsyical</a:t>
            </a:r>
            <a:r>
              <a:rPr lang="en-US">
                <a:cs typeface="Calibri"/>
              </a:rPr>
              <a:t>, sexual, situational like parties or raves)</a:t>
            </a:r>
          </a:p>
        </p:txBody>
      </p:sp>
    </p:spTree>
    <p:extLst>
      <p:ext uri="{BB962C8B-B14F-4D97-AF65-F5344CB8AC3E}">
        <p14:creationId xmlns:p14="http://schemas.microsoft.com/office/powerpoint/2010/main" val="25786407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 name="文本框 7"/>
          <p:cNvSpPr txBox="1"/>
          <p:nvPr/>
        </p:nvSpPr>
        <p:spPr>
          <a:xfrm>
            <a:off x="564136" y="436776"/>
            <a:ext cx="11035688" cy="707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000">
                <a:latin typeface="Helvetica Neue"/>
              </a:rPr>
              <a:t>Persistent Self-harm</a:t>
            </a:r>
          </a:p>
        </p:txBody>
      </p:sp>
      <p:sp>
        <p:nvSpPr>
          <p:cNvPr id="1090" name="Rectangle 5"/>
          <p:cNvSpPr txBox="1"/>
          <p:nvPr/>
        </p:nvSpPr>
        <p:spPr>
          <a:xfrm>
            <a:off x="1075558" y="1609176"/>
            <a:ext cx="10040885" cy="4308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nchor="t">
            <a:spAutoFit/>
          </a:bodyPr>
          <a:lstStyle/>
          <a:p>
            <a:pPr marL="250825" indent="-250825" defTabSz="412750">
              <a:spcBef>
                <a:spcPts val="2250"/>
              </a:spcBef>
              <a:buSzPct val="125000"/>
              <a:buChar char="•"/>
              <a:defRPr sz="3800">
                <a:latin typeface="Helvetica Neue"/>
                <a:ea typeface="Helvetica Neue"/>
                <a:cs typeface="Helvetica Neue"/>
                <a:sym typeface="Helvetica Neue"/>
              </a:defRPr>
            </a:pPr>
            <a:endParaRPr lang="en-US" sz="2000"/>
          </a:p>
        </p:txBody>
      </p:sp>
      <p:pic>
        <p:nvPicPr>
          <p:cNvPr id="109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2" name="TextBox 1">
            <a:extLst>
              <a:ext uri="{FF2B5EF4-FFF2-40B4-BE49-F238E27FC236}">
                <a16:creationId xmlns:a16="http://schemas.microsoft.com/office/drawing/2014/main" id="{A288D006-97B5-4A77-801F-B31230043E16}"/>
              </a:ext>
            </a:extLst>
          </p:cNvPr>
          <p:cNvSpPr txBox="1"/>
          <p:nvPr/>
        </p:nvSpPr>
        <p:spPr>
          <a:xfrm>
            <a:off x="945717" y="2281825"/>
            <a:ext cx="1043626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hlinkClick r:id="rId4"/>
              </a:rPr>
              <a:t>http://teenmentalhealth.org/understanding-self-injury-self-harm/</a:t>
            </a:r>
            <a:endParaRPr lang="en-US" sz="2800">
              <a:cs typeface="Calibri"/>
            </a:endParaRPr>
          </a:p>
          <a:p>
            <a:endParaRPr lang="en-US" sz="2800">
              <a:cs typeface="Calibri"/>
            </a:endParaRPr>
          </a:p>
          <a:p>
            <a:endParaRPr lang="en-US" sz="2800">
              <a:cs typeface="Calibri"/>
            </a:endParaRPr>
          </a:p>
          <a:p>
            <a:r>
              <a:rPr lang="en-US" sz="2800">
                <a:ea typeface="+mn-lt"/>
                <a:cs typeface="+mn-lt"/>
                <a:hlinkClick r:id="rId5"/>
              </a:rPr>
              <a:t>https://www.aacap.org/aacap/Families_and_Youth/Facts_for_Families/FFF-Guide/Self-Injury-In-Adolescents-073.aspx</a:t>
            </a:r>
            <a:endParaRPr lang="en-US">
              <a:ea typeface="+mn-lt"/>
              <a:cs typeface="+mn-lt"/>
            </a:endParaRPr>
          </a:p>
          <a:p>
            <a:endParaRPr lang="en-US" sz="2800">
              <a:cs typeface="Calibri"/>
            </a:endParaRPr>
          </a:p>
        </p:txBody>
      </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9BD2-9726-448B-B528-EC6686525B6C}"/>
              </a:ext>
            </a:extLst>
          </p:cNvPr>
          <p:cNvSpPr>
            <a:spLocks noGrp="1"/>
          </p:cNvSpPr>
          <p:nvPr>
            <p:ph type="title"/>
          </p:nvPr>
        </p:nvSpPr>
        <p:spPr>
          <a:xfrm>
            <a:off x="838200" y="20069"/>
            <a:ext cx="10515600" cy="836733"/>
          </a:xfrm>
        </p:spPr>
        <p:txBody>
          <a:bodyPr>
            <a:normAutofit/>
          </a:bodyPr>
          <a:lstStyle/>
          <a:p>
            <a:pPr algn="ctr"/>
            <a:r>
              <a:rPr lang="en-US" sz="4000" b="1">
                <a:cs typeface="Calibri Light"/>
              </a:rPr>
              <a:t>Distinguishing Suicide Attempt from Self Injury</a:t>
            </a:r>
          </a:p>
        </p:txBody>
      </p:sp>
      <p:sp>
        <p:nvSpPr>
          <p:cNvPr id="3" name="Content Placeholder 2">
            <a:extLst>
              <a:ext uri="{FF2B5EF4-FFF2-40B4-BE49-F238E27FC236}">
                <a16:creationId xmlns:a16="http://schemas.microsoft.com/office/drawing/2014/main" id="{5E4C52A6-011F-42A0-94F5-DB184ACA57C7}"/>
              </a:ext>
            </a:extLst>
          </p:cNvPr>
          <p:cNvSpPr>
            <a:spLocks noGrp="1"/>
          </p:cNvSpPr>
          <p:nvPr>
            <p:ph sz="half" idx="1"/>
          </p:nvPr>
        </p:nvSpPr>
        <p:spPr>
          <a:xfrm>
            <a:off x="838200" y="1394305"/>
            <a:ext cx="5181600" cy="3905640"/>
          </a:xfrm>
        </p:spPr>
        <p:txBody>
          <a:bodyPr vert="horz" lIns="91440" tIns="45720" rIns="91440" bIns="45720" rtlCol="0" anchor="t">
            <a:normAutofit lnSpcReduction="10000"/>
          </a:bodyPr>
          <a:lstStyle/>
          <a:p>
            <a:pPr marL="0" indent="0" algn="ctr">
              <a:buNone/>
            </a:pPr>
            <a:r>
              <a:rPr lang="en-US" b="1">
                <a:cs typeface="Calibri" panose="020F0502020204030204"/>
              </a:rPr>
              <a:t>Suicide Attempt</a:t>
            </a:r>
          </a:p>
          <a:p>
            <a:pPr marL="342900" indent="-342900"/>
            <a:endParaRPr lang="en-US" sz="2000">
              <a:cs typeface="Calibri" panose="020F0502020204030204"/>
            </a:endParaRPr>
          </a:p>
          <a:p>
            <a:pPr marL="342900" indent="-342900"/>
            <a:r>
              <a:rPr lang="en-US" sz="2000">
                <a:cs typeface="Calibri" panose="020F0502020204030204"/>
              </a:rPr>
              <a:t>Intent is to end all feeling; escape life</a:t>
            </a:r>
            <a:endParaRPr lang="en-US"/>
          </a:p>
          <a:p>
            <a:pPr marL="342900" indent="-342900"/>
            <a:r>
              <a:rPr lang="en-US" sz="2000">
                <a:cs typeface="Calibri" panose="020F0502020204030204"/>
              </a:rPr>
              <a:t>Serious physical damage, lethal means used</a:t>
            </a:r>
          </a:p>
          <a:p>
            <a:pPr marL="342900" indent="-342900"/>
            <a:r>
              <a:rPr lang="en-US" sz="2000">
                <a:cs typeface="Calibri" panose="020F0502020204030204"/>
              </a:rPr>
              <a:t>Rarely chronic, one method used</a:t>
            </a:r>
          </a:p>
          <a:p>
            <a:pPr marL="342900" indent="-342900"/>
            <a:r>
              <a:rPr lang="en-US" sz="2000">
                <a:cs typeface="Calibri" panose="020F0502020204030204"/>
              </a:rPr>
              <a:t>Sense of hopelessness and helplessness; suicide is seen as the only way out</a:t>
            </a:r>
          </a:p>
          <a:p>
            <a:pPr marL="342900" indent="-342900"/>
            <a:r>
              <a:rPr lang="en-US" sz="2000">
                <a:cs typeface="Calibri" panose="020F0502020204030204"/>
              </a:rPr>
              <a:t>No decrease in discomfort following the act</a:t>
            </a:r>
          </a:p>
          <a:p>
            <a:pPr marL="342900" indent="-342900"/>
            <a:r>
              <a:rPr lang="en-US" sz="2000">
                <a:cs typeface="Calibri" panose="020F0502020204030204"/>
              </a:rPr>
              <a:t>Central issue: depression/rage/grief regarding inescapable pain</a:t>
            </a:r>
          </a:p>
        </p:txBody>
      </p:sp>
      <p:sp>
        <p:nvSpPr>
          <p:cNvPr id="4" name="Content Placeholder 3">
            <a:extLst>
              <a:ext uri="{FF2B5EF4-FFF2-40B4-BE49-F238E27FC236}">
                <a16:creationId xmlns:a16="http://schemas.microsoft.com/office/drawing/2014/main" id="{ADF1F081-D9FE-4A0C-A44C-BAA0B9FF9E3D}"/>
              </a:ext>
            </a:extLst>
          </p:cNvPr>
          <p:cNvSpPr>
            <a:spLocks noGrp="1"/>
          </p:cNvSpPr>
          <p:nvPr>
            <p:ph sz="half" idx="2"/>
          </p:nvPr>
        </p:nvSpPr>
        <p:spPr>
          <a:xfrm>
            <a:off x="6130447" y="1347430"/>
            <a:ext cx="5181600" cy="5386507"/>
          </a:xfrm>
        </p:spPr>
        <p:txBody>
          <a:bodyPr vert="horz" lIns="91440" tIns="45720" rIns="91440" bIns="45720" rtlCol="0" anchor="t">
            <a:normAutofit lnSpcReduction="10000"/>
          </a:bodyPr>
          <a:lstStyle/>
          <a:p>
            <a:pPr marL="0" indent="0" algn="ctr">
              <a:buNone/>
            </a:pPr>
            <a:r>
              <a:rPr lang="en-US" b="1">
                <a:cs typeface="Calibri" panose="020F0502020204030204"/>
              </a:rPr>
              <a:t>Self Injury</a:t>
            </a:r>
          </a:p>
          <a:p>
            <a:pPr marL="342900" indent="-342900"/>
            <a:endParaRPr lang="en-US" sz="2000">
              <a:cs typeface="Calibri" panose="020F0502020204030204"/>
            </a:endParaRPr>
          </a:p>
          <a:p>
            <a:pPr marL="342900" indent="-342900"/>
            <a:r>
              <a:rPr lang="en-US" sz="2000">
                <a:cs typeface="Calibri" panose="020F0502020204030204"/>
              </a:rPr>
              <a:t>Intent is to feel better by obtaining relief from intense emotions or from numbness</a:t>
            </a:r>
            <a:endParaRPr lang="en-US"/>
          </a:p>
          <a:p>
            <a:pPr marL="342900" indent="-342900"/>
            <a:r>
              <a:rPr lang="en-US" sz="2000">
                <a:cs typeface="Calibri" panose="020F0502020204030204"/>
              </a:rPr>
              <a:t>Modest physical damage, non lethal means used</a:t>
            </a:r>
          </a:p>
          <a:p>
            <a:pPr marL="342900" indent="-342900"/>
            <a:r>
              <a:rPr lang="en-US" sz="2000">
                <a:cs typeface="Calibri" panose="020F0502020204030204"/>
              </a:rPr>
              <a:t>Frequently chronic, several methods may be used over time</a:t>
            </a:r>
          </a:p>
          <a:p>
            <a:pPr marL="342900" indent="-342900"/>
            <a:r>
              <a:rPr lang="en-US" sz="2000">
                <a:cs typeface="Calibri" panose="020F0502020204030204"/>
              </a:rPr>
              <a:t>Some sense of control or ability to manage emotions</a:t>
            </a:r>
          </a:p>
          <a:p>
            <a:pPr marL="342900" indent="-342900"/>
            <a:r>
              <a:rPr lang="en-US" sz="2000">
                <a:cs typeface="Calibri" panose="020F0502020204030204"/>
              </a:rPr>
              <a:t>Rapid decrease in discomfort followed by return to usual affect</a:t>
            </a:r>
          </a:p>
          <a:p>
            <a:pPr marL="342900" indent="-342900"/>
            <a:r>
              <a:rPr lang="en-US" sz="2000">
                <a:cs typeface="Calibri" panose="020F0502020204030204"/>
              </a:rPr>
              <a:t>Central issue:  body alienation/numbness or emotional vulnerability, inadequate self soothing skills or peer influences that endorse self injury</a:t>
            </a:r>
          </a:p>
        </p:txBody>
      </p:sp>
    </p:spTree>
    <p:extLst>
      <p:ext uri="{BB962C8B-B14F-4D97-AF65-F5344CB8AC3E}">
        <p14:creationId xmlns:p14="http://schemas.microsoft.com/office/powerpoint/2010/main" val="37650221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文本框 7"/>
          <p:cNvSpPr txBox="1"/>
          <p:nvPr/>
        </p:nvSpPr>
        <p:spPr>
          <a:xfrm>
            <a:off x="567370" y="219736"/>
            <a:ext cx="10481630"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What is signaling?</a:t>
            </a:r>
          </a:p>
        </p:txBody>
      </p:sp>
      <p:pic>
        <p:nvPicPr>
          <p:cNvPr id="1106" name="B5CD3331-3F6A-496E-ABA8-80139DFB3C9B-L0-001.jpeg" descr="B5CD3331-3F6A-496E-ABA8-80139DFB3C9B-L0-001.jpeg"/>
          <p:cNvPicPr>
            <a:picLocks noChangeAspect="1"/>
          </p:cNvPicPr>
          <p:nvPr/>
        </p:nvPicPr>
        <p:blipFill>
          <a:blip r:embed="rId3"/>
          <a:stretch>
            <a:fillRect/>
          </a:stretch>
        </p:blipFill>
        <p:spPr>
          <a:xfrm>
            <a:off x="4432456" y="2303772"/>
            <a:ext cx="1988082" cy="1689150"/>
          </a:xfrm>
          <a:prstGeom prst="rect">
            <a:avLst/>
          </a:prstGeom>
          <a:ln w="12700">
            <a:miter lim="400000"/>
          </a:ln>
        </p:spPr>
      </p:pic>
      <p:sp>
        <p:nvSpPr>
          <p:cNvPr id="1107" name="Shape 618"/>
          <p:cNvSpPr txBox="1"/>
          <p:nvPr/>
        </p:nvSpPr>
        <p:spPr>
          <a:xfrm>
            <a:off x="1218468" y="3122292"/>
            <a:ext cx="1548489" cy="419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4200">
                <a:latin typeface="Arial"/>
                <a:ea typeface="Arial"/>
                <a:cs typeface="Arial"/>
                <a:sym typeface="Arial"/>
              </a:defRPr>
            </a:lvl1pPr>
          </a:lstStyle>
          <a:p>
            <a:r>
              <a:rPr sz="2100"/>
              <a:t>DANGER!!!!</a:t>
            </a:r>
          </a:p>
        </p:txBody>
      </p:sp>
      <p:sp>
        <p:nvSpPr>
          <p:cNvPr id="1108" name="Shape 619"/>
          <p:cNvSpPr txBox="1"/>
          <p:nvPr/>
        </p:nvSpPr>
        <p:spPr>
          <a:xfrm>
            <a:off x="9577500" y="2149733"/>
            <a:ext cx="2053168" cy="1204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p>
            <a:pPr>
              <a:defRPr sz="4800">
                <a:latin typeface="Arial"/>
                <a:ea typeface="Arial"/>
                <a:cs typeface="Arial"/>
                <a:sym typeface="Arial"/>
              </a:defRPr>
            </a:pPr>
            <a:r>
              <a:rPr sz="2400"/>
              <a:t>Prepared to FIGHT</a:t>
            </a:r>
          </a:p>
          <a:p>
            <a:pPr>
              <a:defRPr sz="4800">
                <a:latin typeface="Arial"/>
                <a:ea typeface="Arial"/>
                <a:cs typeface="Arial"/>
                <a:sym typeface="Arial"/>
              </a:defRPr>
            </a:pPr>
            <a:r>
              <a:rPr sz="2400"/>
              <a:t>or FLEE!</a:t>
            </a:r>
          </a:p>
        </p:txBody>
      </p:sp>
      <p:sp>
        <p:nvSpPr>
          <p:cNvPr id="1109" name="Shape 620"/>
          <p:cNvSpPr txBox="1"/>
          <p:nvPr/>
        </p:nvSpPr>
        <p:spPr>
          <a:xfrm>
            <a:off x="8272970" y="4867933"/>
            <a:ext cx="2487255" cy="13272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p>
            <a:pPr>
              <a:defRPr sz="3200">
                <a:latin typeface="Arial"/>
                <a:ea typeface="Arial"/>
                <a:cs typeface="Arial"/>
                <a:sym typeface="Arial"/>
              </a:defRPr>
            </a:pPr>
            <a:r>
              <a:rPr sz="1600"/>
              <a:t>Initiation of physiologic cascade</a:t>
            </a:r>
            <a:endParaRPr sz="2400"/>
          </a:p>
          <a:p>
            <a:pPr>
              <a:defRPr sz="3200">
                <a:latin typeface="Arial"/>
                <a:ea typeface="Arial"/>
                <a:cs typeface="Arial"/>
                <a:sym typeface="Arial"/>
              </a:defRPr>
            </a:pPr>
            <a:r>
              <a:rPr sz="1600"/>
              <a:t>increased: heart rate, alertness, perception, tension</a:t>
            </a:r>
          </a:p>
        </p:txBody>
      </p:sp>
      <p:sp>
        <p:nvSpPr>
          <p:cNvPr id="1110" name="Shape 621"/>
          <p:cNvSpPr/>
          <p:nvPr/>
        </p:nvSpPr>
        <p:spPr>
          <a:xfrm>
            <a:off x="5111904" y="1103620"/>
            <a:ext cx="2069118" cy="21015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850" y="4935"/>
                </a:lnTo>
                <a:lnTo>
                  <a:pt x="14551" y="651"/>
                </a:lnTo>
                <a:lnTo>
                  <a:pt x="13823" y="5643"/>
                </a:lnTo>
                <a:lnTo>
                  <a:pt x="17849" y="2527"/>
                </a:lnTo>
                <a:lnTo>
                  <a:pt x="15432" y="6972"/>
                </a:lnTo>
                <a:lnTo>
                  <a:pt x="20297" y="5400"/>
                </a:lnTo>
                <a:lnTo>
                  <a:pt x="16482" y="8763"/>
                </a:lnTo>
                <a:lnTo>
                  <a:pt x="21600" y="8925"/>
                </a:lnTo>
                <a:lnTo>
                  <a:pt x="16847" y="10800"/>
                </a:lnTo>
                <a:lnTo>
                  <a:pt x="21600" y="12675"/>
                </a:lnTo>
                <a:lnTo>
                  <a:pt x="16482" y="12837"/>
                </a:lnTo>
                <a:lnTo>
                  <a:pt x="20297" y="16200"/>
                </a:lnTo>
                <a:lnTo>
                  <a:pt x="15432" y="14628"/>
                </a:lnTo>
                <a:lnTo>
                  <a:pt x="17849" y="19073"/>
                </a:lnTo>
                <a:lnTo>
                  <a:pt x="13823" y="15957"/>
                </a:lnTo>
                <a:lnTo>
                  <a:pt x="14551" y="20949"/>
                </a:lnTo>
                <a:lnTo>
                  <a:pt x="11850" y="16665"/>
                </a:lnTo>
                <a:lnTo>
                  <a:pt x="10800" y="21600"/>
                </a:lnTo>
                <a:lnTo>
                  <a:pt x="9750" y="16665"/>
                </a:lnTo>
                <a:lnTo>
                  <a:pt x="7049" y="20949"/>
                </a:lnTo>
                <a:lnTo>
                  <a:pt x="7777" y="15957"/>
                </a:lnTo>
                <a:lnTo>
                  <a:pt x="3751" y="19073"/>
                </a:lnTo>
                <a:lnTo>
                  <a:pt x="6168" y="14628"/>
                </a:lnTo>
                <a:lnTo>
                  <a:pt x="1303" y="16200"/>
                </a:lnTo>
                <a:lnTo>
                  <a:pt x="5118" y="12837"/>
                </a:lnTo>
                <a:lnTo>
                  <a:pt x="0" y="12675"/>
                </a:lnTo>
                <a:lnTo>
                  <a:pt x="4753" y="10800"/>
                </a:lnTo>
                <a:lnTo>
                  <a:pt x="0" y="8925"/>
                </a:lnTo>
                <a:lnTo>
                  <a:pt x="5118" y="8763"/>
                </a:lnTo>
                <a:lnTo>
                  <a:pt x="1303" y="5400"/>
                </a:lnTo>
                <a:lnTo>
                  <a:pt x="6168" y="6972"/>
                </a:lnTo>
                <a:lnTo>
                  <a:pt x="3751" y="2527"/>
                </a:lnTo>
                <a:lnTo>
                  <a:pt x="7777" y="5643"/>
                </a:lnTo>
                <a:lnTo>
                  <a:pt x="7049" y="651"/>
                </a:lnTo>
                <a:lnTo>
                  <a:pt x="9750" y="4935"/>
                </a:lnTo>
                <a:close/>
              </a:path>
            </a:pathLst>
          </a:custGeom>
          <a:solidFill>
            <a:srgbClr val="FEBE10"/>
          </a:solidFill>
          <a:ln w="63500">
            <a:solidFill>
              <a:srgbClr val="85888D"/>
            </a:solidFill>
            <a:miter lim="400000"/>
          </a:ln>
        </p:spPr>
        <p:txBody>
          <a:bodyPr lIns="60960" tIns="60960" rIns="60960" bIns="60960" anchor="ctr"/>
          <a:lstStyle/>
          <a:p>
            <a:pPr>
              <a:lnSpc>
                <a:spcPct val="100000"/>
              </a:lnSpc>
              <a:defRPr sz="4400" b="1">
                <a:solidFill>
                  <a:srgbClr val="DB4699"/>
                </a:solidFill>
                <a:latin typeface="Calibri"/>
                <a:ea typeface="Calibri"/>
                <a:cs typeface="Calibri"/>
                <a:sym typeface="Calibri"/>
              </a:defRPr>
            </a:pPr>
            <a:endParaRPr sz="2200"/>
          </a:p>
        </p:txBody>
      </p:sp>
      <p:sp>
        <p:nvSpPr>
          <p:cNvPr id="1111" name="Shape 622"/>
          <p:cNvSpPr txBox="1"/>
          <p:nvPr/>
        </p:nvSpPr>
        <p:spPr>
          <a:xfrm>
            <a:off x="3671308" y="5338229"/>
            <a:ext cx="1989667" cy="588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200">
                <a:latin typeface="Arial"/>
                <a:ea typeface="Arial"/>
                <a:cs typeface="Arial"/>
                <a:sym typeface="Arial"/>
              </a:defRPr>
            </a:lvl1pPr>
          </a:lstStyle>
          <a:p>
            <a:r>
              <a:rPr sz="1600"/>
              <a:t>Sensory Perception + Internal Signals </a:t>
            </a:r>
          </a:p>
        </p:txBody>
      </p:sp>
      <p:sp>
        <p:nvSpPr>
          <p:cNvPr id="1112" name="Shape 623"/>
          <p:cNvSpPr txBox="1"/>
          <p:nvPr/>
        </p:nvSpPr>
        <p:spPr>
          <a:xfrm>
            <a:off x="5751818" y="1788610"/>
            <a:ext cx="1115485" cy="834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200">
                <a:latin typeface="Arial"/>
                <a:ea typeface="Arial"/>
                <a:cs typeface="Arial"/>
                <a:sym typeface="Arial"/>
              </a:defRPr>
            </a:lvl1pPr>
          </a:lstStyle>
          <a:p>
            <a:r>
              <a:rPr sz="1600"/>
              <a:t>Brain Registers Danger!</a:t>
            </a:r>
          </a:p>
        </p:txBody>
      </p:sp>
      <p:pic>
        <p:nvPicPr>
          <p:cNvPr id="1113" name="pasted-image.jpg" descr="pasted-image.jpg"/>
          <p:cNvPicPr>
            <a:picLocks noChangeAspect="1"/>
          </p:cNvPicPr>
          <p:nvPr/>
        </p:nvPicPr>
        <p:blipFill>
          <a:blip r:embed="rId4"/>
          <a:stretch>
            <a:fillRect/>
          </a:stretch>
        </p:blipFill>
        <p:spPr>
          <a:xfrm>
            <a:off x="987103" y="4916042"/>
            <a:ext cx="2357967" cy="1432983"/>
          </a:xfrm>
          <a:prstGeom prst="rect">
            <a:avLst/>
          </a:prstGeom>
          <a:ln w="12700">
            <a:miter lim="400000"/>
          </a:ln>
        </p:spPr>
      </p:pic>
      <p:sp>
        <p:nvSpPr>
          <p:cNvPr id="1114" name="Shape 625"/>
          <p:cNvSpPr/>
          <p:nvPr/>
        </p:nvSpPr>
        <p:spPr>
          <a:xfrm flipV="1">
            <a:off x="2166086" y="3703941"/>
            <a:ext cx="1" cy="1128183"/>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115" name="Shape 626"/>
          <p:cNvSpPr/>
          <p:nvPr/>
        </p:nvSpPr>
        <p:spPr>
          <a:xfrm flipH="1">
            <a:off x="4354884" y="4078481"/>
            <a:ext cx="687918" cy="893234"/>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116" name="Shape 627"/>
          <p:cNvSpPr/>
          <p:nvPr/>
        </p:nvSpPr>
        <p:spPr>
          <a:xfrm>
            <a:off x="8686907" y="3549162"/>
            <a:ext cx="1" cy="1030817"/>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117" name="Shape 628"/>
          <p:cNvSpPr/>
          <p:nvPr/>
        </p:nvSpPr>
        <p:spPr>
          <a:xfrm flipH="1" flipV="1">
            <a:off x="6309557" y="3851275"/>
            <a:ext cx="569385" cy="878417"/>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grpSp>
        <p:nvGrpSpPr>
          <p:cNvPr id="1129" name="Group 640"/>
          <p:cNvGrpSpPr/>
          <p:nvPr/>
        </p:nvGrpSpPr>
        <p:grpSpPr>
          <a:xfrm>
            <a:off x="8134243" y="1476264"/>
            <a:ext cx="1348318" cy="2000245"/>
            <a:chOff x="0" y="10"/>
            <a:chExt cx="2696634" cy="4000488"/>
          </a:xfrm>
        </p:grpSpPr>
        <p:sp>
          <p:nvSpPr>
            <p:cNvPr id="1118" name="Shape 629"/>
            <p:cNvSpPr/>
            <p:nvPr/>
          </p:nvSpPr>
          <p:spPr>
            <a:xfrm>
              <a:off x="1650988" y="97354"/>
              <a:ext cx="855112" cy="855112"/>
            </a:xfrm>
            <a:prstGeom prst="ellipse">
              <a:avLst/>
            </a:prstGeom>
            <a:noFill/>
            <a:ln w="165100" cap="flat">
              <a:solidFill>
                <a:srgbClr val="000000"/>
              </a:solidFill>
              <a:prstDash val="solid"/>
              <a:miter lim="400000"/>
            </a:ln>
            <a:effectLst/>
          </p:spPr>
          <p:txBody>
            <a:bodyPr wrap="square" lIns="60960" tIns="60960" rIns="60960" bIns="60960" numCol="1" anchor="ctr">
              <a:noAutofit/>
            </a:bodyPr>
            <a:lstStyle/>
            <a:p>
              <a:pPr>
                <a:lnSpc>
                  <a:spcPct val="100000"/>
                </a:lnSpc>
                <a:defRPr sz="4400">
                  <a:latin typeface="Calibri"/>
                  <a:ea typeface="Calibri"/>
                  <a:cs typeface="Calibri"/>
                  <a:sym typeface="Calibri"/>
                </a:defRPr>
              </a:pPr>
              <a:endParaRPr sz="2200"/>
            </a:p>
          </p:txBody>
        </p:sp>
        <p:sp>
          <p:nvSpPr>
            <p:cNvPr id="1119" name="Shape 630"/>
            <p:cNvSpPr/>
            <p:nvPr/>
          </p:nvSpPr>
          <p:spPr>
            <a:xfrm flipH="1" flipV="1">
              <a:off x="1794934" y="2133600"/>
              <a:ext cx="791635" cy="791633"/>
            </a:xfrm>
            <a:prstGeom prst="line">
              <a:avLst/>
            </a:prstGeom>
            <a:noFill/>
            <a:ln w="127000" cap="flat">
              <a:solidFill>
                <a:srgbClr val="000000"/>
              </a:solidFill>
              <a:prstDash val="solid"/>
              <a:miter lim="400000"/>
            </a:ln>
            <a:effectLst/>
          </p:spPr>
          <p:txBody>
            <a:bodyPr wrap="square" lIns="60960" tIns="60960" rIns="60960" bIns="60960" numCol="1" anchor="t">
              <a:noAutofit/>
            </a:bodyPr>
            <a:lstStyle/>
            <a:p>
              <a:pPr>
                <a:lnSpc>
                  <a:spcPct val="100000"/>
                </a:lnSpc>
                <a:defRPr sz="3600">
                  <a:latin typeface="Calibri"/>
                  <a:ea typeface="Calibri"/>
                  <a:cs typeface="Calibri"/>
                  <a:sym typeface="Calibri"/>
                </a:defRPr>
              </a:pPr>
              <a:endParaRPr/>
            </a:p>
          </p:txBody>
        </p:sp>
        <p:sp>
          <p:nvSpPr>
            <p:cNvPr id="1120" name="Shape 643"/>
            <p:cNvSpPr/>
            <p:nvPr/>
          </p:nvSpPr>
          <p:spPr>
            <a:xfrm>
              <a:off x="-1" y="554630"/>
              <a:ext cx="2129373" cy="2273238"/>
            </a:xfrm>
            <a:custGeom>
              <a:avLst/>
              <a:gdLst/>
              <a:ahLst/>
              <a:cxnLst>
                <a:cxn ang="0">
                  <a:pos x="wd2" y="hd2"/>
                </a:cxn>
                <a:cxn ang="5400000">
                  <a:pos x="wd2" y="hd2"/>
                </a:cxn>
                <a:cxn ang="10800000">
                  <a:pos x="wd2" y="hd2"/>
                </a:cxn>
                <a:cxn ang="16200000">
                  <a:pos x="wd2" y="hd2"/>
                </a:cxn>
              </a:cxnLst>
              <a:rect l="0" t="0" r="r" b="b"/>
              <a:pathLst>
                <a:path w="16774" h="21539" extrusionOk="0">
                  <a:moveTo>
                    <a:pt x="0" y="0"/>
                  </a:moveTo>
                  <a:cubicBezTo>
                    <a:pt x="18228" y="-61"/>
                    <a:pt x="21600" y="7119"/>
                    <a:pt x="10116" y="21539"/>
                  </a:cubicBezTo>
                </a:path>
              </a:pathLst>
            </a:custGeom>
            <a:noFill/>
            <a:ln w="165100" cap="flat">
              <a:solidFill>
                <a:srgbClr val="000000"/>
              </a:solidFill>
              <a:prstDash val="solid"/>
              <a:miter lim="400000"/>
            </a:ln>
            <a:effectLst/>
          </p:spPr>
          <p:txBody>
            <a:bodyPr wrap="square" lIns="60960" tIns="60960" rIns="60960" bIns="60960" numCol="1" anchor="t">
              <a:noAutofit/>
            </a:bodyPr>
            <a:lstStyle/>
            <a:p>
              <a:pPr>
                <a:lnSpc>
                  <a:spcPct val="100000"/>
                </a:lnSpc>
                <a:defRPr sz="4400">
                  <a:latin typeface="Calibri"/>
                  <a:ea typeface="Calibri"/>
                  <a:cs typeface="Calibri"/>
                  <a:sym typeface="Calibri"/>
                </a:defRPr>
              </a:pPr>
              <a:endParaRPr sz="2200"/>
            </a:p>
          </p:txBody>
        </p:sp>
        <p:sp>
          <p:nvSpPr>
            <p:cNvPr id="1121" name="Shape 632"/>
            <p:cNvSpPr/>
            <p:nvPr/>
          </p:nvSpPr>
          <p:spPr>
            <a:xfrm flipV="1">
              <a:off x="2264835" y="2912536"/>
              <a:ext cx="330198" cy="1087964"/>
            </a:xfrm>
            <a:prstGeom prst="line">
              <a:avLst/>
            </a:prstGeom>
            <a:noFill/>
            <a:ln w="127000" cap="flat">
              <a:solidFill>
                <a:srgbClr val="000000"/>
              </a:solidFill>
              <a:prstDash val="solid"/>
              <a:miter lim="400000"/>
            </a:ln>
            <a:effectLst/>
          </p:spPr>
          <p:txBody>
            <a:bodyPr wrap="square" lIns="60960" tIns="60960" rIns="60960" bIns="60960" numCol="1" anchor="t">
              <a:noAutofit/>
            </a:bodyPr>
            <a:lstStyle/>
            <a:p>
              <a:pPr>
                <a:lnSpc>
                  <a:spcPct val="100000"/>
                </a:lnSpc>
                <a:defRPr sz="3600">
                  <a:latin typeface="Calibri"/>
                  <a:ea typeface="Calibri"/>
                  <a:cs typeface="Calibri"/>
                  <a:sym typeface="Calibri"/>
                </a:defRPr>
              </a:pPr>
              <a:endParaRPr/>
            </a:p>
          </p:txBody>
        </p:sp>
        <p:sp>
          <p:nvSpPr>
            <p:cNvPr id="1122" name="Shape 633"/>
            <p:cNvSpPr/>
            <p:nvPr/>
          </p:nvSpPr>
          <p:spPr>
            <a:xfrm>
              <a:off x="258234" y="2243666"/>
              <a:ext cx="986366" cy="567268"/>
            </a:xfrm>
            <a:prstGeom prst="line">
              <a:avLst/>
            </a:prstGeom>
            <a:noFill/>
            <a:ln w="127000" cap="flat">
              <a:solidFill>
                <a:srgbClr val="000000"/>
              </a:solidFill>
              <a:prstDash val="solid"/>
              <a:miter lim="400000"/>
            </a:ln>
            <a:effectLst/>
          </p:spPr>
          <p:txBody>
            <a:bodyPr wrap="square" lIns="60960" tIns="60960" rIns="60960" bIns="60960" numCol="1" anchor="t">
              <a:noAutofit/>
            </a:bodyPr>
            <a:lstStyle/>
            <a:p>
              <a:pPr>
                <a:lnSpc>
                  <a:spcPct val="100000"/>
                </a:lnSpc>
                <a:defRPr sz="3600">
                  <a:latin typeface="Calibri"/>
                  <a:ea typeface="Calibri"/>
                  <a:cs typeface="Calibri"/>
                  <a:sym typeface="Calibri"/>
                </a:defRPr>
              </a:pPr>
              <a:endParaRPr/>
            </a:p>
          </p:txBody>
        </p:sp>
        <p:sp>
          <p:nvSpPr>
            <p:cNvPr id="1123" name="Shape 634"/>
            <p:cNvSpPr/>
            <p:nvPr/>
          </p:nvSpPr>
          <p:spPr>
            <a:xfrm flipH="1">
              <a:off x="2260602" y="3987799"/>
              <a:ext cx="436033" cy="1"/>
            </a:xfrm>
            <a:prstGeom prst="line">
              <a:avLst/>
            </a:prstGeom>
            <a:noFill/>
            <a:ln w="165100" cap="flat">
              <a:solidFill>
                <a:srgbClr val="000000"/>
              </a:solidFill>
              <a:prstDash val="solid"/>
              <a:miter lim="400000"/>
            </a:ln>
            <a:effectLst/>
          </p:spPr>
          <p:txBody>
            <a:bodyPr wrap="square" lIns="60960" tIns="60960" rIns="60960" bIns="60960" numCol="1" anchor="t">
              <a:noAutofit/>
            </a:bodyPr>
            <a:lstStyle/>
            <a:p>
              <a:pPr>
                <a:lnSpc>
                  <a:spcPct val="100000"/>
                </a:lnSpc>
                <a:defRPr sz="3600">
                  <a:latin typeface="Calibri"/>
                  <a:ea typeface="Calibri"/>
                  <a:cs typeface="Calibri"/>
                  <a:sym typeface="Calibri"/>
                </a:defRPr>
              </a:pPr>
              <a:endParaRPr/>
            </a:p>
          </p:txBody>
        </p:sp>
        <p:sp>
          <p:nvSpPr>
            <p:cNvPr id="1124" name="Shape 635"/>
            <p:cNvSpPr/>
            <p:nvPr/>
          </p:nvSpPr>
          <p:spPr>
            <a:xfrm flipV="1">
              <a:off x="105834" y="2247900"/>
              <a:ext cx="182033" cy="182035"/>
            </a:xfrm>
            <a:prstGeom prst="line">
              <a:avLst/>
            </a:prstGeom>
            <a:noFill/>
            <a:ln w="127000" cap="flat">
              <a:solidFill>
                <a:srgbClr val="000000"/>
              </a:solidFill>
              <a:prstDash val="solid"/>
              <a:miter lim="400000"/>
            </a:ln>
            <a:effectLst/>
          </p:spPr>
          <p:txBody>
            <a:bodyPr wrap="square" lIns="60960" tIns="60960" rIns="60960" bIns="60960" numCol="1" anchor="t">
              <a:noAutofit/>
            </a:bodyPr>
            <a:lstStyle/>
            <a:p>
              <a:pPr>
                <a:lnSpc>
                  <a:spcPct val="100000"/>
                </a:lnSpc>
                <a:defRPr sz="3600">
                  <a:latin typeface="Calibri"/>
                  <a:ea typeface="Calibri"/>
                  <a:cs typeface="Calibri"/>
                  <a:sym typeface="Calibri"/>
                </a:defRPr>
              </a:pPr>
              <a:endParaRPr/>
            </a:p>
          </p:txBody>
        </p:sp>
        <p:sp>
          <p:nvSpPr>
            <p:cNvPr id="1125" name="Shape 636"/>
            <p:cNvSpPr/>
            <p:nvPr/>
          </p:nvSpPr>
          <p:spPr>
            <a:xfrm>
              <a:off x="2404533" y="419097"/>
              <a:ext cx="50800" cy="88899"/>
            </a:xfrm>
            <a:prstGeom prst="ellipse">
              <a:avLst/>
            </a:prstGeom>
            <a:noFill/>
            <a:ln w="63500" cap="flat">
              <a:solidFill>
                <a:srgbClr val="000000"/>
              </a:solidFill>
              <a:prstDash val="solid"/>
              <a:miter lim="400000"/>
            </a:ln>
            <a:effectLst/>
          </p:spPr>
          <p:txBody>
            <a:bodyPr wrap="square" lIns="60960" tIns="60960" rIns="60960" bIns="60960" numCol="1" anchor="ctr">
              <a:noAutofit/>
            </a:bodyPr>
            <a:lstStyle/>
            <a:p>
              <a:pPr>
                <a:lnSpc>
                  <a:spcPct val="100000"/>
                </a:lnSpc>
                <a:defRPr sz="4400">
                  <a:latin typeface="Calibri"/>
                  <a:ea typeface="Calibri"/>
                  <a:cs typeface="Calibri"/>
                  <a:sym typeface="Calibri"/>
                </a:defRPr>
              </a:pPr>
              <a:endParaRPr sz="2200"/>
            </a:p>
          </p:txBody>
        </p:sp>
        <p:sp>
          <p:nvSpPr>
            <p:cNvPr id="1126" name="Shape 644"/>
            <p:cNvSpPr/>
            <p:nvPr/>
          </p:nvSpPr>
          <p:spPr>
            <a:xfrm>
              <a:off x="495302" y="10"/>
              <a:ext cx="1109135" cy="596888"/>
            </a:xfrm>
            <a:custGeom>
              <a:avLst/>
              <a:gdLst/>
              <a:ahLst/>
              <a:cxnLst>
                <a:cxn ang="0">
                  <a:pos x="wd2" y="hd2"/>
                </a:cxn>
                <a:cxn ang="5400000">
                  <a:pos x="wd2" y="hd2"/>
                </a:cxn>
                <a:cxn ang="10800000">
                  <a:pos x="wd2" y="hd2"/>
                </a:cxn>
                <a:cxn ang="16200000">
                  <a:pos x="wd2" y="hd2"/>
                </a:cxn>
              </a:cxnLst>
              <a:rect l="0" t="0" r="r" b="b"/>
              <a:pathLst>
                <a:path w="21600" h="18711" extrusionOk="0">
                  <a:moveTo>
                    <a:pt x="21600" y="18711"/>
                  </a:moveTo>
                  <a:cubicBezTo>
                    <a:pt x="13183" y="2902"/>
                    <a:pt x="5983" y="-2889"/>
                    <a:pt x="0" y="1338"/>
                  </a:cubicBezTo>
                </a:path>
              </a:pathLst>
            </a:custGeom>
            <a:noFill/>
            <a:ln w="127000" cap="flat">
              <a:solidFill>
                <a:srgbClr val="000000"/>
              </a:solidFill>
              <a:prstDash val="solid"/>
              <a:miter lim="400000"/>
            </a:ln>
            <a:effectLst/>
          </p:spPr>
          <p:txBody>
            <a:bodyPr wrap="square" lIns="60960" tIns="60960" rIns="60960" bIns="60960" numCol="1" anchor="t">
              <a:noAutofit/>
            </a:bodyPr>
            <a:lstStyle/>
            <a:p>
              <a:pPr>
                <a:lnSpc>
                  <a:spcPct val="100000"/>
                </a:lnSpc>
                <a:defRPr sz="4400">
                  <a:latin typeface="Calibri"/>
                  <a:ea typeface="Calibri"/>
                  <a:cs typeface="Calibri"/>
                  <a:sym typeface="Calibri"/>
                </a:defRPr>
              </a:pPr>
              <a:endParaRPr sz="2200"/>
            </a:p>
          </p:txBody>
        </p:sp>
        <p:sp>
          <p:nvSpPr>
            <p:cNvPr id="1127" name="Shape 638"/>
            <p:cNvSpPr/>
            <p:nvPr/>
          </p:nvSpPr>
          <p:spPr>
            <a:xfrm>
              <a:off x="2285999" y="643463"/>
              <a:ext cx="50800" cy="177796"/>
            </a:xfrm>
            <a:prstGeom prst="ellipse">
              <a:avLst/>
            </a:prstGeom>
            <a:solidFill>
              <a:srgbClr val="000000"/>
            </a:solidFill>
            <a:ln w="25400" cap="flat">
              <a:solidFill>
                <a:srgbClr val="000000"/>
              </a:solidFill>
              <a:prstDash val="solid"/>
              <a:miter lim="400000"/>
            </a:ln>
            <a:effectLst/>
          </p:spPr>
          <p:txBody>
            <a:bodyPr wrap="square" lIns="60960" tIns="60960" rIns="60960" bIns="60960" numCol="1" anchor="ctr">
              <a:noAutofit/>
            </a:bodyPr>
            <a:lstStyle/>
            <a:p>
              <a:pPr>
                <a:lnSpc>
                  <a:spcPct val="100000"/>
                </a:lnSpc>
                <a:defRPr sz="4400">
                  <a:solidFill>
                    <a:srgbClr val="FFFFFF"/>
                  </a:solidFill>
                  <a:latin typeface="Calibri"/>
                  <a:ea typeface="Calibri"/>
                  <a:cs typeface="Calibri"/>
                  <a:sym typeface="Calibri"/>
                </a:defRPr>
              </a:pPr>
              <a:endParaRPr sz="2200"/>
            </a:p>
          </p:txBody>
        </p:sp>
        <p:sp>
          <p:nvSpPr>
            <p:cNvPr id="1128" name="Shape 639"/>
            <p:cNvSpPr/>
            <p:nvPr/>
          </p:nvSpPr>
          <p:spPr>
            <a:xfrm>
              <a:off x="2167465" y="419097"/>
              <a:ext cx="50800" cy="88899"/>
            </a:xfrm>
            <a:prstGeom prst="ellipse">
              <a:avLst/>
            </a:prstGeom>
            <a:noFill/>
            <a:ln w="63500" cap="flat">
              <a:solidFill>
                <a:srgbClr val="000000"/>
              </a:solidFill>
              <a:prstDash val="solid"/>
              <a:miter lim="400000"/>
            </a:ln>
            <a:effectLst/>
          </p:spPr>
          <p:txBody>
            <a:bodyPr wrap="square" lIns="60960" tIns="60960" rIns="60960" bIns="60960" numCol="1" anchor="ctr">
              <a:noAutofit/>
            </a:bodyPr>
            <a:lstStyle/>
            <a:p>
              <a:pPr>
                <a:lnSpc>
                  <a:spcPct val="100000"/>
                </a:lnSpc>
                <a:defRPr sz="4400">
                  <a:latin typeface="Calibri"/>
                  <a:ea typeface="Calibri"/>
                  <a:cs typeface="Calibri"/>
                  <a:sym typeface="Calibri"/>
                </a:defRPr>
              </a:pPr>
              <a:endParaRPr sz="2200"/>
            </a:p>
          </p:txBody>
        </p:sp>
      </p:grpSp>
      <p:pic>
        <p:nvPicPr>
          <p:cNvPr id="1130" name="fire_a.png" descr="fire_a.png"/>
          <p:cNvPicPr>
            <a:picLocks noChangeAspect="1"/>
          </p:cNvPicPr>
          <p:nvPr/>
        </p:nvPicPr>
        <p:blipFill>
          <a:blip r:embed="rId5"/>
          <a:stretch>
            <a:fillRect/>
          </a:stretch>
        </p:blipFill>
        <p:spPr>
          <a:xfrm>
            <a:off x="1257192" y="1103619"/>
            <a:ext cx="1461560" cy="1907561"/>
          </a:xfrm>
          <a:prstGeom prst="rect">
            <a:avLst/>
          </a:prstGeom>
          <a:ln w="12700">
            <a:miter lim="400000"/>
          </a:ln>
        </p:spPr>
      </p:pic>
      <p:pic>
        <p:nvPicPr>
          <p:cNvPr id="1131" name="l5690-human-heart-2-79840.jpg" descr="l5690-human-heart-2-79840.jpg"/>
          <p:cNvPicPr>
            <a:picLocks noChangeAspect="1"/>
          </p:cNvPicPr>
          <p:nvPr/>
        </p:nvPicPr>
        <p:blipFill>
          <a:blip r:embed="rId6"/>
          <a:stretch>
            <a:fillRect/>
          </a:stretch>
        </p:blipFill>
        <p:spPr>
          <a:xfrm>
            <a:off x="6987009" y="4619057"/>
            <a:ext cx="1001183" cy="1742017"/>
          </a:xfrm>
          <a:prstGeom prst="rect">
            <a:avLst/>
          </a:prstGeom>
          <a:ln w="12700">
            <a:miter lim="400000"/>
          </a:ln>
        </p:spPr>
      </p:pic>
      <p:pic>
        <p:nvPicPr>
          <p:cNvPr id="1132" name="图片 3" descr="图片 3"/>
          <p:cNvPicPr>
            <a:picLocks noChangeAspect="1"/>
          </p:cNvPicPr>
          <p:nvPr/>
        </p:nvPicPr>
        <p:blipFill>
          <a:blip r:embed="rId7"/>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 name="Image" descr="Image"/>
          <p:cNvPicPr>
            <a:picLocks noChangeAspect="1"/>
          </p:cNvPicPr>
          <p:nvPr/>
        </p:nvPicPr>
        <p:blipFill>
          <a:blip r:embed="rId3"/>
          <a:stretch>
            <a:fillRect/>
          </a:stretch>
        </p:blipFill>
        <p:spPr>
          <a:xfrm>
            <a:off x="2608959" y="1170333"/>
            <a:ext cx="5422933" cy="3615289"/>
          </a:xfrm>
          <a:prstGeom prst="rect">
            <a:avLst/>
          </a:prstGeom>
          <a:ln w="12700">
            <a:miter lim="400000"/>
          </a:ln>
        </p:spPr>
      </p:pic>
      <p:sp>
        <p:nvSpPr>
          <p:cNvPr id="3" name="TextBox 2">
            <a:extLst>
              <a:ext uri="{FF2B5EF4-FFF2-40B4-BE49-F238E27FC236}">
                <a16:creationId xmlns:a16="http://schemas.microsoft.com/office/drawing/2014/main" id="{B3900D58-C320-443B-9E1A-FDC4CEB4DEB3}"/>
              </a:ext>
            </a:extLst>
          </p:cNvPr>
          <p:cNvSpPr txBox="1"/>
          <p:nvPr/>
        </p:nvSpPr>
        <p:spPr>
          <a:xfrm>
            <a:off x="1853514" y="4967415"/>
            <a:ext cx="7611762" cy="461665"/>
          </a:xfrm>
          <a:prstGeom prst="rect">
            <a:avLst/>
          </a:prstGeom>
          <a:noFill/>
        </p:spPr>
        <p:txBody>
          <a:bodyPr wrap="square" rtlCol="0">
            <a:spAutoFit/>
          </a:bodyPr>
          <a:lstStyle/>
          <a:p>
            <a:r>
              <a:rPr lang="en-US" sz="2400"/>
              <a:t>Are you aware of how you respond to danger or threat?</a:t>
            </a:r>
          </a:p>
        </p:txBody>
      </p:sp>
      <p:pic>
        <p:nvPicPr>
          <p:cNvPr id="4" name="图片 3" descr="图片 3">
            <a:extLst>
              <a:ext uri="{FF2B5EF4-FFF2-40B4-BE49-F238E27FC236}">
                <a16:creationId xmlns:a16="http://schemas.microsoft.com/office/drawing/2014/main" id="{2B8A2773-2996-4A78-A2CD-B8ABA634E09A}"/>
              </a:ext>
            </a:extLst>
          </p:cNvPr>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8" name="Image" descr="Image"/>
          <p:cNvPicPr>
            <a:picLocks noChangeAspect="1"/>
          </p:cNvPicPr>
          <p:nvPr/>
        </p:nvPicPr>
        <p:blipFill>
          <a:blip r:embed="rId3"/>
          <a:stretch>
            <a:fillRect/>
          </a:stretch>
        </p:blipFill>
        <p:spPr>
          <a:xfrm>
            <a:off x="2000365" y="1134070"/>
            <a:ext cx="8191271" cy="5460848"/>
          </a:xfrm>
          <a:prstGeom prst="rect">
            <a:avLst/>
          </a:prstGeom>
          <a:ln w="12700">
            <a:miter lim="400000"/>
          </a:ln>
        </p:spPr>
      </p:pic>
      <p:pic>
        <p:nvPicPr>
          <p:cNvPr id="3" name="图片 3" descr="图片 3">
            <a:extLst>
              <a:ext uri="{FF2B5EF4-FFF2-40B4-BE49-F238E27FC236}">
                <a16:creationId xmlns:a16="http://schemas.microsoft.com/office/drawing/2014/main" id="{9F36FE3D-00EF-4248-8C7C-E3765BB3F67F}"/>
              </a:ext>
            </a:extLst>
          </p:cNvPr>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 name="文本框 7"/>
          <p:cNvSpPr txBox="1"/>
          <p:nvPr/>
        </p:nvSpPr>
        <p:spPr>
          <a:xfrm>
            <a:off x="567370" y="219736"/>
            <a:ext cx="10192855"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What is</a:t>
            </a:r>
            <a:r>
              <a:rPr lang="en-US" sz="4400">
                <a:latin typeface="Helvetica Neue"/>
              </a:rPr>
              <a:t> Anxiety</a:t>
            </a:r>
            <a:r>
              <a:rPr sz="4400">
                <a:latin typeface="Helvetica Neue"/>
              </a:rPr>
              <a:t>?</a:t>
            </a:r>
          </a:p>
        </p:txBody>
      </p:sp>
      <p:pic>
        <p:nvPicPr>
          <p:cNvPr id="1141" name="B5CD3331-3F6A-496E-ABA8-80139DFB3C9B-L0-001.jpeg" descr="B5CD3331-3F6A-496E-ABA8-80139DFB3C9B-L0-001.jpeg"/>
          <p:cNvPicPr>
            <a:picLocks noChangeAspect="1"/>
          </p:cNvPicPr>
          <p:nvPr/>
        </p:nvPicPr>
        <p:blipFill>
          <a:blip r:embed="rId3"/>
          <a:stretch>
            <a:fillRect/>
          </a:stretch>
        </p:blipFill>
        <p:spPr>
          <a:xfrm>
            <a:off x="4432456" y="2303772"/>
            <a:ext cx="1988082" cy="1689150"/>
          </a:xfrm>
          <a:prstGeom prst="rect">
            <a:avLst/>
          </a:prstGeom>
          <a:ln w="12700">
            <a:miter lim="400000"/>
          </a:ln>
        </p:spPr>
      </p:pic>
      <p:sp>
        <p:nvSpPr>
          <p:cNvPr id="1142" name="Shape 618"/>
          <p:cNvSpPr txBox="1"/>
          <p:nvPr/>
        </p:nvSpPr>
        <p:spPr>
          <a:xfrm>
            <a:off x="1218468" y="3122292"/>
            <a:ext cx="1394600" cy="419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4200">
                <a:latin typeface="Arial"/>
                <a:ea typeface="Arial"/>
                <a:cs typeface="Arial"/>
                <a:sym typeface="Arial"/>
              </a:defRPr>
            </a:lvl1pPr>
          </a:lstStyle>
          <a:p>
            <a:r>
              <a:rPr sz="2100"/>
              <a:t>No Danger</a:t>
            </a:r>
          </a:p>
        </p:txBody>
      </p:sp>
      <p:sp>
        <p:nvSpPr>
          <p:cNvPr id="1143" name="Shape 620"/>
          <p:cNvSpPr txBox="1"/>
          <p:nvPr/>
        </p:nvSpPr>
        <p:spPr>
          <a:xfrm>
            <a:off x="8272970" y="4867933"/>
            <a:ext cx="2487255" cy="13272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p>
            <a:pPr>
              <a:defRPr sz="3200">
                <a:latin typeface="Arial"/>
                <a:ea typeface="Arial"/>
                <a:cs typeface="Arial"/>
                <a:sym typeface="Arial"/>
              </a:defRPr>
            </a:pPr>
            <a:r>
              <a:rPr sz="1600"/>
              <a:t>Initiation of physiologic cascade</a:t>
            </a:r>
            <a:endParaRPr sz="2400"/>
          </a:p>
          <a:p>
            <a:pPr>
              <a:defRPr sz="3200">
                <a:latin typeface="Arial"/>
                <a:ea typeface="Arial"/>
                <a:cs typeface="Arial"/>
                <a:sym typeface="Arial"/>
              </a:defRPr>
            </a:pPr>
            <a:r>
              <a:rPr sz="1600"/>
              <a:t>increased: heart rate, alertness, perception, tension</a:t>
            </a:r>
          </a:p>
        </p:txBody>
      </p:sp>
      <p:sp>
        <p:nvSpPr>
          <p:cNvPr id="1144" name="Shape 621"/>
          <p:cNvSpPr/>
          <p:nvPr/>
        </p:nvSpPr>
        <p:spPr>
          <a:xfrm>
            <a:off x="5111904" y="1103620"/>
            <a:ext cx="2069118" cy="21015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850" y="4935"/>
                </a:lnTo>
                <a:lnTo>
                  <a:pt x="14551" y="651"/>
                </a:lnTo>
                <a:lnTo>
                  <a:pt x="13823" y="5643"/>
                </a:lnTo>
                <a:lnTo>
                  <a:pt x="17849" y="2527"/>
                </a:lnTo>
                <a:lnTo>
                  <a:pt x="15432" y="6972"/>
                </a:lnTo>
                <a:lnTo>
                  <a:pt x="20297" y="5400"/>
                </a:lnTo>
                <a:lnTo>
                  <a:pt x="16482" y="8763"/>
                </a:lnTo>
                <a:lnTo>
                  <a:pt x="21600" y="8925"/>
                </a:lnTo>
                <a:lnTo>
                  <a:pt x="16847" y="10800"/>
                </a:lnTo>
                <a:lnTo>
                  <a:pt x="21600" y="12675"/>
                </a:lnTo>
                <a:lnTo>
                  <a:pt x="16482" y="12837"/>
                </a:lnTo>
                <a:lnTo>
                  <a:pt x="20297" y="16200"/>
                </a:lnTo>
                <a:lnTo>
                  <a:pt x="15432" y="14628"/>
                </a:lnTo>
                <a:lnTo>
                  <a:pt x="17849" y="19073"/>
                </a:lnTo>
                <a:lnTo>
                  <a:pt x="13823" y="15957"/>
                </a:lnTo>
                <a:lnTo>
                  <a:pt x="14551" y="20949"/>
                </a:lnTo>
                <a:lnTo>
                  <a:pt x="11850" y="16665"/>
                </a:lnTo>
                <a:lnTo>
                  <a:pt x="10800" y="21600"/>
                </a:lnTo>
                <a:lnTo>
                  <a:pt x="9750" y="16665"/>
                </a:lnTo>
                <a:lnTo>
                  <a:pt x="7049" y="20949"/>
                </a:lnTo>
                <a:lnTo>
                  <a:pt x="7777" y="15957"/>
                </a:lnTo>
                <a:lnTo>
                  <a:pt x="3751" y="19073"/>
                </a:lnTo>
                <a:lnTo>
                  <a:pt x="6168" y="14628"/>
                </a:lnTo>
                <a:lnTo>
                  <a:pt x="1303" y="16200"/>
                </a:lnTo>
                <a:lnTo>
                  <a:pt x="5118" y="12837"/>
                </a:lnTo>
                <a:lnTo>
                  <a:pt x="0" y="12675"/>
                </a:lnTo>
                <a:lnTo>
                  <a:pt x="4753" y="10800"/>
                </a:lnTo>
                <a:lnTo>
                  <a:pt x="0" y="8925"/>
                </a:lnTo>
                <a:lnTo>
                  <a:pt x="5118" y="8763"/>
                </a:lnTo>
                <a:lnTo>
                  <a:pt x="1303" y="5400"/>
                </a:lnTo>
                <a:lnTo>
                  <a:pt x="6168" y="6972"/>
                </a:lnTo>
                <a:lnTo>
                  <a:pt x="3751" y="2527"/>
                </a:lnTo>
                <a:lnTo>
                  <a:pt x="7777" y="5643"/>
                </a:lnTo>
                <a:lnTo>
                  <a:pt x="7049" y="651"/>
                </a:lnTo>
                <a:lnTo>
                  <a:pt x="9750" y="4935"/>
                </a:lnTo>
                <a:close/>
              </a:path>
            </a:pathLst>
          </a:custGeom>
          <a:solidFill>
            <a:srgbClr val="FEBE10"/>
          </a:solidFill>
          <a:ln w="63500">
            <a:solidFill>
              <a:srgbClr val="85888D"/>
            </a:solidFill>
            <a:miter lim="400000"/>
          </a:ln>
        </p:spPr>
        <p:txBody>
          <a:bodyPr lIns="60960" tIns="60960" rIns="60960" bIns="60960" anchor="ctr"/>
          <a:lstStyle/>
          <a:p>
            <a:pPr>
              <a:lnSpc>
                <a:spcPct val="100000"/>
              </a:lnSpc>
              <a:defRPr sz="4400" b="1">
                <a:solidFill>
                  <a:srgbClr val="DB4699"/>
                </a:solidFill>
                <a:latin typeface="Calibri"/>
                <a:ea typeface="Calibri"/>
                <a:cs typeface="Calibri"/>
                <a:sym typeface="Calibri"/>
              </a:defRPr>
            </a:pPr>
            <a:endParaRPr sz="2200"/>
          </a:p>
        </p:txBody>
      </p:sp>
      <p:sp>
        <p:nvSpPr>
          <p:cNvPr id="1145" name="Shape 622"/>
          <p:cNvSpPr txBox="1"/>
          <p:nvPr/>
        </p:nvSpPr>
        <p:spPr>
          <a:xfrm>
            <a:off x="3671308" y="5338229"/>
            <a:ext cx="1989667" cy="588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200">
                <a:latin typeface="Arial"/>
                <a:ea typeface="Arial"/>
                <a:cs typeface="Arial"/>
                <a:sym typeface="Arial"/>
              </a:defRPr>
            </a:lvl1pPr>
          </a:lstStyle>
          <a:p>
            <a:r>
              <a:rPr sz="1600"/>
              <a:t>Sensory Perception + Internal Signals </a:t>
            </a:r>
          </a:p>
        </p:txBody>
      </p:sp>
      <p:sp>
        <p:nvSpPr>
          <p:cNvPr id="1146" name="Shape 623"/>
          <p:cNvSpPr txBox="1"/>
          <p:nvPr/>
        </p:nvSpPr>
        <p:spPr>
          <a:xfrm>
            <a:off x="5751818" y="1788610"/>
            <a:ext cx="1115485" cy="834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200">
                <a:latin typeface="Arial"/>
                <a:ea typeface="Arial"/>
                <a:cs typeface="Arial"/>
                <a:sym typeface="Arial"/>
              </a:defRPr>
            </a:lvl1pPr>
          </a:lstStyle>
          <a:p>
            <a:r>
              <a:rPr sz="1600"/>
              <a:t>Brain Registers Danger!</a:t>
            </a:r>
          </a:p>
        </p:txBody>
      </p:sp>
      <p:pic>
        <p:nvPicPr>
          <p:cNvPr id="1147" name="pasted-image.jpg" descr="pasted-image.jpg"/>
          <p:cNvPicPr>
            <a:picLocks noChangeAspect="1"/>
          </p:cNvPicPr>
          <p:nvPr/>
        </p:nvPicPr>
        <p:blipFill>
          <a:blip r:embed="rId4"/>
          <a:stretch>
            <a:fillRect/>
          </a:stretch>
        </p:blipFill>
        <p:spPr>
          <a:xfrm>
            <a:off x="987103" y="4916042"/>
            <a:ext cx="2357967" cy="1432983"/>
          </a:xfrm>
          <a:prstGeom prst="rect">
            <a:avLst/>
          </a:prstGeom>
          <a:ln w="12700">
            <a:miter lim="400000"/>
          </a:ln>
        </p:spPr>
      </p:pic>
      <p:sp>
        <p:nvSpPr>
          <p:cNvPr id="1148" name="Shape 625"/>
          <p:cNvSpPr/>
          <p:nvPr/>
        </p:nvSpPr>
        <p:spPr>
          <a:xfrm flipV="1">
            <a:off x="2166086" y="3703941"/>
            <a:ext cx="1" cy="1128183"/>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149" name="Shape 626"/>
          <p:cNvSpPr/>
          <p:nvPr/>
        </p:nvSpPr>
        <p:spPr>
          <a:xfrm flipH="1">
            <a:off x="4354884" y="4078481"/>
            <a:ext cx="687918" cy="893234"/>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150" name="Shape 627"/>
          <p:cNvSpPr/>
          <p:nvPr/>
        </p:nvSpPr>
        <p:spPr>
          <a:xfrm>
            <a:off x="8686907" y="3549162"/>
            <a:ext cx="1" cy="1030817"/>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151" name="Shape 628"/>
          <p:cNvSpPr/>
          <p:nvPr/>
        </p:nvSpPr>
        <p:spPr>
          <a:xfrm flipH="1" flipV="1">
            <a:off x="6309557" y="3851275"/>
            <a:ext cx="569385" cy="878417"/>
          </a:xfrm>
          <a:prstGeom prst="line">
            <a:avLst/>
          </a:prstGeom>
          <a:ln w="330200">
            <a:solidFill>
              <a:srgbClr val="29ABE2"/>
            </a:solidFill>
            <a:miter lim="400000"/>
            <a:headEnd type="triangle"/>
          </a:ln>
        </p:spPr>
        <p:txBody>
          <a:bodyPr lIns="60960" tIns="60960" rIns="60960" bIns="60960"/>
          <a:lstStyle/>
          <a:p>
            <a:pPr>
              <a:lnSpc>
                <a:spcPct val="100000"/>
              </a:lnSpc>
              <a:defRPr sz="3600">
                <a:latin typeface="Calibri"/>
                <a:ea typeface="Calibri"/>
                <a:cs typeface="Calibri"/>
                <a:sym typeface="Calibri"/>
              </a:defRPr>
            </a:pPr>
            <a:endParaRPr/>
          </a:p>
        </p:txBody>
      </p:sp>
      <p:pic>
        <p:nvPicPr>
          <p:cNvPr id="1152" name="l5690-human-heart-2-79840.jpg" descr="l5690-human-heart-2-79840.jpg"/>
          <p:cNvPicPr>
            <a:picLocks noChangeAspect="1"/>
          </p:cNvPicPr>
          <p:nvPr/>
        </p:nvPicPr>
        <p:blipFill>
          <a:blip r:embed="rId5"/>
          <a:stretch>
            <a:fillRect/>
          </a:stretch>
        </p:blipFill>
        <p:spPr>
          <a:xfrm>
            <a:off x="6987009" y="4619057"/>
            <a:ext cx="1001183" cy="1742017"/>
          </a:xfrm>
          <a:prstGeom prst="rect">
            <a:avLst/>
          </a:prstGeom>
          <a:ln w="12700">
            <a:miter lim="400000"/>
          </a:ln>
        </p:spPr>
      </p:pic>
      <p:pic>
        <p:nvPicPr>
          <p:cNvPr id="1153" name="图片 3" descr="图片 3"/>
          <p:cNvPicPr>
            <a:picLocks noChangeAspect="1"/>
          </p:cNvPicPr>
          <p:nvPr/>
        </p:nvPicPr>
        <p:blipFill>
          <a:blip r:embed="rId6"/>
          <a:stretch>
            <a:fillRect/>
          </a:stretch>
        </p:blipFill>
        <p:spPr>
          <a:xfrm>
            <a:off x="10429877" y="236493"/>
            <a:ext cx="1529895" cy="1442474"/>
          </a:xfrm>
          <a:prstGeom prst="rect">
            <a:avLst/>
          </a:prstGeom>
          <a:ln w="12700">
            <a:miter lim="400000"/>
          </a:ln>
        </p:spPr>
      </p:pic>
      <p:sp>
        <p:nvSpPr>
          <p:cNvPr id="1154" name="Shape 660"/>
          <p:cNvSpPr/>
          <p:nvPr/>
        </p:nvSpPr>
        <p:spPr>
          <a:xfrm>
            <a:off x="1392369" y="1520285"/>
            <a:ext cx="1454762" cy="1530009"/>
          </a:xfrm>
          <a:prstGeom prst="rect">
            <a:avLst/>
          </a:prstGeom>
          <a:ln w="63500">
            <a:solidFill>
              <a:srgbClr val="00882B"/>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55" name="Shape 619"/>
          <p:cNvSpPr txBox="1"/>
          <p:nvPr/>
        </p:nvSpPr>
        <p:spPr>
          <a:xfrm>
            <a:off x="8677871" y="3369215"/>
            <a:ext cx="1724446" cy="3649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lstStyle>
            <a:lvl1pPr>
              <a:defRPr sz="4800">
                <a:latin typeface="Arial"/>
                <a:ea typeface="Arial"/>
                <a:cs typeface="Arial"/>
                <a:sym typeface="Arial"/>
              </a:defRPr>
            </a:lvl1pPr>
          </a:lstStyle>
          <a:p>
            <a:r>
              <a:rPr sz="2400"/>
              <a:t>ANXIETY</a:t>
            </a:r>
          </a:p>
        </p:txBody>
      </p:sp>
      <p:sp>
        <p:nvSpPr>
          <p:cNvPr id="1156" name="Shape 661"/>
          <p:cNvSpPr/>
          <p:nvPr/>
        </p:nvSpPr>
        <p:spPr>
          <a:xfrm>
            <a:off x="8791271" y="1729716"/>
            <a:ext cx="1567961" cy="1569738"/>
          </a:xfrm>
          <a:prstGeom prst="ellipse">
            <a:avLst/>
          </a:prstGeom>
          <a:solidFill>
            <a:srgbClr val="29AAE1"/>
          </a:solidFill>
          <a:ln w="203200">
            <a:solidFill>
              <a:srgbClr val="000000"/>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57" name="Shape 662"/>
          <p:cNvSpPr/>
          <p:nvPr/>
        </p:nvSpPr>
        <p:spPr>
          <a:xfrm>
            <a:off x="9175293" y="2117293"/>
            <a:ext cx="238217" cy="335992"/>
          </a:xfrm>
          <a:prstGeom prst="ellipse">
            <a:avLst/>
          </a:prstGeom>
          <a:ln w="101600">
            <a:solidFill>
              <a:srgbClr val="000000"/>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58" name="Shape 663"/>
          <p:cNvSpPr/>
          <p:nvPr/>
        </p:nvSpPr>
        <p:spPr>
          <a:xfrm>
            <a:off x="9781515" y="2117293"/>
            <a:ext cx="239995" cy="335992"/>
          </a:xfrm>
          <a:prstGeom prst="ellipse">
            <a:avLst/>
          </a:prstGeom>
          <a:ln w="101600">
            <a:solidFill>
              <a:srgbClr val="000000"/>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59" name="Shape 665"/>
          <p:cNvSpPr/>
          <p:nvPr/>
        </p:nvSpPr>
        <p:spPr>
          <a:xfrm>
            <a:off x="9255295" y="2243515"/>
            <a:ext cx="76444" cy="83555"/>
          </a:xfrm>
          <a:prstGeom prst="ellipse">
            <a:avLst/>
          </a:prstGeom>
          <a:solidFill>
            <a:srgbClr val="000000"/>
          </a:solidFill>
          <a:ln w="12700">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60" name="Shape 666"/>
          <p:cNvSpPr/>
          <p:nvPr/>
        </p:nvSpPr>
        <p:spPr>
          <a:xfrm>
            <a:off x="9863295" y="2243515"/>
            <a:ext cx="76444" cy="83555"/>
          </a:xfrm>
          <a:prstGeom prst="ellipse">
            <a:avLst/>
          </a:prstGeom>
          <a:solidFill>
            <a:srgbClr val="000000"/>
          </a:solidFill>
          <a:ln w="12700">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61" name="Shape 667"/>
          <p:cNvSpPr txBox="1"/>
          <p:nvPr/>
        </p:nvSpPr>
        <p:spPr>
          <a:xfrm rot="19389750">
            <a:off x="8596939" y="1576474"/>
            <a:ext cx="218490" cy="5013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lstStyle>
            <a:lvl1pPr>
              <a:defRPr sz="6800">
                <a:latin typeface="Calibri"/>
                <a:ea typeface="Calibri"/>
                <a:cs typeface="Calibri"/>
                <a:sym typeface="Calibri"/>
              </a:defRPr>
            </a:lvl1pPr>
          </a:lstStyle>
          <a:p>
            <a:r>
              <a:rPr sz="3400"/>
              <a:t>!</a:t>
            </a:r>
          </a:p>
        </p:txBody>
      </p:sp>
      <p:sp>
        <p:nvSpPr>
          <p:cNvPr id="1162" name="Shape 668"/>
          <p:cNvSpPr txBox="1"/>
          <p:nvPr/>
        </p:nvSpPr>
        <p:spPr>
          <a:xfrm>
            <a:off x="9335295" y="1199079"/>
            <a:ext cx="218490" cy="5013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lstStyle>
            <a:lvl1pPr>
              <a:defRPr sz="6800">
                <a:latin typeface="Calibri"/>
                <a:ea typeface="Calibri"/>
                <a:cs typeface="Calibri"/>
                <a:sym typeface="Calibri"/>
              </a:defRPr>
            </a:lvl1pPr>
          </a:lstStyle>
          <a:p>
            <a:r>
              <a:rPr sz="3400"/>
              <a:t>!</a:t>
            </a:r>
          </a:p>
        </p:txBody>
      </p:sp>
      <p:sp>
        <p:nvSpPr>
          <p:cNvPr id="1163" name="Shape 669"/>
          <p:cNvSpPr txBox="1"/>
          <p:nvPr/>
        </p:nvSpPr>
        <p:spPr>
          <a:xfrm rot="933340">
            <a:off x="10217807" y="1386127"/>
            <a:ext cx="218490" cy="5013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lstStyle>
            <a:lvl1pPr>
              <a:defRPr sz="6800">
                <a:latin typeface="Calibri"/>
                <a:ea typeface="Calibri"/>
                <a:cs typeface="Calibri"/>
                <a:sym typeface="Calibri"/>
              </a:defRPr>
            </a:lvl1pPr>
          </a:lstStyle>
          <a:p>
            <a:r>
              <a:rPr sz="3400"/>
              <a:t>!</a:t>
            </a:r>
          </a:p>
        </p:txBody>
      </p:sp>
      <p:sp>
        <p:nvSpPr>
          <p:cNvPr id="1164" name="Shape 664"/>
          <p:cNvSpPr/>
          <p:nvPr/>
        </p:nvSpPr>
        <p:spPr>
          <a:xfrm>
            <a:off x="9314099" y="2776291"/>
            <a:ext cx="583012" cy="120655"/>
          </a:xfrm>
          <a:custGeom>
            <a:avLst/>
            <a:gdLst/>
            <a:ahLst/>
            <a:cxnLst>
              <a:cxn ang="0">
                <a:pos x="wd2" y="hd2"/>
              </a:cxn>
              <a:cxn ang="5400000">
                <a:pos x="wd2" y="hd2"/>
              </a:cxn>
              <a:cxn ang="10800000">
                <a:pos x="wd2" y="hd2"/>
              </a:cxn>
              <a:cxn ang="16200000">
                <a:pos x="wd2" y="hd2"/>
              </a:cxn>
            </a:cxnLst>
            <a:rect l="0" t="0" r="r" b="b"/>
            <a:pathLst>
              <a:path w="21516" h="21115" extrusionOk="0">
                <a:moveTo>
                  <a:pt x="88" y="18891"/>
                </a:moveTo>
                <a:cubicBezTo>
                  <a:pt x="42" y="18096"/>
                  <a:pt x="13" y="17289"/>
                  <a:pt x="4" y="16478"/>
                </a:cubicBezTo>
                <a:cubicBezTo>
                  <a:pt x="-84" y="9084"/>
                  <a:pt x="1280" y="2400"/>
                  <a:pt x="3336" y="149"/>
                </a:cubicBezTo>
                <a:cubicBezTo>
                  <a:pt x="3746" y="-90"/>
                  <a:pt x="4165" y="-42"/>
                  <a:pt x="4570" y="291"/>
                </a:cubicBezTo>
                <a:cubicBezTo>
                  <a:pt x="5639" y="1170"/>
                  <a:pt x="6501" y="3874"/>
                  <a:pt x="6851" y="7448"/>
                </a:cubicBezTo>
                <a:cubicBezTo>
                  <a:pt x="6973" y="8534"/>
                  <a:pt x="7104" y="9609"/>
                  <a:pt x="7242" y="10672"/>
                </a:cubicBezTo>
                <a:cubicBezTo>
                  <a:pt x="7324" y="11297"/>
                  <a:pt x="7408" y="11918"/>
                  <a:pt x="7500" y="12525"/>
                </a:cubicBezTo>
                <a:cubicBezTo>
                  <a:pt x="7917" y="15280"/>
                  <a:pt x="8488" y="17725"/>
                  <a:pt x="9182" y="19719"/>
                </a:cubicBezTo>
                <a:lnTo>
                  <a:pt x="10514" y="21115"/>
                </a:lnTo>
                <a:cubicBezTo>
                  <a:pt x="11183" y="21121"/>
                  <a:pt x="11839" y="20459"/>
                  <a:pt x="12401" y="19211"/>
                </a:cubicBezTo>
                <a:cubicBezTo>
                  <a:pt x="13409" y="16972"/>
                  <a:pt x="14018" y="13138"/>
                  <a:pt x="14021" y="9021"/>
                </a:cubicBezTo>
                <a:cubicBezTo>
                  <a:pt x="14105" y="7023"/>
                  <a:pt x="14360" y="5156"/>
                  <a:pt x="14755" y="3657"/>
                </a:cubicBezTo>
                <a:cubicBezTo>
                  <a:pt x="15524" y="732"/>
                  <a:pt x="16704" y="-479"/>
                  <a:pt x="17815" y="516"/>
                </a:cubicBezTo>
                <a:cubicBezTo>
                  <a:pt x="18343" y="1111"/>
                  <a:pt x="18841" y="1984"/>
                  <a:pt x="19290" y="3103"/>
                </a:cubicBezTo>
                <a:cubicBezTo>
                  <a:pt x="20522" y="6168"/>
                  <a:pt x="21328" y="10847"/>
                  <a:pt x="21516" y="16025"/>
                </a:cubicBezTo>
              </a:path>
            </a:pathLst>
          </a:custGeom>
          <a:ln w="88900">
            <a:solidFill>
              <a:srgbClr val="000000"/>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2" name="Rectangle 1">
            <a:extLst>
              <a:ext uri="{FF2B5EF4-FFF2-40B4-BE49-F238E27FC236}">
                <a16:creationId xmlns:a16="http://schemas.microsoft.com/office/drawing/2014/main" id="{13DE26C6-AF1F-459A-8BC6-DE21F6F5A0D6}"/>
              </a:ext>
            </a:extLst>
          </p:cNvPr>
          <p:cNvSpPr/>
          <p:nvPr/>
        </p:nvSpPr>
        <p:spPr>
          <a:xfrm>
            <a:off x="4536214" y="3244334"/>
            <a:ext cx="3119572" cy="369332"/>
          </a:xfrm>
          <a:prstGeom prst="rect">
            <a:avLst/>
          </a:prstGeom>
        </p:spPr>
        <p:txBody>
          <a:bodyPr wrap="none">
            <a:spAutoFit/>
          </a:bodyPr>
          <a:lstStyle/>
          <a:p>
            <a:r>
              <a:rPr lang="en-US"/>
              <a:t>https://youtu.be/RPyzPH8sB2A</a:t>
            </a:r>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EB2B78-FC39-408F-AC1A-4CF3D174DB6B}"/>
              </a:ext>
            </a:extLst>
          </p:cNvPr>
          <p:cNvSpPr/>
          <p:nvPr/>
        </p:nvSpPr>
        <p:spPr>
          <a:xfrm>
            <a:off x="1494988" y="3429000"/>
            <a:ext cx="9695090" cy="1754326"/>
          </a:xfrm>
          <a:prstGeom prst="rect">
            <a:avLst/>
          </a:prstGeom>
        </p:spPr>
        <p:txBody>
          <a:bodyPr wrap="none" anchor="t">
            <a:spAutoFit/>
          </a:bodyPr>
          <a:lstStyle/>
          <a:p>
            <a:r>
              <a:rPr lang="en-US" sz="3600">
                <a:hlinkClick r:id="rId3"/>
              </a:rPr>
              <a:t>https://www.youtube.com/watch?v=RPyzPH8sB2A</a:t>
            </a:r>
            <a:endParaRPr lang="en-US" sz="3600"/>
          </a:p>
          <a:p>
            <a:endParaRPr lang="en-US" sz="3600">
              <a:cs typeface="Calibri"/>
            </a:endParaRPr>
          </a:p>
          <a:p>
            <a:endParaRPr lang="en-US" sz="3600">
              <a:cs typeface="Calibri"/>
            </a:endParaRPr>
          </a:p>
        </p:txBody>
      </p:sp>
      <p:sp>
        <p:nvSpPr>
          <p:cNvPr id="4" name="TextBox 3">
            <a:extLst>
              <a:ext uri="{FF2B5EF4-FFF2-40B4-BE49-F238E27FC236}">
                <a16:creationId xmlns:a16="http://schemas.microsoft.com/office/drawing/2014/main" id="{6D1526BB-2A20-46B3-9499-57DA60C01373}"/>
              </a:ext>
            </a:extLst>
          </p:cNvPr>
          <p:cNvSpPr txBox="1"/>
          <p:nvPr/>
        </p:nvSpPr>
        <p:spPr>
          <a:xfrm>
            <a:off x="1494988" y="719528"/>
            <a:ext cx="9252960" cy="1015663"/>
          </a:xfrm>
          <a:prstGeom prst="rect">
            <a:avLst/>
          </a:prstGeom>
          <a:noFill/>
        </p:spPr>
        <p:txBody>
          <a:bodyPr wrap="square" rtlCol="0">
            <a:spAutoFit/>
          </a:bodyPr>
          <a:lstStyle/>
          <a:p>
            <a:pPr algn="ctr"/>
            <a:r>
              <a:rPr lang="en-US" sz="6000"/>
              <a:t>Fight, Flight or Freeze</a:t>
            </a:r>
          </a:p>
        </p:txBody>
      </p:sp>
    </p:spTree>
    <p:extLst>
      <p:ext uri="{BB962C8B-B14F-4D97-AF65-F5344CB8AC3E}">
        <p14:creationId xmlns:p14="http://schemas.microsoft.com/office/powerpoint/2010/main" val="27752014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Oval"/>
          <p:cNvSpPr/>
          <p:nvPr/>
        </p:nvSpPr>
        <p:spPr>
          <a:xfrm>
            <a:off x="5218032" y="1694078"/>
            <a:ext cx="1755870" cy="4743578"/>
          </a:xfrm>
          <a:prstGeom prst="ellipse">
            <a:avLst/>
          </a:prstGeom>
          <a:solidFill>
            <a:srgbClr val="8AC640"/>
          </a:solidFill>
          <a:ln w="12700">
            <a:miter lim="400000"/>
          </a:ln>
          <a:effectLst>
            <a:outerShdw blurRad="63500" dist="63500" dir="2388334" rotWithShape="0">
              <a:srgbClr val="000000">
                <a:alpha val="79310"/>
              </a:srgbClr>
            </a:outerShdw>
          </a:effectLst>
        </p:spPr>
        <p:txBody>
          <a:bodyPr lIns="60960" tIns="60960" rIns="60960" bIns="60960" anchor="ctr"/>
          <a:lstStyle/>
          <a:p>
            <a:pPr algn="ctr">
              <a:lnSpc>
                <a:spcPct val="100000"/>
              </a:lnSpc>
              <a:defRPr sz="4800">
                <a:latin typeface="Calibri"/>
                <a:ea typeface="Calibri"/>
                <a:cs typeface="Calibri"/>
                <a:sym typeface="Calibri"/>
              </a:defRPr>
            </a:pPr>
            <a:endParaRPr sz="2400"/>
          </a:p>
        </p:txBody>
      </p:sp>
      <p:sp>
        <p:nvSpPr>
          <p:cNvPr id="1169" name="Stress Response…"/>
          <p:cNvSpPr txBox="1"/>
          <p:nvPr/>
        </p:nvSpPr>
        <p:spPr>
          <a:xfrm>
            <a:off x="5571835" y="3027121"/>
            <a:ext cx="1216949" cy="2077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defRPr sz="3000">
                <a:solidFill>
                  <a:srgbClr val="FFFFFF"/>
                </a:solidFill>
                <a:latin typeface="Arial"/>
                <a:ea typeface="Arial"/>
                <a:cs typeface="Arial"/>
                <a:sym typeface="Arial"/>
              </a:defRPr>
            </a:pPr>
            <a:r>
              <a:rPr sz="1500"/>
              <a:t>Stress Response </a:t>
            </a:r>
          </a:p>
          <a:p>
            <a:pPr>
              <a:defRPr sz="3000">
                <a:solidFill>
                  <a:srgbClr val="FFFFFF"/>
                </a:solidFill>
                <a:latin typeface="Arial"/>
                <a:ea typeface="Arial"/>
                <a:cs typeface="Arial"/>
                <a:sym typeface="Arial"/>
              </a:defRPr>
            </a:pPr>
            <a:r>
              <a:rPr sz="1500"/>
              <a:t>Apprehension</a:t>
            </a:r>
          </a:p>
          <a:p>
            <a:pPr>
              <a:defRPr sz="3000">
                <a:solidFill>
                  <a:srgbClr val="FFFFFF"/>
                </a:solidFill>
                <a:latin typeface="Arial"/>
                <a:ea typeface="Arial"/>
                <a:cs typeface="Arial"/>
                <a:sym typeface="Arial"/>
              </a:defRPr>
            </a:pPr>
            <a:r>
              <a:rPr sz="1500"/>
              <a:t>Nervousness</a:t>
            </a:r>
          </a:p>
          <a:p>
            <a:pPr>
              <a:defRPr sz="3000">
                <a:solidFill>
                  <a:srgbClr val="FFFFFF"/>
                </a:solidFill>
                <a:latin typeface="Arial"/>
                <a:ea typeface="Arial"/>
                <a:cs typeface="Arial"/>
                <a:sym typeface="Arial"/>
              </a:defRPr>
            </a:pPr>
            <a:r>
              <a:rPr sz="1500"/>
              <a:t>Tension</a:t>
            </a:r>
          </a:p>
          <a:p>
            <a:pPr>
              <a:defRPr sz="3000">
                <a:solidFill>
                  <a:srgbClr val="FFFFFF"/>
                </a:solidFill>
                <a:latin typeface="Arial"/>
                <a:ea typeface="Arial"/>
                <a:cs typeface="Arial"/>
                <a:sym typeface="Arial"/>
              </a:defRPr>
            </a:pPr>
            <a:r>
              <a:rPr sz="1500"/>
              <a:t>Edginess</a:t>
            </a:r>
          </a:p>
          <a:p>
            <a:pPr>
              <a:defRPr sz="3000">
                <a:solidFill>
                  <a:srgbClr val="FFFFFF"/>
                </a:solidFill>
                <a:latin typeface="Arial"/>
                <a:ea typeface="Arial"/>
                <a:cs typeface="Arial"/>
                <a:sym typeface="Arial"/>
              </a:defRPr>
            </a:pPr>
            <a:r>
              <a:rPr sz="1500"/>
              <a:t>Nausea</a:t>
            </a:r>
          </a:p>
          <a:p>
            <a:pPr>
              <a:defRPr sz="3000">
                <a:solidFill>
                  <a:srgbClr val="FFFFFF"/>
                </a:solidFill>
                <a:latin typeface="Arial"/>
                <a:ea typeface="Arial"/>
                <a:cs typeface="Arial"/>
                <a:sym typeface="Arial"/>
              </a:defRPr>
            </a:pPr>
            <a:r>
              <a:rPr sz="1500"/>
              <a:t>Sweating</a:t>
            </a:r>
          </a:p>
          <a:p>
            <a:pPr>
              <a:defRPr sz="3000">
                <a:solidFill>
                  <a:srgbClr val="FFFFFF"/>
                </a:solidFill>
                <a:latin typeface="Arial"/>
                <a:ea typeface="Arial"/>
                <a:cs typeface="Arial"/>
                <a:sym typeface="Arial"/>
              </a:defRPr>
            </a:pPr>
            <a:r>
              <a:rPr sz="1500"/>
              <a:t>Trembling</a:t>
            </a:r>
          </a:p>
        </p:txBody>
      </p:sp>
      <p:sp>
        <p:nvSpPr>
          <p:cNvPr id="1170" name="文本框 7"/>
          <p:cNvSpPr txBox="1"/>
          <p:nvPr/>
        </p:nvSpPr>
        <p:spPr>
          <a:xfrm>
            <a:off x="564136" y="436776"/>
            <a:ext cx="11035688" cy="707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000">
                <a:latin typeface="Helvetica Neue"/>
              </a:rPr>
              <a:t>What is a normal stress response?</a:t>
            </a:r>
          </a:p>
        </p:txBody>
      </p:sp>
      <p:sp>
        <p:nvSpPr>
          <p:cNvPr id="1171" name="Rectangle"/>
          <p:cNvSpPr/>
          <p:nvPr/>
        </p:nvSpPr>
        <p:spPr>
          <a:xfrm>
            <a:off x="1513927" y="1636168"/>
            <a:ext cx="1936468" cy="4859399"/>
          </a:xfrm>
          <a:prstGeom prst="rect">
            <a:avLst/>
          </a:prstGeom>
          <a:solidFill>
            <a:srgbClr val="29ABE2"/>
          </a:solidFill>
          <a:ln w="12700">
            <a:miter lim="400000"/>
          </a:ln>
          <a:effectLst>
            <a:outerShdw blurRad="63500" dist="63500" dir="2388334" rotWithShape="0">
              <a:srgbClr val="000000">
                <a:alpha val="79310"/>
              </a:srgbClr>
            </a:outerShdw>
          </a:effectLst>
        </p:spPr>
        <p:txBody>
          <a:bodyPr lIns="60960" tIns="60960" rIns="60960" bIns="60960" anchor="ctr"/>
          <a:lstStyle/>
          <a:p>
            <a:pPr>
              <a:lnSpc>
                <a:spcPct val="100000"/>
              </a:lnSpc>
              <a:defRPr sz="4800">
                <a:latin typeface="Calibri"/>
                <a:ea typeface="Calibri"/>
                <a:cs typeface="Calibri"/>
                <a:sym typeface="Calibri"/>
              </a:defRPr>
            </a:pPr>
            <a:endParaRPr sz="2400"/>
          </a:p>
        </p:txBody>
      </p:sp>
      <p:sp>
        <p:nvSpPr>
          <p:cNvPr id="1172" name="Situation or Trigger…"/>
          <p:cNvSpPr txBox="1"/>
          <p:nvPr/>
        </p:nvSpPr>
        <p:spPr>
          <a:xfrm>
            <a:off x="1186249" y="2546984"/>
            <a:ext cx="2264146" cy="31393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spAutoFit/>
          </a:bodyPr>
          <a:lstStyle/>
          <a:p>
            <a:pPr lvl="1" indent="171429">
              <a:defRPr sz="3400">
                <a:solidFill>
                  <a:srgbClr val="FFFFFF"/>
                </a:solidFill>
                <a:latin typeface="Arial"/>
                <a:ea typeface="Arial"/>
                <a:cs typeface="Arial"/>
                <a:sym typeface="Arial"/>
              </a:defRPr>
            </a:pPr>
            <a:r>
              <a:rPr sz="1700" b="1" u="sng"/>
              <a:t>Situation or Trigger</a:t>
            </a:r>
          </a:p>
          <a:p>
            <a:pPr lvl="1" indent="171429">
              <a:defRPr sz="3400">
                <a:solidFill>
                  <a:srgbClr val="FFFFFF"/>
                </a:solidFill>
                <a:latin typeface="Arial"/>
                <a:ea typeface="Arial"/>
                <a:cs typeface="Arial"/>
                <a:sym typeface="Arial"/>
              </a:defRPr>
            </a:pPr>
            <a:r>
              <a:rPr sz="1700"/>
              <a:t>first date</a:t>
            </a:r>
          </a:p>
          <a:p>
            <a:pPr lvl="1" indent="171429">
              <a:defRPr sz="3400">
                <a:solidFill>
                  <a:srgbClr val="FFFFFF"/>
                </a:solidFill>
                <a:latin typeface="Arial"/>
                <a:ea typeface="Arial"/>
                <a:cs typeface="Arial"/>
                <a:sym typeface="Arial"/>
              </a:defRPr>
            </a:pPr>
            <a:r>
              <a:rPr sz="1700"/>
              <a:t>preparing for exam</a:t>
            </a:r>
          </a:p>
          <a:p>
            <a:pPr lvl="1" indent="171429">
              <a:defRPr sz="3400">
                <a:solidFill>
                  <a:srgbClr val="FFFFFF"/>
                </a:solidFill>
                <a:latin typeface="Arial"/>
                <a:ea typeface="Arial"/>
                <a:cs typeface="Arial"/>
                <a:sym typeface="Arial"/>
              </a:defRPr>
            </a:pPr>
            <a:r>
              <a:rPr sz="1700"/>
              <a:t>performing at a concert</a:t>
            </a:r>
          </a:p>
          <a:p>
            <a:pPr lvl="1" indent="171429">
              <a:defRPr sz="3400">
                <a:solidFill>
                  <a:srgbClr val="FFFFFF"/>
                </a:solidFill>
                <a:latin typeface="Arial"/>
                <a:ea typeface="Arial"/>
                <a:cs typeface="Arial"/>
                <a:sym typeface="Arial"/>
              </a:defRPr>
            </a:pPr>
            <a:r>
              <a:rPr sz="1700"/>
              <a:t>giving a speech</a:t>
            </a:r>
          </a:p>
          <a:p>
            <a:pPr lvl="1" indent="171429">
              <a:defRPr sz="3400">
                <a:solidFill>
                  <a:srgbClr val="FFFFFF"/>
                </a:solidFill>
                <a:latin typeface="Arial"/>
                <a:ea typeface="Arial"/>
                <a:cs typeface="Arial"/>
                <a:sym typeface="Arial"/>
              </a:defRPr>
            </a:pPr>
            <a:r>
              <a:rPr sz="1700"/>
              <a:t>moving from home</a:t>
            </a:r>
          </a:p>
          <a:p>
            <a:pPr lvl="1" indent="171429">
              <a:defRPr sz="3400">
                <a:solidFill>
                  <a:srgbClr val="FFFFFF"/>
                </a:solidFill>
                <a:latin typeface="Arial"/>
                <a:ea typeface="Arial"/>
                <a:cs typeface="Arial"/>
                <a:sym typeface="Arial"/>
              </a:defRPr>
            </a:pPr>
            <a:r>
              <a:rPr sz="1700"/>
              <a:t>climbing a tall ladder</a:t>
            </a:r>
          </a:p>
        </p:txBody>
      </p:sp>
      <p:sp>
        <p:nvSpPr>
          <p:cNvPr id="1173" name="Rectangle"/>
          <p:cNvSpPr/>
          <p:nvPr/>
        </p:nvSpPr>
        <p:spPr>
          <a:xfrm>
            <a:off x="8387801" y="1604614"/>
            <a:ext cx="2012271" cy="4922506"/>
          </a:xfrm>
          <a:prstGeom prst="rect">
            <a:avLst/>
          </a:prstGeom>
          <a:solidFill>
            <a:srgbClr val="FEBE10"/>
          </a:solidFill>
          <a:ln w="12700">
            <a:miter lim="400000"/>
          </a:ln>
          <a:effectLst>
            <a:outerShdw blurRad="101600" dist="63500" dir="5400000" rotWithShape="0">
              <a:srgbClr val="000000">
                <a:alpha val="50000"/>
              </a:srgbClr>
            </a:outerShdw>
          </a:effectLst>
        </p:spPr>
        <p:txBody>
          <a:bodyPr lIns="60960" tIns="60960" rIns="60960" bIns="60960" anchor="ctr"/>
          <a:lstStyle/>
          <a:p>
            <a:pPr algn="ctr">
              <a:lnSpc>
                <a:spcPct val="100000"/>
              </a:lnSpc>
              <a:defRPr sz="4200">
                <a:solidFill>
                  <a:srgbClr val="FFFFFF"/>
                </a:solidFill>
                <a:latin typeface="Arial"/>
                <a:ea typeface="Arial"/>
                <a:cs typeface="Arial"/>
                <a:sym typeface="Arial"/>
              </a:defRPr>
            </a:pPr>
            <a:endParaRPr sz="2100"/>
          </a:p>
        </p:txBody>
      </p:sp>
      <p:sp>
        <p:nvSpPr>
          <p:cNvPr id="1174" name="Outcome…"/>
          <p:cNvSpPr txBox="1"/>
          <p:nvPr/>
        </p:nvSpPr>
        <p:spPr>
          <a:xfrm>
            <a:off x="8387801" y="3019426"/>
            <a:ext cx="2012271" cy="2092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defRPr sz="3400">
                <a:solidFill>
                  <a:srgbClr val="FFFFFF"/>
                </a:solidFill>
                <a:latin typeface="Arial"/>
                <a:ea typeface="Arial"/>
                <a:cs typeface="Arial"/>
                <a:sym typeface="Arial"/>
              </a:defRPr>
            </a:pPr>
            <a:r>
              <a:rPr sz="1700"/>
              <a:t>Outcome</a:t>
            </a:r>
          </a:p>
          <a:p>
            <a:pPr>
              <a:defRPr sz="3400">
                <a:solidFill>
                  <a:srgbClr val="FFFFFF"/>
                </a:solidFill>
                <a:latin typeface="Arial"/>
                <a:ea typeface="Arial"/>
                <a:cs typeface="Arial"/>
                <a:sym typeface="Arial"/>
              </a:defRPr>
            </a:pPr>
            <a:r>
              <a:rPr sz="1700"/>
              <a:t>adaptation to the stressor and when successful results in learning of new skills – the person becomes more resilient  </a:t>
            </a:r>
          </a:p>
        </p:txBody>
      </p:sp>
      <p:sp>
        <p:nvSpPr>
          <p:cNvPr id="1175" name="Shape 676"/>
          <p:cNvSpPr/>
          <p:nvPr/>
        </p:nvSpPr>
        <p:spPr>
          <a:xfrm>
            <a:off x="7170852" y="3684605"/>
            <a:ext cx="1020065" cy="762523"/>
          </a:xfrm>
          <a:prstGeom prst="rightArrow">
            <a:avLst>
              <a:gd name="adj1" fmla="val 32000"/>
              <a:gd name="adj2" fmla="val 94199"/>
            </a:avLst>
          </a:prstGeom>
          <a:gradFill>
            <a:gsLst>
              <a:gs pos="0">
                <a:srgbClr val="FBFBFB"/>
              </a:gs>
              <a:gs pos="100000">
                <a:srgbClr val="BEBEBE"/>
              </a:gs>
            </a:gsLst>
            <a:lin ang="5400000"/>
          </a:gradFill>
          <a:ln w="12700">
            <a:miter lim="400000"/>
          </a:ln>
          <a:effectLst>
            <a:outerShdw blurRad="101600" dist="63500" dir="5400000" rotWithShape="0">
              <a:srgbClr val="000000">
                <a:alpha val="50000"/>
              </a:srgbClr>
            </a:outerShdw>
          </a:effectLst>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76" name="Shape 677"/>
          <p:cNvSpPr/>
          <p:nvPr/>
        </p:nvSpPr>
        <p:spPr>
          <a:xfrm>
            <a:off x="4001083" y="3684605"/>
            <a:ext cx="1020065" cy="762525"/>
          </a:xfrm>
          <a:prstGeom prst="rightArrow">
            <a:avLst>
              <a:gd name="adj1" fmla="val 32000"/>
              <a:gd name="adj2" fmla="val 94199"/>
            </a:avLst>
          </a:prstGeom>
          <a:gradFill>
            <a:gsLst>
              <a:gs pos="0">
                <a:srgbClr val="FBFBFB"/>
              </a:gs>
              <a:gs pos="100000">
                <a:srgbClr val="BEBEBE"/>
              </a:gs>
            </a:gsLst>
            <a:lin ang="5400000"/>
          </a:gradFill>
          <a:ln w="12700">
            <a:miter lim="400000"/>
          </a:ln>
          <a:effectLst>
            <a:outerShdw blurRad="101600" dist="63500" dir="5400000" rotWithShape="0">
              <a:srgbClr val="000000">
                <a:alpha val="50000"/>
              </a:srgbClr>
            </a:outerShdw>
          </a:effectLst>
        </p:spPr>
        <p:txBody>
          <a:bodyPr lIns="60960" tIns="60960" rIns="60960" bIns="60960" anchor="ctr"/>
          <a:lstStyle/>
          <a:p>
            <a:pPr>
              <a:lnSpc>
                <a:spcPct val="100000"/>
              </a:lnSpc>
              <a:defRPr sz="4400">
                <a:latin typeface="Calibri"/>
                <a:ea typeface="Calibri"/>
                <a:cs typeface="Calibri"/>
                <a:sym typeface="Calibri"/>
              </a:defRPr>
            </a:pPr>
            <a:endParaRPr sz="2200"/>
          </a:p>
        </p:txBody>
      </p:sp>
      <p:pic>
        <p:nvPicPr>
          <p:cNvPr id="117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 name="Oval"/>
          <p:cNvSpPr/>
          <p:nvPr/>
        </p:nvSpPr>
        <p:spPr>
          <a:xfrm>
            <a:off x="5218032" y="1694078"/>
            <a:ext cx="1755870" cy="4743578"/>
          </a:xfrm>
          <a:prstGeom prst="ellipse">
            <a:avLst/>
          </a:prstGeom>
          <a:solidFill>
            <a:srgbClr val="8AC640"/>
          </a:solidFill>
          <a:ln w="12700">
            <a:miter lim="400000"/>
          </a:ln>
          <a:effectLst>
            <a:outerShdw blurRad="63500" dist="63500" dir="2388334" rotWithShape="0">
              <a:srgbClr val="000000">
                <a:alpha val="79310"/>
              </a:srgbClr>
            </a:outerShdw>
          </a:effectLst>
        </p:spPr>
        <p:txBody>
          <a:bodyPr lIns="60960" tIns="60960" rIns="60960" bIns="60960" anchor="ctr"/>
          <a:lstStyle/>
          <a:p>
            <a:pPr algn="ctr">
              <a:lnSpc>
                <a:spcPct val="100000"/>
              </a:lnSpc>
              <a:defRPr sz="4800">
                <a:latin typeface="Calibri"/>
                <a:ea typeface="Calibri"/>
                <a:cs typeface="Calibri"/>
                <a:sym typeface="Calibri"/>
              </a:defRPr>
            </a:pPr>
            <a:endParaRPr sz="2400"/>
          </a:p>
        </p:txBody>
      </p:sp>
      <p:sp>
        <p:nvSpPr>
          <p:cNvPr id="1180" name="Stress Response…"/>
          <p:cNvSpPr txBox="1"/>
          <p:nvPr/>
        </p:nvSpPr>
        <p:spPr>
          <a:xfrm>
            <a:off x="5430567" y="2557762"/>
            <a:ext cx="1755914" cy="30162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defRPr sz="3600">
                <a:solidFill>
                  <a:srgbClr val="FFFFFF"/>
                </a:solidFill>
                <a:latin typeface="Arial"/>
                <a:ea typeface="Arial"/>
                <a:cs typeface="Arial"/>
                <a:sym typeface="Arial"/>
              </a:defRPr>
            </a:pPr>
            <a:r>
              <a:rPr sz="2000"/>
              <a:t>Stress</a:t>
            </a:r>
            <a:r>
              <a:t> </a:t>
            </a:r>
            <a:r>
              <a:rPr sz="2000"/>
              <a:t>Response </a:t>
            </a:r>
          </a:p>
          <a:p>
            <a:pPr>
              <a:defRPr sz="3600">
                <a:solidFill>
                  <a:srgbClr val="FFFFFF"/>
                </a:solidFill>
                <a:latin typeface="Arial"/>
                <a:ea typeface="Arial"/>
                <a:cs typeface="Arial"/>
                <a:sym typeface="Arial"/>
              </a:defRPr>
            </a:pPr>
            <a:r>
              <a:rPr sz="2000"/>
              <a:t>Apprehension</a:t>
            </a:r>
          </a:p>
          <a:p>
            <a:pPr>
              <a:defRPr sz="3600">
                <a:solidFill>
                  <a:srgbClr val="FFFFFF"/>
                </a:solidFill>
                <a:latin typeface="Arial"/>
                <a:ea typeface="Arial"/>
                <a:cs typeface="Arial"/>
                <a:sym typeface="Arial"/>
              </a:defRPr>
            </a:pPr>
            <a:r>
              <a:rPr sz="2000"/>
              <a:t>Nervousness</a:t>
            </a:r>
          </a:p>
          <a:p>
            <a:pPr>
              <a:defRPr sz="3600">
                <a:solidFill>
                  <a:srgbClr val="FFFFFF"/>
                </a:solidFill>
                <a:latin typeface="Arial"/>
                <a:ea typeface="Arial"/>
                <a:cs typeface="Arial"/>
                <a:sym typeface="Arial"/>
              </a:defRPr>
            </a:pPr>
            <a:r>
              <a:rPr sz="2000"/>
              <a:t>Tension</a:t>
            </a:r>
          </a:p>
          <a:p>
            <a:pPr>
              <a:defRPr sz="3600">
                <a:solidFill>
                  <a:srgbClr val="FFFFFF"/>
                </a:solidFill>
                <a:latin typeface="Arial"/>
                <a:ea typeface="Arial"/>
                <a:cs typeface="Arial"/>
                <a:sym typeface="Arial"/>
              </a:defRPr>
            </a:pPr>
            <a:r>
              <a:rPr sz="2000"/>
              <a:t>Edginess</a:t>
            </a:r>
          </a:p>
          <a:p>
            <a:pPr>
              <a:defRPr sz="3600">
                <a:solidFill>
                  <a:srgbClr val="FFFFFF"/>
                </a:solidFill>
                <a:latin typeface="Arial"/>
                <a:ea typeface="Arial"/>
                <a:cs typeface="Arial"/>
                <a:sym typeface="Arial"/>
              </a:defRPr>
            </a:pPr>
            <a:r>
              <a:rPr sz="2000"/>
              <a:t>Nausea</a:t>
            </a:r>
          </a:p>
          <a:p>
            <a:pPr>
              <a:defRPr sz="3600">
                <a:solidFill>
                  <a:srgbClr val="FFFFFF"/>
                </a:solidFill>
                <a:latin typeface="Arial"/>
                <a:ea typeface="Arial"/>
                <a:cs typeface="Arial"/>
                <a:sym typeface="Arial"/>
              </a:defRPr>
            </a:pPr>
            <a:r>
              <a:rPr sz="2000"/>
              <a:t>Sweating</a:t>
            </a:r>
          </a:p>
          <a:p>
            <a:pPr>
              <a:defRPr sz="3600">
                <a:solidFill>
                  <a:srgbClr val="FFFFFF"/>
                </a:solidFill>
                <a:latin typeface="Arial"/>
                <a:ea typeface="Arial"/>
                <a:cs typeface="Arial"/>
                <a:sym typeface="Arial"/>
              </a:defRPr>
            </a:pPr>
            <a:r>
              <a:rPr sz="2000"/>
              <a:t>Trembling</a:t>
            </a:r>
          </a:p>
        </p:txBody>
      </p:sp>
      <p:sp>
        <p:nvSpPr>
          <p:cNvPr id="1181" name="文本框 7"/>
          <p:cNvSpPr txBox="1"/>
          <p:nvPr/>
        </p:nvSpPr>
        <p:spPr>
          <a:xfrm>
            <a:off x="564136" y="436776"/>
            <a:ext cx="1103568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Anxiety is constant hyperarousal</a:t>
            </a:r>
          </a:p>
        </p:txBody>
      </p:sp>
      <p:sp>
        <p:nvSpPr>
          <p:cNvPr id="1182" name="Rectangle"/>
          <p:cNvSpPr/>
          <p:nvPr/>
        </p:nvSpPr>
        <p:spPr>
          <a:xfrm>
            <a:off x="8387801" y="1604614"/>
            <a:ext cx="2012271" cy="4922506"/>
          </a:xfrm>
          <a:prstGeom prst="rect">
            <a:avLst/>
          </a:prstGeom>
          <a:solidFill>
            <a:srgbClr val="FEBE10"/>
          </a:solidFill>
          <a:ln w="12700">
            <a:miter lim="400000"/>
          </a:ln>
          <a:effectLst>
            <a:outerShdw blurRad="101600" dist="63500" dir="5400000" rotWithShape="0">
              <a:srgbClr val="000000">
                <a:alpha val="50000"/>
              </a:srgbClr>
            </a:outerShdw>
          </a:effectLst>
        </p:spPr>
        <p:txBody>
          <a:bodyPr lIns="60960" tIns="60960" rIns="60960" bIns="60960" anchor="ctr"/>
          <a:lstStyle/>
          <a:p>
            <a:pPr algn="ctr">
              <a:lnSpc>
                <a:spcPct val="100000"/>
              </a:lnSpc>
              <a:defRPr sz="4200">
                <a:solidFill>
                  <a:srgbClr val="FFFFFF"/>
                </a:solidFill>
                <a:latin typeface="Arial"/>
                <a:ea typeface="Arial"/>
                <a:cs typeface="Arial"/>
                <a:sym typeface="Arial"/>
              </a:defRPr>
            </a:pPr>
            <a:endParaRPr sz="2100"/>
          </a:p>
        </p:txBody>
      </p:sp>
      <p:sp>
        <p:nvSpPr>
          <p:cNvPr id="1183" name="Outcome…"/>
          <p:cNvSpPr txBox="1"/>
          <p:nvPr/>
        </p:nvSpPr>
        <p:spPr>
          <a:xfrm>
            <a:off x="8387801" y="2584693"/>
            <a:ext cx="2012271" cy="29623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defRPr sz="3500">
                <a:solidFill>
                  <a:srgbClr val="FFFFFF"/>
                </a:solidFill>
                <a:latin typeface="Arial"/>
                <a:ea typeface="Arial"/>
                <a:cs typeface="Arial"/>
                <a:sym typeface="Arial"/>
              </a:defRPr>
            </a:pPr>
            <a:r>
              <a:rPr sz="1750"/>
              <a:t>Outcome</a:t>
            </a:r>
          </a:p>
          <a:p>
            <a:pPr>
              <a:defRPr sz="3500">
                <a:solidFill>
                  <a:srgbClr val="FFFFFF"/>
                </a:solidFill>
                <a:latin typeface="Arial"/>
                <a:ea typeface="Arial"/>
                <a:cs typeface="Arial"/>
                <a:sym typeface="Arial"/>
              </a:defRPr>
            </a:pPr>
            <a:r>
              <a:rPr sz="1750"/>
              <a:t>Persistent, excessive&amp; Inappropriate</a:t>
            </a:r>
          </a:p>
          <a:p>
            <a:pPr>
              <a:defRPr sz="3500">
                <a:solidFill>
                  <a:srgbClr val="FFFFFF"/>
                </a:solidFill>
                <a:latin typeface="Arial"/>
                <a:ea typeface="Arial"/>
                <a:cs typeface="Arial"/>
                <a:sym typeface="Arial"/>
              </a:defRPr>
            </a:pPr>
            <a:r>
              <a:rPr sz="1750"/>
              <a:t>Causes impairment </a:t>
            </a:r>
          </a:p>
          <a:p>
            <a:pPr>
              <a:defRPr sz="3500">
                <a:solidFill>
                  <a:srgbClr val="FFFFFF"/>
                </a:solidFill>
                <a:latin typeface="Arial"/>
                <a:ea typeface="Arial"/>
                <a:cs typeface="Arial"/>
                <a:sym typeface="Arial"/>
              </a:defRPr>
            </a:pPr>
            <a:r>
              <a:rPr sz="1750"/>
              <a:t>High Intensity</a:t>
            </a:r>
          </a:p>
          <a:p>
            <a:pPr>
              <a:defRPr sz="3500">
                <a:solidFill>
                  <a:srgbClr val="FFFFFF"/>
                </a:solidFill>
                <a:latin typeface="Arial"/>
                <a:ea typeface="Arial"/>
                <a:cs typeface="Arial"/>
                <a:sym typeface="Arial"/>
              </a:defRPr>
            </a:pPr>
            <a:r>
              <a:rPr sz="1750"/>
              <a:t>Leads to dysfunctional coping </a:t>
            </a:r>
          </a:p>
          <a:p>
            <a:pPr>
              <a:defRPr sz="3500">
                <a:solidFill>
                  <a:srgbClr val="FFFFFF"/>
                </a:solidFill>
                <a:latin typeface="Arial"/>
                <a:ea typeface="Arial"/>
                <a:cs typeface="Arial"/>
                <a:sym typeface="Arial"/>
              </a:defRPr>
            </a:pPr>
            <a:r>
              <a:rPr sz="1750"/>
              <a:t>-withdrawal</a:t>
            </a:r>
          </a:p>
          <a:p>
            <a:pPr>
              <a:defRPr sz="3500">
                <a:solidFill>
                  <a:srgbClr val="FFFFFF"/>
                </a:solidFill>
                <a:latin typeface="Arial"/>
                <a:ea typeface="Arial"/>
                <a:cs typeface="Arial"/>
                <a:sym typeface="Arial"/>
              </a:defRPr>
            </a:pPr>
            <a:r>
              <a:rPr sz="1750"/>
              <a:t>-avoidance </a:t>
            </a:r>
          </a:p>
        </p:txBody>
      </p:sp>
      <p:sp>
        <p:nvSpPr>
          <p:cNvPr id="1184" name="Rectangle"/>
          <p:cNvSpPr/>
          <p:nvPr/>
        </p:nvSpPr>
        <p:spPr>
          <a:xfrm>
            <a:off x="1136822" y="1604615"/>
            <a:ext cx="2313573" cy="4743578"/>
          </a:xfrm>
          <a:prstGeom prst="rect">
            <a:avLst/>
          </a:prstGeom>
          <a:solidFill>
            <a:srgbClr val="29ABE2"/>
          </a:solidFill>
          <a:ln w="12700">
            <a:miter lim="400000"/>
          </a:ln>
          <a:effectLst>
            <a:outerShdw blurRad="63500" dist="63500" dir="2388334" rotWithShape="0">
              <a:srgbClr val="000000">
                <a:alpha val="79310"/>
              </a:srgbClr>
            </a:outerShdw>
          </a:effectLst>
        </p:spPr>
        <p:txBody>
          <a:bodyPr lIns="60960" tIns="60960" rIns="60960" bIns="60960" anchor="ctr"/>
          <a:lstStyle/>
          <a:p>
            <a:pPr>
              <a:lnSpc>
                <a:spcPct val="100000"/>
              </a:lnSpc>
              <a:defRPr sz="4800">
                <a:latin typeface="Calibri"/>
                <a:ea typeface="Calibri"/>
                <a:cs typeface="Calibri"/>
                <a:sym typeface="Calibri"/>
              </a:defRPr>
            </a:pPr>
            <a:endParaRPr sz="2400"/>
          </a:p>
        </p:txBody>
      </p:sp>
      <p:sp>
        <p:nvSpPr>
          <p:cNvPr id="1185" name="No situation or trigger – environmental stressors can exacerbate baseline anxiety BUT NOT NEEDED – HYPERAROUSAL ALWAYS THERE"/>
          <p:cNvSpPr txBox="1"/>
          <p:nvPr/>
        </p:nvSpPr>
        <p:spPr>
          <a:xfrm>
            <a:off x="924243" y="2476971"/>
            <a:ext cx="2526151" cy="29238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lvl="1" indent="171429">
              <a:defRPr sz="3800">
                <a:solidFill>
                  <a:srgbClr val="FFFFFF"/>
                </a:solidFill>
                <a:latin typeface="Arial"/>
                <a:ea typeface="Arial"/>
                <a:cs typeface="Arial"/>
                <a:sym typeface="Arial"/>
              </a:defRPr>
            </a:pPr>
            <a:r>
              <a:rPr lang="en-US" sz="1900"/>
              <a:t>N</a:t>
            </a:r>
            <a:r>
              <a:rPr sz="1900"/>
              <a:t>o situation or trigger – environmental stressors can exacerbate baseline anxiety BUT NOT NEEDED – HYPERAROUSAL ALWAYS THERE</a:t>
            </a:r>
          </a:p>
        </p:txBody>
      </p:sp>
      <p:sp>
        <p:nvSpPr>
          <p:cNvPr id="1186" name="Shape 676"/>
          <p:cNvSpPr/>
          <p:nvPr/>
        </p:nvSpPr>
        <p:spPr>
          <a:xfrm>
            <a:off x="7170852" y="3684605"/>
            <a:ext cx="1020065" cy="762523"/>
          </a:xfrm>
          <a:prstGeom prst="rightArrow">
            <a:avLst>
              <a:gd name="adj1" fmla="val 32000"/>
              <a:gd name="adj2" fmla="val 94199"/>
            </a:avLst>
          </a:prstGeom>
          <a:gradFill>
            <a:gsLst>
              <a:gs pos="0">
                <a:srgbClr val="FBFBFB"/>
              </a:gs>
              <a:gs pos="100000">
                <a:srgbClr val="BEBEBE"/>
              </a:gs>
            </a:gsLst>
            <a:lin ang="5400000"/>
          </a:gradFill>
          <a:ln w="12700">
            <a:miter lim="400000"/>
          </a:ln>
          <a:effectLst>
            <a:outerShdw blurRad="101600" dist="63500" dir="5400000" rotWithShape="0">
              <a:srgbClr val="000000">
                <a:alpha val="50000"/>
              </a:srgbClr>
            </a:outerShdw>
          </a:effectLst>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187" name="Shape 677"/>
          <p:cNvSpPr/>
          <p:nvPr/>
        </p:nvSpPr>
        <p:spPr>
          <a:xfrm>
            <a:off x="4001083" y="3684605"/>
            <a:ext cx="1020065" cy="762525"/>
          </a:xfrm>
          <a:prstGeom prst="rightArrow">
            <a:avLst>
              <a:gd name="adj1" fmla="val 32000"/>
              <a:gd name="adj2" fmla="val 94199"/>
            </a:avLst>
          </a:prstGeom>
          <a:gradFill>
            <a:gsLst>
              <a:gs pos="0">
                <a:srgbClr val="FBFBFB"/>
              </a:gs>
              <a:gs pos="100000">
                <a:srgbClr val="BEBEBE"/>
              </a:gs>
            </a:gsLst>
            <a:lin ang="5400000"/>
          </a:gradFill>
          <a:ln w="12700">
            <a:miter lim="400000"/>
          </a:ln>
          <a:effectLst>
            <a:outerShdw blurRad="101600" dist="63500" dir="5400000" rotWithShape="0">
              <a:srgbClr val="000000">
                <a:alpha val="50000"/>
              </a:srgbClr>
            </a:outerShdw>
          </a:effectLst>
        </p:spPr>
        <p:txBody>
          <a:bodyPr lIns="60960" tIns="60960" rIns="60960" bIns="60960" anchor="ctr"/>
          <a:lstStyle/>
          <a:p>
            <a:pPr>
              <a:lnSpc>
                <a:spcPct val="100000"/>
              </a:lnSpc>
              <a:defRPr sz="4400">
                <a:latin typeface="Calibri"/>
                <a:ea typeface="Calibri"/>
                <a:cs typeface="Calibri"/>
                <a:sym typeface="Calibri"/>
              </a:defRPr>
            </a:pPr>
            <a:endParaRPr sz="2200"/>
          </a:p>
        </p:txBody>
      </p:sp>
      <p:pic>
        <p:nvPicPr>
          <p:cNvPr id="118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文本框 7"/>
          <p:cNvSpPr txBox="1"/>
          <p:nvPr/>
        </p:nvSpPr>
        <p:spPr>
          <a:xfrm>
            <a:off x="609600" y="362985"/>
            <a:ext cx="9820277" cy="1323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000"/>
            </a:lvl1pPr>
          </a:lstStyle>
          <a:p>
            <a:r>
              <a:rPr sz="4000">
                <a:latin typeface="Helvetica Neue"/>
              </a:rPr>
              <a:t>Mental Disorder of Signaling: </a:t>
            </a:r>
            <a:endParaRPr lang="en-US" sz="4000">
              <a:latin typeface="Helvetica Neue"/>
            </a:endParaRPr>
          </a:p>
          <a:p>
            <a:r>
              <a:rPr sz="4000">
                <a:latin typeface="Helvetica Neue"/>
              </a:rPr>
              <a:t>The anxiety disorders </a:t>
            </a:r>
          </a:p>
        </p:txBody>
      </p:sp>
      <p:pic>
        <p:nvPicPr>
          <p:cNvPr id="1191" name="anxiety-disorders.jpg" descr="anxiety-disorders.jpg"/>
          <p:cNvPicPr>
            <a:picLocks noChangeAspect="1"/>
          </p:cNvPicPr>
          <p:nvPr/>
        </p:nvPicPr>
        <p:blipFill>
          <a:blip r:embed="rId3"/>
          <a:srcRect t="13066" b="13066"/>
          <a:stretch>
            <a:fillRect/>
          </a:stretch>
        </p:blipFill>
        <p:spPr>
          <a:xfrm>
            <a:off x="1924051" y="2286000"/>
            <a:ext cx="6743700" cy="3787773"/>
          </a:xfrm>
          <a:prstGeom prst="rect">
            <a:avLst/>
          </a:prstGeom>
          <a:ln w="12700">
            <a:miter lim="400000"/>
          </a:ln>
        </p:spPr>
      </p:pic>
      <p:pic>
        <p:nvPicPr>
          <p:cNvPr id="1192"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文本框 7"/>
          <p:cNvSpPr txBox="1"/>
          <p:nvPr/>
        </p:nvSpPr>
        <p:spPr>
          <a:xfrm>
            <a:off x="2236350" y="450071"/>
            <a:ext cx="7370958" cy="7078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algn="ctr" defTabSz="821531">
              <a:lnSpc>
                <a:spcPct val="100000"/>
              </a:lnSpc>
              <a:defRPr sz="8000"/>
            </a:lvl1pPr>
          </a:lstStyle>
          <a:p>
            <a:r>
              <a:rPr lang="en-US" sz="4000">
                <a:latin typeface="Helvetica Neue"/>
              </a:rPr>
              <a:t>What Anxiety Feels Like</a:t>
            </a:r>
            <a:endParaRPr sz="4000">
              <a:latin typeface="Helvetica Neue"/>
            </a:endParaRPr>
          </a:p>
        </p:txBody>
      </p:sp>
      <p:pic>
        <p:nvPicPr>
          <p:cNvPr id="1192"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3" name="TextBox 2">
            <a:extLst>
              <a:ext uri="{FF2B5EF4-FFF2-40B4-BE49-F238E27FC236}">
                <a16:creationId xmlns:a16="http://schemas.microsoft.com/office/drawing/2014/main" id="{A6E0ED8F-6C58-4917-92A2-009623869473}"/>
              </a:ext>
            </a:extLst>
          </p:cNvPr>
          <p:cNvSpPr txBox="1"/>
          <p:nvPr/>
        </p:nvSpPr>
        <p:spPr>
          <a:xfrm>
            <a:off x="1240971" y="5584371"/>
            <a:ext cx="9764486" cy="1354217"/>
          </a:xfrm>
          <a:prstGeom prst="rect">
            <a:avLst/>
          </a:prstGeom>
          <a:noFill/>
        </p:spPr>
        <p:txBody>
          <a:bodyPr wrap="square" rtlCol="0">
            <a:spAutoFit/>
          </a:bodyPr>
          <a:lstStyle/>
          <a:p>
            <a:pPr algn="ctr"/>
            <a:r>
              <a:rPr lang="en-US" sz="3200"/>
              <a:t>Resource:  </a:t>
            </a:r>
            <a:r>
              <a:rPr lang="en-US" sz="3200">
                <a:hlinkClick r:id="rId4"/>
              </a:rPr>
              <a:t>http://www.adam.mb.ca/anxiety-disorders</a:t>
            </a:r>
            <a:endParaRPr lang="en-US" sz="3200"/>
          </a:p>
          <a:p>
            <a:pPr algn="ctr"/>
            <a:endParaRPr lang="en-US" sz="3200"/>
          </a:p>
          <a:p>
            <a:endParaRPr lang="en-US"/>
          </a:p>
        </p:txBody>
      </p:sp>
      <p:sp>
        <p:nvSpPr>
          <p:cNvPr id="4" name="Rectangle 3">
            <a:extLst>
              <a:ext uri="{FF2B5EF4-FFF2-40B4-BE49-F238E27FC236}">
                <a16:creationId xmlns:a16="http://schemas.microsoft.com/office/drawing/2014/main" id="{EBD090B9-6DC8-42E1-B8C2-DAF40B69DE70}"/>
              </a:ext>
            </a:extLst>
          </p:cNvPr>
          <p:cNvSpPr/>
          <p:nvPr/>
        </p:nvSpPr>
        <p:spPr>
          <a:xfrm>
            <a:off x="643193" y="3244334"/>
            <a:ext cx="10905614" cy="1323439"/>
          </a:xfrm>
          <a:prstGeom prst="rect">
            <a:avLst/>
          </a:prstGeom>
        </p:spPr>
        <p:txBody>
          <a:bodyPr wrap="none">
            <a:spAutoFit/>
          </a:bodyPr>
          <a:lstStyle/>
          <a:p>
            <a:pPr algn="ctr"/>
            <a:r>
              <a:rPr lang="en-US" sz="4000">
                <a:hlinkClick r:id="rId5"/>
              </a:rPr>
              <a:t>https://www.youtube.com/watch?v=nCgm1xQa06c</a:t>
            </a:r>
            <a:endParaRPr lang="en-US" sz="4000"/>
          </a:p>
          <a:p>
            <a:pPr algn="ctr"/>
            <a:endParaRPr lang="en-US" sz="4000"/>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6" name="文本框 7"/>
          <p:cNvSpPr txBox="1"/>
          <p:nvPr/>
        </p:nvSpPr>
        <p:spPr>
          <a:xfrm>
            <a:off x="2400549" y="215749"/>
            <a:ext cx="7390903"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Generalized Anxiety Disorder</a:t>
            </a:r>
          </a:p>
        </p:txBody>
      </p:sp>
      <p:sp>
        <p:nvSpPr>
          <p:cNvPr id="1197" name="Rectangle 5"/>
          <p:cNvSpPr txBox="1"/>
          <p:nvPr/>
        </p:nvSpPr>
        <p:spPr>
          <a:xfrm>
            <a:off x="922778" y="1700777"/>
            <a:ext cx="10346445" cy="48166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r>
              <a:rPr sz="1900"/>
              <a:t>Having many persistent physical symptoms that cause distress but for which there is no good medical explanation – such as: headaches; stomachaches; pain; etc.</a:t>
            </a:r>
          </a:p>
          <a:p>
            <a:pPr marL="251354" indent="-251354" defTabSz="412750">
              <a:spcBef>
                <a:spcPts val="2250"/>
              </a:spcBef>
              <a:buSzPct val="125000"/>
              <a:buChar char="•"/>
              <a:defRPr sz="3800">
                <a:latin typeface="Helvetica Neue"/>
                <a:ea typeface="Helvetica Neue"/>
                <a:cs typeface="Helvetica Neue"/>
                <a:sym typeface="Helvetica Neue"/>
              </a:defRPr>
            </a:pPr>
            <a:r>
              <a:rPr sz="1900"/>
              <a:t>Worrying about many things, much more than other people seem to worry and needing constant reassurance?</a:t>
            </a:r>
          </a:p>
          <a:p>
            <a:pPr marL="251354" indent="-251354" defTabSz="412750">
              <a:spcBef>
                <a:spcPts val="2250"/>
              </a:spcBef>
              <a:buSzPct val="125000"/>
              <a:buChar char="•"/>
              <a:defRPr sz="3800">
                <a:latin typeface="Helvetica Neue"/>
                <a:ea typeface="Helvetica Neue"/>
                <a:cs typeface="Helvetica Neue"/>
                <a:sym typeface="Helvetica Neue"/>
              </a:defRPr>
            </a:pPr>
            <a:r>
              <a:rPr sz="1900"/>
              <a:t>Having trouble “letting go” of the worry</a:t>
            </a:r>
          </a:p>
          <a:p>
            <a:pPr marL="251354" indent="-251354" defTabSz="412750">
              <a:spcBef>
                <a:spcPts val="2250"/>
              </a:spcBef>
              <a:buSzPct val="125000"/>
              <a:buChar char="•"/>
              <a:defRPr sz="3800">
                <a:latin typeface="Helvetica Neue"/>
                <a:ea typeface="Helvetica Neue"/>
                <a:cs typeface="Helvetica Neue"/>
                <a:sym typeface="Helvetica Neue"/>
              </a:defRPr>
            </a:pPr>
            <a:r>
              <a:rPr sz="1900"/>
              <a:t>Usually seeming tense or “on edge”</a:t>
            </a:r>
          </a:p>
          <a:p>
            <a:pPr marL="251354" indent="-251354" defTabSz="412750">
              <a:spcBef>
                <a:spcPts val="2250"/>
              </a:spcBef>
              <a:buSzPct val="125000"/>
              <a:buChar char="•"/>
              <a:defRPr sz="3800">
                <a:latin typeface="Helvetica Neue"/>
                <a:ea typeface="Helvetica Neue"/>
                <a:cs typeface="Helvetica Neue"/>
                <a:sym typeface="Helvetica Neue"/>
              </a:defRPr>
            </a:pPr>
            <a:r>
              <a:rPr sz="1900"/>
              <a:t>Worrying of such intensity that it interferes with enjoying life or doing things that he or she would like to do</a:t>
            </a:r>
          </a:p>
          <a:p>
            <a:pPr marL="251354" indent="-251354" defTabSz="412750">
              <a:spcBef>
                <a:spcPts val="2250"/>
              </a:spcBef>
              <a:buSzPct val="125000"/>
              <a:buChar char="•"/>
              <a:defRPr sz="3800">
                <a:latin typeface="Helvetica Neue"/>
                <a:ea typeface="Helvetica Neue"/>
                <a:cs typeface="Helvetica Neue"/>
                <a:sym typeface="Helvetica Neue"/>
              </a:defRPr>
            </a:pPr>
            <a:endParaRPr sz="1900"/>
          </a:p>
          <a:p>
            <a:pPr marL="251354" indent="-251354" defTabSz="412750">
              <a:spcBef>
                <a:spcPts val="2250"/>
              </a:spcBef>
              <a:buSzPct val="125000"/>
              <a:buChar char="•"/>
              <a:defRPr sz="3800">
                <a:latin typeface="Helvetica Neue"/>
                <a:ea typeface="Helvetica Neue"/>
                <a:cs typeface="Helvetica Neue"/>
                <a:sym typeface="Helvetica Neue"/>
              </a:defRPr>
            </a:pPr>
            <a:r>
              <a:rPr sz="1900"/>
              <a:t> </a:t>
            </a:r>
            <a:r>
              <a:rPr sz="1900" b="1">
                <a:latin typeface="Arial"/>
                <a:ea typeface="Arial"/>
                <a:cs typeface="Arial"/>
                <a:sym typeface="Arial"/>
              </a:rPr>
              <a:t>Approximately 1% of young people</a:t>
            </a:r>
          </a:p>
        </p:txBody>
      </p:sp>
      <p:pic>
        <p:nvPicPr>
          <p:cNvPr id="119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 name="文本框 7"/>
          <p:cNvSpPr txBox="1"/>
          <p:nvPr/>
        </p:nvSpPr>
        <p:spPr>
          <a:xfrm>
            <a:off x="2299117" y="453731"/>
            <a:ext cx="7593766"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Social Anxiety Disorder</a:t>
            </a:r>
          </a:p>
        </p:txBody>
      </p:sp>
      <p:sp>
        <p:nvSpPr>
          <p:cNvPr id="1203" name="Rectangle 5"/>
          <p:cNvSpPr txBox="1"/>
          <p:nvPr/>
        </p:nvSpPr>
        <p:spPr>
          <a:xfrm>
            <a:off x="1168629" y="2167206"/>
            <a:ext cx="9854742" cy="33521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r>
              <a:rPr sz="1900"/>
              <a:t>Significant fear or anxiety about social situations where he or she might be judged</a:t>
            </a:r>
          </a:p>
          <a:p>
            <a:pPr marL="251354" indent="-251354" defTabSz="412750">
              <a:spcBef>
                <a:spcPts val="2250"/>
              </a:spcBef>
              <a:buSzPct val="125000"/>
              <a:buChar char="•"/>
              <a:defRPr sz="3800">
                <a:latin typeface="Helvetica Neue"/>
                <a:ea typeface="Helvetica Neue"/>
                <a:cs typeface="Helvetica Neue"/>
                <a:sym typeface="Helvetica Neue"/>
              </a:defRPr>
            </a:pPr>
            <a:r>
              <a:rPr sz="1900"/>
              <a:t>Presentations or performances</a:t>
            </a:r>
          </a:p>
          <a:p>
            <a:pPr marL="251354" indent="-251354" defTabSz="412750">
              <a:spcBef>
                <a:spcPts val="2250"/>
              </a:spcBef>
              <a:buSzPct val="125000"/>
              <a:buChar char="•"/>
              <a:defRPr sz="3800">
                <a:latin typeface="Helvetica Neue"/>
                <a:ea typeface="Helvetica Neue"/>
                <a:cs typeface="Helvetica Neue"/>
                <a:sym typeface="Helvetica Neue"/>
              </a:defRPr>
            </a:pPr>
            <a:r>
              <a:rPr sz="1900"/>
              <a:t>Social interactions</a:t>
            </a:r>
          </a:p>
          <a:p>
            <a:pPr marL="251354" indent="-251354" defTabSz="412750">
              <a:spcBef>
                <a:spcPts val="2250"/>
              </a:spcBef>
              <a:buSzPct val="125000"/>
              <a:buChar char="•"/>
              <a:defRPr sz="3800">
                <a:latin typeface="Helvetica Neue"/>
                <a:ea typeface="Helvetica Neue"/>
                <a:cs typeface="Helvetica Neue"/>
                <a:sym typeface="Helvetica Neue"/>
              </a:defRPr>
            </a:pPr>
            <a:r>
              <a:rPr sz="1900"/>
              <a:t>Fear is intense, out of proportion to the actual threat, persistent, and pervasive</a:t>
            </a:r>
          </a:p>
          <a:p>
            <a:pPr marL="251354" indent="-251354" defTabSz="412750">
              <a:spcBef>
                <a:spcPts val="2250"/>
              </a:spcBef>
              <a:buSzPct val="125000"/>
              <a:buChar char="•"/>
              <a:defRPr sz="3800">
                <a:latin typeface="Helvetica Neue"/>
                <a:ea typeface="Helvetica Neue"/>
                <a:cs typeface="Helvetica Neue"/>
                <a:sym typeface="Helvetica Neue"/>
              </a:defRPr>
            </a:pPr>
            <a:r>
              <a:rPr sz="1900"/>
              <a:t>Leads to restricted or poorly tolerated daily activities</a:t>
            </a:r>
            <a:endParaRPr sz="2100">
              <a:latin typeface="Arial"/>
              <a:ea typeface="Arial"/>
              <a:cs typeface="Arial"/>
              <a:sym typeface="Arial"/>
            </a:endParaRPr>
          </a:p>
          <a:p>
            <a:pPr marL="251354" indent="-251354" defTabSz="412750">
              <a:spcBef>
                <a:spcPts val="2250"/>
              </a:spcBef>
              <a:buSzPct val="125000"/>
              <a:buChar char="•"/>
              <a:defRPr sz="3800">
                <a:latin typeface="Helvetica Neue"/>
                <a:ea typeface="Helvetica Neue"/>
                <a:cs typeface="Helvetica Neue"/>
                <a:sym typeface="Helvetica Neue"/>
              </a:defRPr>
            </a:pPr>
            <a:r>
              <a:rPr sz="1900" b="1">
                <a:latin typeface="Arial"/>
                <a:ea typeface="Arial"/>
                <a:cs typeface="Arial"/>
                <a:sym typeface="Arial"/>
              </a:rPr>
              <a:t>Approximately 4% of 14 to 25 year olds</a:t>
            </a:r>
          </a:p>
        </p:txBody>
      </p:sp>
      <p:pic>
        <p:nvPicPr>
          <p:cNvPr id="120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D04AEF3F-ED57-4A32-BAC4-B6686A669969}"/>
                  </a:ext>
                </a:extLst>
              </p:cNvPr>
              <p:cNvGraphicFramePr>
                <a:graphicFrameLocks noChangeAspect="1"/>
              </p:cNvGraphicFramePr>
              <p:nvPr>
                <p:extLst>
                  <p:ext uri="{D42A27DB-BD31-4B8C-83A1-F6EECF244321}">
                    <p14:modId xmlns:p14="http://schemas.microsoft.com/office/powerpoint/2010/main" val="1471025790"/>
                  </p:ext>
                </p:extLst>
              </p:nvPr>
            </p:nvGraphicFramePr>
            <p:xfrm>
              <a:off x="-2762250" y="7258050"/>
              <a:ext cx="3048000" cy="1714500"/>
            </p:xfrm>
            <a:graphic>
              <a:graphicData uri="http://schemas.microsoft.com/office/powerpoint/2016/slidezoom">
                <pslz:sldZm>
                  <pslz:sldZmObj sldId="341" cId="0">
                    <pslz:zmPr id="{60EBD0EA-6621-4184-85D9-9CDAD52D5524}"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 name="Slide Zoom 2">
                <a:hlinkClick r:id="rId5" action="ppaction://hlinksldjump"/>
                <a:extLst>
                  <a:ext uri="{FF2B5EF4-FFF2-40B4-BE49-F238E27FC236}">
                    <a16:creationId xmlns:a16="http://schemas.microsoft.com/office/drawing/2014/main" id="{D04AEF3F-ED57-4A32-BAC4-B6686A669969}"/>
                  </a:ext>
                </a:extLst>
              </p:cNvPr>
              <p:cNvPicPr>
                <a:picLocks noGrp="1" noRot="1" noChangeAspect="1" noMove="1" noResize="1" noEditPoints="1" noAdjustHandles="1" noChangeArrowheads="1" noChangeShapeType="1"/>
              </p:cNvPicPr>
              <p:nvPr/>
            </p:nvPicPr>
            <p:blipFill>
              <a:blip r:embed="rId6"/>
              <a:stretch>
                <a:fillRect/>
              </a:stretch>
            </p:blipFill>
            <p:spPr>
              <a:xfrm>
                <a:off x="-2762250" y="7258050"/>
                <a:ext cx="3048000" cy="1714500"/>
              </a:xfrm>
              <a:prstGeom prst="rect">
                <a:avLst/>
              </a:prstGeom>
              <a:ln w="3175">
                <a:solidFill>
                  <a:prstClr val="ltGray"/>
                </a:solidFill>
              </a:ln>
            </p:spPr>
          </p:pic>
        </mc:Fallback>
      </mc:AlternateContent>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 name="文本框 7"/>
          <p:cNvSpPr txBox="1"/>
          <p:nvPr/>
        </p:nvSpPr>
        <p:spPr>
          <a:xfrm>
            <a:off x="373636" y="37594"/>
            <a:ext cx="1103568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A typical panic attack </a:t>
            </a:r>
          </a:p>
        </p:txBody>
      </p:sp>
      <p:sp>
        <p:nvSpPr>
          <p:cNvPr id="1209" name="Shape 795"/>
          <p:cNvSpPr/>
          <p:nvPr/>
        </p:nvSpPr>
        <p:spPr>
          <a:xfrm>
            <a:off x="2378995" y="5551741"/>
            <a:ext cx="6615869" cy="1"/>
          </a:xfrm>
          <a:prstGeom prst="line">
            <a:avLst/>
          </a:prstGeom>
          <a:ln w="101600">
            <a:solidFill>
              <a:srgbClr val="000000"/>
            </a:solidFill>
            <a:miter/>
            <a:tail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210" name="Shape 797"/>
          <p:cNvSpPr/>
          <p:nvPr/>
        </p:nvSpPr>
        <p:spPr>
          <a:xfrm>
            <a:off x="1911946" y="1242643"/>
            <a:ext cx="934101" cy="94744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850" y="4935"/>
                </a:lnTo>
                <a:lnTo>
                  <a:pt x="14551" y="651"/>
                </a:lnTo>
                <a:lnTo>
                  <a:pt x="13823" y="5643"/>
                </a:lnTo>
                <a:lnTo>
                  <a:pt x="17849" y="2527"/>
                </a:lnTo>
                <a:lnTo>
                  <a:pt x="15432" y="6972"/>
                </a:lnTo>
                <a:lnTo>
                  <a:pt x="20297" y="5400"/>
                </a:lnTo>
                <a:lnTo>
                  <a:pt x="16482" y="8763"/>
                </a:lnTo>
                <a:lnTo>
                  <a:pt x="21600" y="8925"/>
                </a:lnTo>
                <a:lnTo>
                  <a:pt x="16847" y="10800"/>
                </a:lnTo>
                <a:lnTo>
                  <a:pt x="21600" y="12675"/>
                </a:lnTo>
                <a:lnTo>
                  <a:pt x="16482" y="12837"/>
                </a:lnTo>
                <a:lnTo>
                  <a:pt x="20297" y="16200"/>
                </a:lnTo>
                <a:lnTo>
                  <a:pt x="15432" y="14628"/>
                </a:lnTo>
                <a:lnTo>
                  <a:pt x="17849" y="19073"/>
                </a:lnTo>
                <a:lnTo>
                  <a:pt x="13823" y="15957"/>
                </a:lnTo>
                <a:lnTo>
                  <a:pt x="14551" y="20949"/>
                </a:lnTo>
                <a:lnTo>
                  <a:pt x="11850" y="16665"/>
                </a:lnTo>
                <a:lnTo>
                  <a:pt x="10800" y="21600"/>
                </a:lnTo>
                <a:lnTo>
                  <a:pt x="9750" y="16665"/>
                </a:lnTo>
                <a:lnTo>
                  <a:pt x="7049" y="20949"/>
                </a:lnTo>
                <a:lnTo>
                  <a:pt x="7777" y="15957"/>
                </a:lnTo>
                <a:lnTo>
                  <a:pt x="3751" y="19073"/>
                </a:lnTo>
                <a:lnTo>
                  <a:pt x="6168" y="14628"/>
                </a:lnTo>
                <a:lnTo>
                  <a:pt x="1303" y="16200"/>
                </a:lnTo>
                <a:lnTo>
                  <a:pt x="5118" y="12837"/>
                </a:lnTo>
                <a:lnTo>
                  <a:pt x="0" y="12675"/>
                </a:lnTo>
                <a:lnTo>
                  <a:pt x="4753" y="10800"/>
                </a:lnTo>
                <a:lnTo>
                  <a:pt x="0" y="8925"/>
                </a:lnTo>
                <a:lnTo>
                  <a:pt x="5118" y="8763"/>
                </a:lnTo>
                <a:lnTo>
                  <a:pt x="1303" y="5400"/>
                </a:lnTo>
                <a:lnTo>
                  <a:pt x="6168" y="6972"/>
                </a:lnTo>
                <a:lnTo>
                  <a:pt x="3751" y="2527"/>
                </a:lnTo>
                <a:lnTo>
                  <a:pt x="7777" y="5643"/>
                </a:lnTo>
                <a:lnTo>
                  <a:pt x="7049" y="651"/>
                </a:lnTo>
                <a:lnTo>
                  <a:pt x="9750" y="4935"/>
                </a:lnTo>
                <a:close/>
              </a:path>
            </a:pathLst>
          </a:custGeom>
          <a:solidFill>
            <a:srgbClr val="FEBE10"/>
          </a:solidFill>
          <a:ln w="63500">
            <a:solidFill>
              <a:srgbClr val="85888D"/>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211" name="Shape 809"/>
          <p:cNvSpPr/>
          <p:nvPr/>
        </p:nvSpPr>
        <p:spPr>
          <a:xfrm>
            <a:off x="2397349" y="1791878"/>
            <a:ext cx="6150745" cy="3759866"/>
          </a:xfrm>
          <a:custGeom>
            <a:avLst/>
            <a:gdLst/>
            <a:ahLst/>
            <a:cxnLst>
              <a:cxn ang="0">
                <a:pos x="wd2" y="hd2"/>
              </a:cxn>
              <a:cxn ang="5400000">
                <a:pos x="wd2" y="hd2"/>
              </a:cxn>
              <a:cxn ang="10800000">
                <a:pos x="wd2" y="hd2"/>
              </a:cxn>
              <a:cxn ang="16200000">
                <a:pos x="wd2" y="hd2"/>
              </a:cxn>
            </a:cxnLst>
            <a:rect l="0" t="0" r="r" b="b"/>
            <a:pathLst>
              <a:path w="21600" h="16201" extrusionOk="0">
                <a:moveTo>
                  <a:pt x="0" y="16201"/>
                </a:moveTo>
                <a:cubicBezTo>
                  <a:pt x="3111" y="-5253"/>
                  <a:pt x="10311" y="-5399"/>
                  <a:pt x="21600" y="15763"/>
                </a:cubicBezTo>
              </a:path>
            </a:pathLst>
          </a:custGeom>
          <a:ln w="203200">
            <a:solidFill>
              <a:srgbClr val="DB4699"/>
            </a:solidFill>
            <a:miter lim="400000"/>
            <a:tailEnd type="triangle"/>
          </a:ln>
        </p:spPr>
        <p:txBody>
          <a:bodyPr lIns="60960" tIns="60960" rIns="60960" bIns="60960"/>
          <a:lstStyle/>
          <a:p>
            <a:pPr>
              <a:lnSpc>
                <a:spcPct val="100000"/>
              </a:lnSpc>
              <a:defRPr sz="4400">
                <a:latin typeface="Calibri"/>
                <a:ea typeface="Calibri"/>
                <a:cs typeface="Calibri"/>
                <a:sym typeface="Calibri"/>
              </a:defRPr>
            </a:pPr>
            <a:endParaRPr sz="2200"/>
          </a:p>
        </p:txBody>
      </p:sp>
      <p:sp>
        <p:nvSpPr>
          <p:cNvPr id="1212" name="Shape 796"/>
          <p:cNvSpPr/>
          <p:nvPr/>
        </p:nvSpPr>
        <p:spPr>
          <a:xfrm flipV="1">
            <a:off x="2378994" y="2052757"/>
            <a:ext cx="1" cy="3498987"/>
          </a:xfrm>
          <a:prstGeom prst="line">
            <a:avLst/>
          </a:prstGeom>
          <a:ln w="101600">
            <a:solidFill>
              <a:srgbClr val="000000"/>
            </a:solidFill>
            <a:miter/>
          </a:ln>
        </p:spPr>
        <p:txBody>
          <a:bodyPr lIns="60960" tIns="60960" rIns="60960" bIns="60960"/>
          <a:lstStyle/>
          <a:p>
            <a:pPr>
              <a:lnSpc>
                <a:spcPct val="100000"/>
              </a:lnSpc>
              <a:defRPr sz="3600">
                <a:latin typeface="Calibri"/>
                <a:ea typeface="Calibri"/>
                <a:cs typeface="Calibri"/>
                <a:sym typeface="Calibri"/>
              </a:defRPr>
            </a:pPr>
            <a:endParaRPr/>
          </a:p>
        </p:txBody>
      </p:sp>
      <p:sp>
        <p:nvSpPr>
          <p:cNvPr id="1213" name="Shape 798"/>
          <p:cNvSpPr txBox="1"/>
          <p:nvPr/>
        </p:nvSpPr>
        <p:spPr>
          <a:xfrm>
            <a:off x="4224431" y="5995460"/>
            <a:ext cx="2438604" cy="4962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5200">
                <a:latin typeface="Arial"/>
                <a:ea typeface="Arial"/>
                <a:cs typeface="Arial"/>
                <a:sym typeface="Arial"/>
              </a:defRPr>
            </a:lvl1pPr>
          </a:lstStyle>
          <a:p>
            <a:r>
              <a:rPr sz="2600"/>
              <a:t>Time in Minutes</a:t>
            </a:r>
          </a:p>
        </p:txBody>
      </p:sp>
      <p:sp>
        <p:nvSpPr>
          <p:cNvPr id="1214" name="Shape 800"/>
          <p:cNvSpPr txBox="1"/>
          <p:nvPr/>
        </p:nvSpPr>
        <p:spPr>
          <a:xfrm>
            <a:off x="2283001" y="5656764"/>
            <a:ext cx="224408"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0</a:t>
            </a:r>
          </a:p>
        </p:txBody>
      </p:sp>
      <p:sp>
        <p:nvSpPr>
          <p:cNvPr id="1215" name="Shape 801"/>
          <p:cNvSpPr txBox="1"/>
          <p:nvPr/>
        </p:nvSpPr>
        <p:spPr>
          <a:xfrm>
            <a:off x="4034023" y="5656764"/>
            <a:ext cx="876301"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5</a:t>
            </a:r>
          </a:p>
        </p:txBody>
      </p:sp>
      <p:sp>
        <p:nvSpPr>
          <p:cNvPr id="1216" name="Shape 802"/>
          <p:cNvSpPr txBox="1"/>
          <p:nvPr/>
        </p:nvSpPr>
        <p:spPr>
          <a:xfrm>
            <a:off x="6916224" y="5656764"/>
            <a:ext cx="352649"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10</a:t>
            </a:r>
          </a:p>
        </p:txBody>
      </p:sp>
      <p:sp>
        <p:nvSpPr>
          <p:cNvPr id="1217" name="Shape 798"/>
          <p:cNvSpPr txBox="1"/>
          <p:nvPr/>
        </p:nvSpPr>
        <p:spPr>
          <a:xfrm rot="16200000">
            <a:off x="259060" y="3702837"/>
            <a:ext cx="2657767" cy="4962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5200">
                <a:latin typeface="Arial"/>
                <a:ea typeface="Arial"/>
                <a:cs typeface="Arial"/>
                <a:sym typeface="Arial"/>
              </a:defRPr>
            </a:lvl1pPr>
          </a:lstStyle>
          <a:p>
            <a:r>
              <a:rPr sz="2600"/>
              <a:t>Feelings of Panic</a:t>
            </a:r>
          </a:p>
        </p:txBody>
      </p:sp>
      <p:sp>
        <p:nvSpPr>
          <p:cNvPr id="1218" name="Shape 798"/>
          <p:cNvSpPr txBox="1"/>
          <p:nvPr/>
        </p:nvSpPr>
        <p:spPr>
          <a:xfrm rot="18900000">
            <a:off x="2333649" y="1943984"/>
            <a:ext cx="2006948"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Am I going crazy?!</a:t>
            </a:r>
          </a:p>
        </p:txBody>
      </p:sp>
      <p:sp>
        <p:nvSpPr>
          <p:cNvPr id="1219" name="Shape 798"/>
          <p:cNvSpPr txBox="1"/>
          <p:nvPr/>
        </p:nvSpPr>
        <p:spPr>
          <a:xfrm rot="1800000">
            <a:off x="5592553" y="1943984"/>
            <a:ext cx="2096716"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Am I going to DIE?!</a:t>
            </a:r>
          </a:p>
        </p:txBody>
      </p:sp>
      <p:sp>
        <p:nvSpPr>
          <p:cNvPr id="1220" name="Shape 804"/>
          <p:cNvSpPr txBox="1"/>
          <p:nvPr/>
        </p:nvSpPr>
        <p:spPr>
          <a:xfrm>
            <a:off x="8630250" y="1259850"/>
            <a:ext cx="2639111" cy="3297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7619" tIns="47619" rIns="47619" bIns="47619" anchor="ctr">
            <a:spAutoFit/>
          </a:bodyPr>
          <a:lstStyle/>
          <a:p>
            <a:pPr>
              <a:defRPr sz="3600">
                <a:latin typeface="Arial"/>
                <a:ea typeface="Arial"/>
                <a:cs typeface="Arial"/>
                <a:sym typeface="Arial"/>
              </a:defRPr>
            </a:pPr>
            <a:r>
              <a:rPr sz="1600" b="1" u="sng"/>
              <a:t>Symptoms: </a:t>
            </a:r>
            <a:endParaRPr sz="1600" b="1" u="sng">
              <a:latin typeface="Times New Roman"/>
              <a:ea typeface="Times New Roman"/>
              <a:cs typeface="Times New Roman"/>
              <a:sym typeface="Times New Roman"/>
            </a:endParaRPr>
          </a:p>
          <a:p>
            <a:pPr>
              <a:defRPr sz="3600">
                <a:latin typeface="Arial"/>
                <a:ea typeface="Arial"/>
                <a:cs typeface="Arial"/>
                <a:sym typeface="Arial"/>
              </a:defRPr>
            </a:pPr>
            <a:r>
              <a:rPr sz="1600"/>
              <a:t>Heart pounding </a:t>
            </a:r>
            <a:endParaRPr lang="en-US" sz="1600"/>
          </a:p>
          <a:p>
            <a:pPr>
              <a:defRPr sz="3600">
                <a:latin typeface="Arial"/>
                <a:ea typeface="Arial"/>
                <a:cs typeface="Arial"/>
                <a:sym typeface="Arial"/>
              </a:defRPr>
            </a:pPr>
            <a:r>
              <a:rPr sz="1600"/>
              <a:t>Sweating </a:t>
            </a:r>
            <a:endParaRPr lang="en-US" sz="1600"/>
          </a:p>
          <a:p>
            <a:pPr>
              <a:defRPr sz="3600">
                <a:latin typeface="Arial"/>
                <a:ea typeface="Arial"/>
                <a:cs typeface="Arial"/>
                <a:sym typeface="Arial"/>
              </a:defRPr>
            </a:pPr>
            <a:r>
              <a:rPr sz="1600"/>
              <a:t>Trembling</a:t>
            </a:r>
            <a:endParaRPr lang="en-US" sz="1600"/>
          </a:p>
          <a:p>
            <a:pPr>
              <a:defRPr sz="3600">
                <a:latin typeface="Arial"/>
                <a:ea typeface="Arial"/>
                <a:cs typeface="Arial"/>
                <a:sym typeface="Arial"/>
              </a:defRPr>
            </a:pPr>
            <a:r>
              <a:rPr sz="1600"/>
              <a:t> Air hunger </a:t>
            </a:r>
            <a:endParaRPr lang="en-US" sz="1600"/>
          </a:p>
          <a:p>
            <a:pPr>
              <a:defRPr sz="3600">
                <a:latin typeface="Arial"/>
                <a:ea typeface="Arial"/>
                <a:cs typeface="Arial"/>
                <a:sym typeface="Arial"/>
              </a:defRPr>
            </a:pPr>
            <a:r>
              <a:rPr sz="1600"/>
              <a:t>Smothering Chest pain Stomach pain</a:t>
            </a:r>
            <a:endParaRPr lang="en-US" sz="1600"/>
          </a:p>
          <a:p>
            <a:pPr>
              <a:defRPr sz="3600">
                <a:latin typeface="Arial"/>
                <a:ea typeface="Arial"/>
                <a:cs typeface="Arial"/>
                <a:sym typeface="Arial"/>
              </a:defRPr>
            </a:pPr>
            <a:r>
              <a:rPr sz="1600"/>
              <a:t> Nausea </a:t>
            </a:r>
            <a:endParaRPr lang="en-US" sz="1600"/>
          </a:p>
          <a:p>
            <a:pPr>
              <a:defRPr sz="3600">
                <a:latin typeface="Arial"/>
                <a:ea typeface="Arial"/>
                <a:cs typeface="Arial"/>
                <a:sym typeface="Arial"/>
              </a:defRPr>
            </a:pPr>
            <a:r>
              <a:rPr sz="1600"/>
              <a:t>Dizziness </a:t>
            </a:r>
            <a:endParaRPr lang="en-US" sz="1600"/>
          </a:p>
          <a:p>
            <a:pPr>
              <a:defRPr sz="3600">
                <a:latin typeface="Arial"/>
                <a:ea typeface="Arial"/>
                <a:cs typeface="Arial"/>
                <a:sym typeface="Arial"/>
              </a:defRPr>
            </a:pPr>
            <a:r>
              <a:rPr sz="1600"/>
              <a:t>Tingling </a:t>
            </a:r>
            <a:endParaRPr lang="en-US" sz="1600"/>
          </a:p>
          <a:p>
            <a:pPr>
              <a:defRPr sz="3600">
                <a:latin typeface="Arial"/>
                <a:ea typeface="Arial"/>
                <a:cs typeface="Arial"/>
                <a:sym typeface="Arial"/>
              </a:defRPr>
            </a:pPr>
            <a:r>
              <a:rPr lang="en-US" sz="1600"/>
              <a:t>N</a:t>
            </a:r>
            <a:r>
              <a:rPr sz="1600"/>
              <a:t>umbness of feet &amp; hands Feeling flushed</a:t>
            </a:r>
            <a:endParaRPr lang="en-US" sz="1600"/>
          </a:p>
          <a:p>
            <a:pPr>
              <a:defRPr sz="3600">
                <a:latin typeface="Arial"/>
                <a:ea typeface="Arial"/>
                <a:cs typeface="Arial"/>
                <a:sym typeface="Arial"/>
              </a:defRPr>
            </a:pPr>
            <a:r>
              <a:rPr sz="1600"/>
              <a:t> Feeling chilled </a:t>
            </a:r>
          </a:p>
        </p:txBody>
      </p:sp>
      <p:pic>
        <p:nvPicPr>
          <p:cNvPr id="122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5" name="文本框 7"/>
          <p:cNvSpPr txBox="1"/>
          <p:nvPr/>
        </p:nvSpPr>
        <p:spPr>
          <a:xfrm>
            <a:off x="1294867" y="580704"/>
            <a:ext cx="8497367"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Panic Disorder</a:t>
            </a:r>
          </a:p>
        </p:txBody>
      </p:sp>
      <p:sp>
        <p:nvSpPr>
          <p:cNvPr id="1226" name="Rectangle 5"/>
          <p:cNvSpPr txBox="1"/>
          <p:nvPr/>
        </p:nvSpPr>
        <p:spPr>
          <a:xfrm>
            <a:off x="1555545" y="2614588"/>
            <a:ext cx="9080910" cy="2754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nchor="t">
            <a:spAutoFit/>
          </a:bodyPr>
          <a:lstStyle/>
          <a:p>
            <a:pPr marL="317500" indent="-317500" defTabSz="412750">
              <a:spcBef>
                <a:spcPts val="2950"/>
              </a:spcBef>
              <a:buSzPct val="125000"/>
              <a:buChar char="•"/>
              <a:defRPr sz="4800">
                <a:latin typeface="Helvetica Neue"/>
                <a:ea typeface="Helvetica Neue"/>
                <a:cs typeface="Helvetica Neue"/>
                <a:sym typeface="Helvetica Neue"/>
              </a:defRPr>
            </a:pPr>
            <a:r>
              <a:rPr lang="en-US" sz="2400"/>
              <a:t> </a:t>
            </a:r>
            <a:r>
              <a:rPr sz="2400"/>
              <a:t>Recurrent panic attacks with no obvious cause</a:t>
            </a:r>
          </a:p>
          <a:p>
            <a:pPr marL="317500" indent="-317500" defTabSz="412750">
              <a:spcBef>
                <a:spcPts val="2950"/>
              </a:spcBef>
              <a:buSzPct val="125000"/>
              <a:buChar char="•"/>
              <a:defRPr sz="4800">
                <a:latin typeface="Helvetica Neue"/>
                <a:ea typeface="Helvetica Neue"/>
                <a:cs typeface="Helvetica Neue"/>
                <a:sym typeface="Helvetica Neue"/>
              </a:defRPr>
            </a:pPr>
            <a:r>
              <a:rPr sz="2400"/>
              <a:t>Fear of future panic attacks (anticipatory anxiety)</a:t>
            </a:r>
          </a:p>
          <a:p>
            <a:pPr marL="317500" indent="-317500" defTabSz="412750">
              <a:spcBef>
                <a:spcPts val="2950"/>
              </a:spcBef>
              <a:buSzPct val="125000"/>
              <a:buChar char="•"/>
              <a:defRPr sz="4800">
                <a:latin typeface="Helvetica Neue"/>
                <a:ea typeface="Helvetica Neue"/>
                <a:cs typeface="Helvetica Neue"/>
                <a:sym typeface="Helvetica Neue"/>
              </a:defRPr>
            </a:pPr>
            <a:r>
              <a:rPr lang="en-US" sz="2400"/>
              <a:t> </a:t>
            </a:r>
            <a:r>
              <a:rPr sz="2400"/>
              <a:t>Avoidance of difficult-to-escape-from situations (Agoraphobia)</a:t>
            </a:r>
            <a:endParaRPr sz="2100">
              <a:latin typeface="Arial"/>
              <a:ea typeface="Arial"/>
              <a:cs typeface="Arial"/>
              <a:sym typeface="Arial"/>
            </a:endParaRPr>
          </a:p>
          <a:p>
            <a:pPr marL="317500" indent="-317500" defTabSz="412750">
              <a:spcBef>
                <a:spcPts val="2950"/>
              </a:spcBef>
              <a:buSzPct val="125000"/>
              <a:buChar char="•"/>
              <a:defRPr sz="4800">
                <a:latin typeface="Helvetica Neue"/>
                <a:ea typeface="Helvetica Neue"/>
                <a:cs typeface="Helvetica Neue"/>
                <a:sym typeface="Helvetica Neue"/>
              </a:defRPr>
            </a:pPr>
            <a:r>
              <a:rPr sz="2400" b="1">
                <a:latin typeface="Arial"/>
                <a:ea typeface="Arial"/>
                <a:cs typeface="Arial"/>
                <a:sym typeface="Arial"/>
              </a:rPr>
              <a:t>Approximately 2% of 15 to 24 </a:t>
            </a:r>
            <a:r>
              <a:rPr lang="en-US" sz="2400" b="1">
                <a:latin typeface="Arial"/>
                <a:ea typeface="Arial"/>
                <a:cs typeface="Arial"/>
                <a:sym typeface="Arial"/>
              </a:rPr>
              <a:t>year- </a:t>
            </a:r>
            <a:r>
              <a:rPr sz="2400" b="1" err="1">
                <a:latin typeface="Arial"/>
                <a:ea typeface="Arial"/>
                <a:cs typeface="Arial"/>
                <a:sym typeface="Arial"/>
              </a:rPr>
              <a:t>olds</a:t>
            </a:r>
            <a:endParaRPr sz="2400" b="1" err="1">
              <a:latin typeface="Arial"/>
              <a:ea typeface="Arial"/>
              <a:cs typeface="Arial"/>
            </a:endParaRPr>
          </a:p>
        </p:txBody>
      </p:sp>
      <p:pic>
        <p:nvPicPr>
          <p:cNvPr id="122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文本框 7"/>
          <p:cNvSpPr txBox="1"/>
          <p:nvPr/>
        </p:nvSpPr>
        <p:spPr>
          <a:xfrm>
            <a:off x="800100" y="272045"/>
            <a:ext cx="9264145" cy="1446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Outcomes of </a:t>
            </a:r>
            <a:r>
              <a:rPr lang="en-US" sz="4400">
                <a:latin typeface="Helvetica Neue"/>
              </a:rPr>
              <a:t>U</a:t>
            </a:r>
            <a:r>
              <a:rPr sz="4400">
                <a:latin typeface="Helvetica Neue"/>
              </a:rPr>
              <a:t>ntreated </a:t>
            </a:r>
            <a:endParaRPr lang="en-US" sz="4400">
              <a:latin typeface="Helvetica Neue"/>
            </a:endParaRPr>
          </a:p>
          <a:p>
            <a:r>
              <a:rPr lang="en-US" sz="4400">
                <a:latin typeface="Helvetica Neue"/>
              </a:rPr>
              <a:t>A</a:t>
            </a:r>
            <a:r>
              <a:rPr sz="4400">
                <a:latin typeface="Helvetica Neue"/>
              </a:rPr>
              <a:t>nxiety </a:t>
            </a:r>
            <a:r>
              <a:rPr lang="en-US" sz="4400">
                <a:latin typeface="Helvetica Neue"/>
              </a:rPr>
              <a:t>D</a:t>
            </a:r>
            <a:r>
              <a:rPr sz="4400">
                <a:latin typeface="Helvetica Neue"/>
              </a:rPr>
              <a:t>isorder</a:t>
            </a:r>
          </a:p>
        </p:txBody>
      </p:sp>
      <p:sp>
        <p:nvSpPr>
          <p:cNvPr id="1232" name="Rectangle 5"/>
          <p:cNvSpPr txBox="1"/>
          <p:nvPr/>
        </p:nvSpPr>
        <p:spPr>
          <a:xfrm>
            <a:off x="1754659" y="2940909"/>
            <a:ext cx="10437341" cy="153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spAutoFit/>
          </a:bodyPr>
          <a:lstStyle/>
          <a:p>
            <a:pPr>
              <a:buSzPct val="100000"/>
              <a:buFont typeface="Arial"/>
              <a:buChar char="•"/>
              <a:defRPr>
                <a:latin typeface="Arial"/>
                <a:ea typeface="Arial"/>
                <a:cs typeface="Arial"/>
                <a:sym typeface="Arial"/>
              </a:defRPr>
            </a:pPr>
            <a:r>
              <a:rPr sz="2400"/>
              <a:t> Substance use disorders or substance misuse (alcohol, nicotine)</a:t>
            </a:r>
          </a:p>
          <a:p>
            <a:pPr>
              <a:buSzPct val="100000"/>
              <a:buFont typeface="Arial"/>
              <a:buChar char="•"/>
              <a:defRPr>
                <a:latin typeface="Arial"/>
                <a:ea typeface="Arial"/>
                <a:cs typeface="Arial"/>
                <a:sym typeface="Arial"/>
              </a:defRPr>
            </a:pPr>
            <a:r>
              <a:rPr sz="2400"/>
              <a:t> Functional impairment: social; vocational </a:t>
            </a:r>
          </a:p>
          <a:p>
            <a:pPr>
              <a:buSzPct val="100000"/>
              <a:buFont typeface="Arial"/>
              <a:buChar char="•"/>
              <a:defRPr>
                <a:latin typeface="Arial"/>
                <a:ea typeface="Arial"/>
                <a:cs typeface="Arial"/>
                <a:sym typeface="Arial"/>
              </a:defRPr>
            </a:pPr>
            <a:r>
              <a:rPr sz="2400"/>
              <a:t> Depression</a:t>
            </a:r>
          </a:p>
          <a:p>
            <a:pPr>
              <a:buSzPct val="100000"/>
              <a:defRPr>
                <a:latin typeface="Arial"/>
                <a:ea typeface="Arial"/>
                <a:cs typeface="Arial"/>
                <a:sym typeface="Arial"/>
              </a:defRPr>
            </a:pPr>
            <a:endParaRPr sz="2000"/>
          </a:p>
        </p:txBody>
      </p:sp>
      <p:pic>
        <p:nvPicPr>
          <p:cNvPr id="1233"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 name="Shape 732"/>
          <p:cNvSpPr txBox="1">
            <a:spLocks noGrp="1"/>
          </p:cNvSpPr>
          <p:nvPr>
            <p:ph type="title"/>
          </p:nvPr>
        </p:nvSpPr>
        <p:spPr>
          <a:xfrm>
            <a:off x="1831550" y="25353"/>
            <a:ext cx="8567016" cy="1518047"/>
          </a:xfrm>
          <a:prstGeom prst="rect">
            <a:avLst/>
          </a:prstGeom>
        </p:spPr>
        <p:txBody>
          <a:bodyPr>
            <a:noAutofit/>
          </a:bodyPr>
          <a:lstStyle>
            <a:lvl1pPr algn="ctr" defTabSz="821531">
              <a:lnSpc>
                <a:spcPct val="100000"/>
              </a:lnSpc>
              <a:defRPr sz="8600">
                <a:latin typeface="+mj-lt"/>
                <a:ea typeface="+mj-ea"/>
                <a:cs typeface="+mj-cs"/>
                <a:sym typeface="Helvetica Light"/>
              </a:defRPr>
            </a:lvl1pPr>
          </a:lstStyle>
          <a:p>
            <a:r>
              <a:rPr sz="4400">
                <a:latin typeface="Helvetica Neue"/>
              </a:rPr>
              <a:t>Examination Anxiety </a:t>
            </a:r>
            <a:br>
              <a:rPr lang="en-US" sz="4400">
                <a:latin typeface="Helvetica Neue"/>
              </a:rPr>
            </a:br>
            <a:r>
              <a:rPr sz="4400">
                <a:latin typeface="Helvetica Neue"/>
              </a:rPr>
              <a:t>(wrong name)</a:t>
            </a:r>
          </a:p>
        </p:txBody>
      </p:sp>
      <p:sp>
        <p:nvSpPr>
          <p:cNvPr id="1244" name="Shape 733"/>
          <p:cNvSpPr txBox="1">
            <a:spLocks noGrp="1"/>
          </p:cNvSpPr>
          <p:nvPr>
            <p:ph type="body" idx="1"/>
          </p:nvPr>
        </p:nvSpPr>
        <p:spPr>
          <a:xfrm>
            <a:off x="1176509" y="2300627"/>
            <a:ext cx="9838982" cy="3832898"/>
          </a:xfrm>
          <a:prstGeom prst="rect">
            <a:avLst/>
          </a:prstGeom>
        </p:spPr>
        <p:txBody>
          <a:bodyPr>
            <a:normAutofit fontScale="70000" lnSpcReduction="20000"/>
          </a:bodyPr>
          <a:lstStyle/>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Normal response to the expected and usual stress of an examination – it’s a NORMAL STRESS RESPONSE</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Most people experience some degree of examination stress response – adaptive</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A few people may experience excessive stress response – maladaptive</a:t>
            </a:r>
            <a:r>
              <a:rPr lang="en-US"/>
              <a:t> (unable to adapt to the situation or environment)</a:t>
            </a:r>
            <a:endParaRP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Those with maladaptive stress response may often have pre-existing mental health problems, such as an Anxiety Disorder</a:t>
            </a:r>
          </a:p>
        </p:txBody>
      </p:sp>
      <p:sp>
        <p:nvSpPr>
          <p:cNvPr id="1245" name="Shape 734"/>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93</a:t>
            </a:fld>
            <a:endParaRPr/>
          </a:p>
        </p:txBody>
      </p:sp>
      <p:pic>
        <p:nvPicPr>
          <p:cNvPr id="124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8" name="Shape 736"/>
          <p:cNvSpPr txBox="1">
            <a:spLocks noGrp="1"/>
          </p:cNvSpPr>
          <p:nvPr>
            <p:ph type="title"/>
          </p:nvPr>
        </p:nvSpPr>
        <p:spPr>
          <a:xfrm>
            <a:off x="290355" y="125021"/>
            <a:ext cx="11008677" cy="1132280"/>
          </a:xfrm>
          <a:prstGeom prst="rect">
            <a:avLst/>
          </a:prstGeom>
        </p:spPr>
        <p:txBody>
          <a:bodyPr>
            <a:normAutofit/>
          </a:bodyPr>
          <a:lstStyle>
            <a:lvl1pPr algn="ctr" defTabSz="821531">
              <a:lnSpc>
                <a:spcPct val="100000"/>
              </a:lnSpc>
              <a:defRPr sz="8600">
                <a:latin typeface="+mj-lt"/>
                <a:ea typeface="+mj-ea"/>
                <a:cs typeface="+mj-cs"/>
                <a:sym typeface="Helvetica Light"/>
              </a:defRPr>
            </a:lvl1pPr>
          </a:lstStyle>
          <a:p>
            <a:r>
              <a:rPr sz="4400">
                <a:latin typeface="Helvetica Neue"/>
              </a:rPr>
              <a:t>Dealing with Exam Stress Response</a:t>
            </a:r>
          </a:p>
        </p:txBody>
      </p:sp>
      <p:sp>
        <p:nvSpPr>
          <p:cNvPr id="1249" name="Shape 737"/>
          <p:cNvSpPr txBox="1">
            <a:spLocks noGrp="1"/>
          </p:cNvSpPr>
          <p:nvPr>
            <p:ph type="body" sz="half" idx="1"/>
          </p:nvPr>
        </p:nvSpPr>
        <p:spPr>
          <a:xfrm>
            <a:off x="892970" y="1719283"/>
            <a:ext cx="5968236" cy="4531504"/>
          </a:xfrm>
          <a:prstGeom prst="rect">
            <a:avLst/>
          </a:prstGeom>
        </p:spPr>
        <p:txBody>
          <a:bodyPr>
            <a:normAutofit fontScale="55000" lnSpcReduction="20000"/>
          </a:bodyPr>
          <a:lstStyle/>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Do not pathologize normal as abnormal</a:t>
            </a: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Prepare students from the beginning of the year – praise hard work not being “smart”</a:t>
            </a: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Usual stress response interventions (exercise, healthy eating, box breathing, mindfulness, muscle relaxation</a:t>
            </a:r>
            <a:r>
              <a:rPr lang="en-US"/>
              <a:t>)</a:t>
            </a:r>
            <a:endParaRP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Effective study: sufficient; avoid binge and all-nighters; review; make notes; voice learning; key review points</a:t>
            </a: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Get a good nights sleep – review keys in AM</a:t>
            </a: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Preparation: location; details</a:t>
            </a: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Psychological: realistic perceptions</a:t>
            </a:r>
          </a:p>
          <a:p>
            <a:pPr marL="200025" indent="-200025" defTabSz="260033">
              <a:lnSpc>
                <a:spcPct val="100000"/>
              </a:lnSpc>
              <a:spcBef>
                <a:spcPts val="1850"/>
              </a:spcBef>
              <a:buSzPct val="125000"/>
              <a:buFontTx/>
              <a:defRPr sz="3024">
                <a:latin typeface="Helvetica Neue"/>
                <a:ea typeface="Helvetica Neue"/>
                <a:cs typeface="Helvetica Neue"/>
                <a:sym typeface="Helvetica Neue"/>
              </a:defRPr>
            </a:pPr>
            <a:r>
              <a:t>Failure can be adaptive – some people need to have this experience to work harder</a:t>
            </a:r>
          </a:p>
        </p:txBody>
      </p:sp>
      <p:sp>
        <p:nvSpPr>
          <p:cNvPr id="1250" name="Shape 738"/>
          <p:cNvSpPr txBox="1">
            <a:spLocks noGrp="1"/>
          </p:cNvSpPr>
          <p:nvPr>
            <p:ph type="sldNum" sz="quarter" idx="4294967295"/>
          </p:nvPr>
        </p:nvSpPr>
        <p:spPr>
          <a:xfrm>
            <a:off x="11096171" y="6404296"/>
            <a:ext cx="25763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94</a:t>
            </a:fld>
            <a:endParaRPr/>
          </a:p>
        </p:txBody>
      </p:sp>
      <p:pic>
        <p:nvPicPr>
          <p:cNvPr id="1251" name="pasted-image.tif" descr="pasted-image.tif"/>
          <p:cNvPicPr>
            <a:picLocks noChangeAspect="1"/>
          </p:cNvPicPr>
          <p:nvPr/>
        </p:nvPicPr>
        <p:blipFill>
          <a:blip r:embed="rId3"/>
          <a:stretch>
            <a:fillRect/>
          </a:stretch>
        </p:blipFill>
        <p:spPr>
          <a:xfrm>
            <a:off x="7016971" y="2900073"/>
            <a:ext cx="4345784" cy="2169916"/>
          </a:xfrm>
          <a:prstGeom prst="rect">
            <a:avLst/>
          </a:prstGeom>
          <a:ln w="12700">
            <a:miter lim="400000"/>
          </a:ln>
        </p:spPr>
      </p:pic>
      <p:pic>
        <p:nvPicPr>
          <p:cNvPr id="1252"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94FAE8-5460-49D0-B62E-664FF3DA4440}"/>
              </a:ext>
            </a:extLst>
          </p:cNvPr>
          <p:cNvSpPr txBox="1"/>
          <p:nvPr/>
        </p:nvSpPr>
        <p:spPr>
          <a:xfrm>
            <a:off x="1485900" y="489734"/>
            <a:ext cx="9624060" cy="5324535"/>
          </a:xfrm>
          <a:prstGeom prst="rect">
            <a:avLst/>
          </a:prstGeom>
          <a:noFill/>
        </p:spPr>
        <p:txBody>
          <a:bodyPr wrap="square" rtlCol="0">
            <a:spAutoFit/>
          </a:bodyPr>
          <a:lstStyle/>
          <a:p>
            <a:pPr algn="ctr"/>
            <a:r>
              <a:rPr lang="en-US" sz="4400">
                <a:latin typeface="Helvetica Neue"/>
              </a:rPr>
              <a:t>Discussion</a:t>
            </a:r>
          </a:p>
          <a:p>
            <a:pPr algn="ctr"/>
            <a:endParaRPr lang="en-US" sz="4000"/>
          </a:p>
          <a:p>
            <a:r>
              <a:rPr lang="en-US" sz="3200"/>
              <a:t>1.  What is your own experience with anxiety? Can you think back to a time when you first experienced anxiety due to a worry or fear?</a:t>
            </a:r>
          </a:p>
          <a:p>
            <a:r>
              <a:rPr lang="en-US" sz="3200"/>
              <a:t>2.  What does anxiety look like in the classroom? </a:t>
            </a:r>
          </a:p>
          <a:p>
            <a:r>
              <a:rPr lang="en-US" sz="3200"/>
              <a:t>3.  How do you currently manage anxiety in the   classroom?</a:t>
            </a:r>
          </a:p>
          <a:p>
            <a:r>
              <a:rPr lang="en-US" sz="3200"/>
              <a:t>4.  Do you notice more anxiety among your students now than five years ago?</a:t>
            </a:r>
          </a:p>
        </p:txBody>
      </p:sp>
    </p:spTree>
    <p:extLst>
      <p:ext uri="{BB962C8B-B14F-4D97-AF65-F5344CB8AC3E}">
        <p14:creationId xmlns:p14="http://schemas.microsoft.com/office/powerpoint/2010/main" val="34269493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9829D0-8147-4B00-ACA3-F2320224D543}"/>
              </a:ext>
            </a:extLst>
          </p:cNvPr>
          <p:cNvSpPr txBox="1"/>
          <p:nvPr/>
        </p:nvSpPr>
        <p:spPr>
          <a:xfrm>
            <a:off x="1211580" y="502920"/>
            <a:ext cx="8938260" cy="5447645"/>
          </a:xfrm>
          <a:prstGeom prst="rect">
            <a:avLst/>
          </a:prstGeom>
          <a:noFill/>
        </p:spPr>
        <p:txBody>
          <a:bodyPr wrap="square" rtlCol="0">
            <a:spAutoFit/>
          </a:bodyPr>
          <a:lstStyle/>
          <a:p>
            <a:pPr algn="ctr"/>
            <a:r>
              <a:rPr lang="en-US" sz="4800">
                <a:latin typeface="Helvetica Neue"/>
              </a:rPr>
              <a:t>Movement Break</a:t>
            </a:r>
          </a:p>
          <a:p>
            <a:pPr algn="ctr"/>
            <a:endParaRPr lang="en-US" sz="4800"/>
          </a:p>
          <a:p>
            <a:pPr algn="ctr"/>
            <a:r>
              <a:rPr lang="en-US" sz="2800"/>
              <a:t>Stand Up</a:t>
            </a:r>
          </a:p>
          <a:p>
            <a:pPr algn="ctr"/>
            <a:r>
              <a:rPr lang="en-US" sz="2800"/>
              <a:t>Pinch your nose with your left hand </a:t>
            </a:r>
          </a:p>
          <a:p>
            <a:pPr algn="ctr"/>
            <a:r>
              <a:rPr lang="en-US" sz="2800"/>
              <a:t>Pinch your left earlobe with your right hand</a:t>
            </a:r>
          </a:p>
          <a:p>
            <a:pPr algn="ctr"/>
            <a:r>
              <a:rPr lang="en-US" sz="2800"/>
              <a:t>Quickly switch hands 5 X</a:t>
            </a:r>
          </a:p>
          <a:p>
            <a:pPr algn="ctr"/>
            <a:endParaRPr lang="en-US" sz="2800"/>
          </a:p>
          <a:p>
            <a:pPr algn="ctr"/>
            <a:r>
              <a:rPr lang="en-US" sz="2800"/>
              <a:t>Rub the fingertips of both hands together</a:t>
            </a:r>
          </a:p>
          <a:p>
            <a:pPr algn="ctr"/>
            <a:r>
              <a:rPr lang="en-US" sz="2800"/>
              <a:t>Notice how that feels</a:t>
            </a:r>
          </a:p>
          <a:p>
            <a:pPr algn="ctr"/>
            <a:r>
              <a:rPr lang="en-US" sz="2800"/>
              <a:t>Now focus on just your index finger</a:t>
            </a:r>
          </a:p>
          <a:p>
            <a:pPr algn="ctr"/>
            <a:r>
              <a:rPr lang="en-US" sz="2800"/>
              <a:t>Can you feel just that finger rubbing and how it feels?</a:t>
            </a:r>
          </a:p>
        </p:txBody>
      </p:sp>
    </p:spTree>
    <p:extLst>
      <p:ext uri="{BB962C8B-B14F-4D97-AF65-F5344CB8AC3E}">
        <p14:creationId xmlns:p14="http://schemas.microsoft.com/office/powerpoint/2010/main" val="9307389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 name="文本框 7"/>
          <p:cNvSpPr txBox="1"/>
          <p:nvPr/>
        </p:nvSpPr>
        <p:spPr>
          <a:xfrm>
            <a:off x="457201" y="393628"/>
            <a:ext cx="10175112" cy="1938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000">
                <a:latin typeface="Helvetica Neue"/>
              </a:rPr>
              <a:t>Mental Disorders of Behaviour &amp; Somatic: PTSD, ED, OCD, ADHD </a:t>
            </a:r>
            <a:endParaRPr lang="en-US" sz="4000">
              <a:latin typeface="Helvetica Neue"/>
            </a:endParaRPr>
          </a:p>
          <a:p>
            <a:r>
              <a:rPr sz="4000">
                <a:latin typeface="Helvetica Neue"/>
              </a:rPr>
              <a:t>and Substance Use</a:t>
            </a:r>
          </a:p>
        </p:txBody>
      </p:sp>
      <p:pic>
        <p:nvPicPr>
          <p:cNvPr id="1262" name="addiction.jpg" descr="addiction.jpg"/>
          <p:cNvPicPr>
            <a:picLocks noChangeAspect="1"/>
          </p:cNvPicPr>
          <p:nvPr/>
        </p:nvPicPr>
        <p:blipFill>
          <a:blip r:embed="rId3"/>
          <a:stretch>
            <a:fillRect/>
          </a:stretch>
        </p:blipFill>
        <p:spPr>
          <a:xfrm>
            <a:off x="977091" y="2734740"/>
            <a:ext cx="2487083" cy="3314701"/>
          </a:xfrm>
          <a:prstGeom prst="rect">
            <a:avLst/>
          </a:prstGeom>
          <a:ln w="63500">
            <a:solidFill>
              <a:srgbClr val="F3F7F5"/>
            </a:solidFill>
            <a:miter lim="400000"/>
          </a:ln>
          <a:effectLst>
            <a:outerShdw blurRad="127000" dist="63500" dir="3600000" rotWithShape="0">
              <a:srgbClr val="000000">
                <a:alpha val="70000"/>
              </a:srgbClr>
            </a:outerShdw>
          </a:effectLst>
        </p:spPr>
      </p:pic>
      <p:pic>
        <p:nvPicPr>
          <p:cNvPr id="1263" name="bored_woman_studying_186492.jpg" descr="bored_woman_studying_186492.jpg"/>
          <p:cNvPicPr>
            <a:picLocks noChangeAspect="1"/>
          </p:cNvPicPr>
          <p:nvPr/>
        </p:nvPicPr>
        <p:blipFill>
          <a:blip r:embed="rId4"/>
          <a:stretch>
            <a:fillRect/>
          </a:stretch>
        </p:blipFill>
        <p:spPr>
          <a:xfrm>
            <a:off x="4204098" y="3272103"/>
            <a:ext cx="3783804" cy="2523849"/>
          </a:xfrm>
          <a:prstGeom prst="rect">
            <a:avLst/>
          </a:prstGeom>
          <a:ln w="63500">
            <a:solidFill>
              <a:srgbClr val="F3F7F5"/>
            </a:solidFill>
            <a:miter lim="400000"/>
          </a:ln>
          <a:effectLst>
            <a:outerShdw blurRad="127000" dist="63500" dir="3600000" rotWithShape="0">
              <a:srgbClr val="000000">
                <a:alpha val="70000"/>
              </a:srgbClr>
            </a:outerShdw>
          </a:effectLst>
        </p:spPr>
      </p:pic>
      <p:pic>
        <p:nvPicPr>
          <p:cNvPr id="1264" name="pasted-image.tif" descr="pasted-image.tif"/>
          <p:cNvPicPr>
            <a:picLocks noChangeAspect="1"/>
          </p:cNvPicPr>
          <p:nvPr/>
        </p:nvPicPr>
        <p:blipFill>
          <a:blip r:embed="rId5"/>
          <a:stretch>
            <a:fillRect/>
          </a:stretch>
        </p:blipFill>
        <p:spPr>
          <a:xfrm>
            <a:off x="8727827" y="2669243"/>
            <a:ext cx="2487085" cy="3729568"/>
          </a:xfrm>
          <a:prstGeom prst="rect">
            <a:avLst/>
          </a:prstGeom>
          <a:ln w="63500">
            <a:solidFill>
              <a:srgbClr val="F3F7F5"/>
            </a:solidFill>
            <a:miter lim="400000"/>
          </a:ln>
          <a:effectLst>
            <a:outerShdw blurRad="127000" dist="63500" dir="3600000" rotWithShape="0">
              <a:srgbClr val="000000">
                <a:alpha val="70000"/>
              </a:srgbClr>
            </a:outerShdw>
          </a:effectLst>
        </p:spPr>
      </p:pic>
      <p:pic>
        <p:nvPicPr>
          <p:cNvPr id="1265" name="图片 3" descr="图片 3"/>
          <p:cNvPicPr>
            <a:picLocks noChangeAspect="1"/>
          </p:cNvPicPr>
          <p:nvPr/>
        </p:nvPicPr>
        <p:blipFill>
          <a:blip r:embed="rId6"/>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 name="文本框 7"/>
          <p:cNvSpPr txBox="1"/>
          <p:nvPr/>
        </p:nvSpPr>
        <p:spPr>
          <a:xfrm>
            <a:off x="1200149" y="257960"/>
            <a:ext cx="9176530" cy="707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000">
                <a:latin typeface="Helvetica Neue"/>
              </a:rPr>
              <a:t>Post Traumatic Stress Disorder (PTSD)</a:t>
            </a:r>
          </a:p>
        </p:txBody>
      </p:sp>
      <p:sp>
        <p:nvSpPr>
          <p:cNvPr id="1268" name="Rectangle 5"/>
          <p:cNvSpPr txBox="1"/>
          <p:nvPr/>
        </p:nvSpPr>
        <p:spPr>
          <a:xfrm>
            <a:off x="1507735" y="1776003"/>
            <a:ext cx="9176530" cy="3354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a:buSzPct val="100000"/>
              <a:buFont typeface="Arial"/>
              <a:buChar char="•"/>
              <a:defRPr sz="4200">
                <a:latin typeface="Arial"/>
                <a:ea typeface="Arial"/>
                <a:cs typeface="Arial"/>
                <a:sym typeface="Arial"/>
              </a:defRPr>
            </a:pPr>
            <a:r>
              <a:rPr sz="2100"/>
              <a:t> Severe and persistent emotional response to a situation in which the safety or body integrity of the person is threatened (rape, war, earthquake, train wreck) </a:t>
            </a:r>
            <a:endParaRPr lang="en-US" sz="2100"/>
          </a:p>
          <a:p>
            <a:pPr>
              <a:buSzPct val="100000"/>
              <a:buFont typeface="Arial"/>
              <a:buChar char="•"/>
              <a:defRPr sz="4200">
                <a:latin typeface="Arial"/>
                <a:ea typeface="Arial"/>
                <a:cs typeface="Arial"/>
                <a:sym typeface="Arial"/>
              </a:defRPr>
            </a:pPr>
            <a:r>
              <a:rPr sz="2100"/>
              <a:t>Symptoms noted 6 weeks or longer after the trauma </a:t>
            </a:r>
            <a:r>
              <a:rPr lang="en-US" sz="2100"/>
              <a:t>may </a:t>
            </a:r>
            <a:r>
              <a:rPr sz="2100"/>
              <a:t>include: re-experiencing; autonomic hyperarousal; avoidance</a:t>
            </a:r>
            <a:r>
              <a:rPr lang="en-US" sz="2100"/>
              <a:t>; functional impairment</a:t>
            </a:r>
          </a:p>
          <a:p>
            <a:pPr>
              <a:buSzPct val="100000"/>
              <a:defRPr sz="4200">
                <a:latin typeface="Arial"/>
                <a:ea typeface="Arial"/>
                <a:cs typeface="Arial"/>
                <a:sym typeface="Arial"/>
              </a:defRPr>
            </a:pPr>
            <a:endParaRPr sz="2100"/>
          </a:p>
          <a:p>
            <a:pPr>
              <a:buSzPct val="100000"/>
              <a:buFont typeface="Arial"/>
              <a:buChar char="•"/>
              <a:defRPr sz="4200">
                <a:latin typeface="Arial"/>
                <a:ea typeface="Arial"/>
                <a:cs typeface="Arial"/>
                <a:sym typeface="Arial"/>
              </a:defRPr>
            </a:pPr>
            <a:r>
              <a:rPr sz="2100"/>
              <a:t> Can be made worse by psycho-social debriefing interventions</a:t>
            </a:r>
          </a:p>
          <a:p>
            <a:pPr>
              <a:buSzPct val="100000"/>
              <a:defRPr sz="4200">
                <a:latin typeface="Arial"/>
                <a:ea typeface="Arial"/>
                <a:cs typeface="Arial"/>
                <a:sym typeface="Arial"/>
              </a:defRPr>
            </a:pPr>
            <a:endParaRPr sz="2100"/>
          </a:p>
          <a:p>
            <a:pPr>
              <a:buSzPct val="100000"/>
              <a:buFont typeface="Arial"/>
              <a:buChar char="•"/>
              <a:defRPr sz="4200">
                <a:latin typeface="Arial"/>
                <a:ea typeface="Arial"/>
                <a:cs typeface="Arial"/>
                <a:sym typeface="Arial"/>
              </a:defRPr>
            </a:pPr>
            <a:r>
              <a:rPr sz="2100"/>
              <a:t> </a:t>
            </a:r>
            <a:r>
              <a:rPr sz="2100" b="1"/>
              <a:t>Approximately 5% of American adolescents. Canadian stats are unknown.</a:t>
            </a:r>
          </a:p>
        </p:txBody>
      </p:sp>
      <p:pic>
        <p:nvPicPr>
          <p:cNvPr id="1269"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文本框 7"/>
          <p:cNvSpPr txBox="1"/>
          <p:nvPr/>
        </p:nvSpPr>
        <p:spPr>
          <a:xfrm>
            <a:off x="1890462" y="465539"/>
            <a:ext cx="8411077"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The Acute Stress Response</a:t>
            </a:r>
          </a:p>
        </p:txBody>
      </p:sp>
      <p:sp>
        <p:nvSpPr>
          <p:cNvPr id="1274" name="Shape 795"/>
          <p:cNvSpPr/>
          <p:nvPr/>
        </p:nvSpPr>
        <p:spPr>
          <a:xfrm>
            <a:off x="2378995" y="5551741"/>
            <a:ext cx="6615869" cy="1"/>
          </a:xfrm>
          <a:prstGeom prst="line">
            <a:avLst/>
          </a:prstGeom>
          <a:ln w="101600">
            <a:solidFill>
              <a:srgbClr val="000000"/>
            </a:solidFill>
            <a:miter/>
            <a:tail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275" name="Shape 809"/>
          <p:cNvSpPr/>
          <p:nvPr/>
        </p:nvSpPr>
        <p:spPr>
          <a:xfrm>
            <a:off x="2397356" y="1791878"/>
            <a:ext cx="6149704" cy="3759866"/>
          </a:xfrm>
          <a:custGeom>
            <a:avLst/>
            <a:gdLst/>
            <a:ahLst/>
            <a:cxnLst>
              <a:cxn ang="0">
                <a:pos x="wd2" y="hd2"/>
              </a:cxn>
              <a:cxn ang="5400000">
                <a:pos x="wd2" y="hd2"/>
              </a:cxn>
              <a:cxn ang="10800000">
                <a:pos x="wd2" y="hd2"/>
              </a:cxn>
              <a:cxn ang="16200000">
                <a:pos x="wd2" y="hd2"/>
              </a:cxn>
            </a:cxnLst>
            <a:rect l="0" t="0" r="r" b="b"/>
            <a:pathLst>
              <a:path w="21600" h="16201" extrusionOk="0">
                <a:moveTo>
                  <a:pt x="0" y="16201"/>
                </a:moveTo>
                <a:cubicBezTo>
                  <a:pt x="3111" y="-5253"/>
                  <a:pt x="10311" y="-5399"/>
                  <a:pt x="21600" y="15763"/>
                </a:cubicBezTo>
              </a:path>
            </a:pathLst>
          </a:custGeom>
          <a:ln w="203200">
            <a:solidFill>
              <a:srgbClr val="DB4699"/>
            </a:solidFill>
            <a:miter lim="400000"/>
            <a:tailEnd type="triangle"/>
          </a:ln>
        </p:spPr>
        <p:txBody>
          <a:bodyPr lIns="60960" tIns="60960" rIns="60960" bIns="60960"/>
          <a:lstStyle/>
          <a:p>
            <a:pPr>
              <a:lnSpc>
                <a:spcPct val="100000"/>
              </a:lnSpc>
              <a:defRPr sz="4400">
                <a:latin typeface="Calibri"/>
                <a:ea typeface="Calibri"/>
                <a:cs typeface="Calibri"/>
                <a:sym typeface="Calibri"/>
              </a:defRPr>
            </a:pPr>
            <a:endParaRPr sz="2200"/>
          </a:p>
        </p:txBody>
      </p:sp>
      <p:sp>
        <p:nvSpPr>
          <p:cNvPr id="1276" name="Shape 796"/>
          <p:cNvSpPr/>
          <p:nvPr/>
        </p:nvSpPr>
        <p:spPr>
          <a:xfrm flipV="1">
            <a:off x="2378994" y="2052757"/>
            <a:ext cx="1" cy="3498987"/>
          </a:xfrm>
          <a:prstGeom prst="line">
            <a:avLst/>
          </a:prstGeom>
          <a:ln w="101600">
            <a:solidFill>
              <a:srgbClr val="000000"/>
            </a:solidFill>
            <a:miter/>
            <a:headEnd type="triangle"/>
            <a:tail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277" name="Shape 800"/>
          <p:cNvSpPr txBox="1"/>
          <p:nvPr/>
        </p:nvSpPr>
        <p:spPr>
          <a:xfrm>
            <a:off x="2283001" y="5656764"/>
            <a:ext cx="621953"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Days</a:t>
            </a:r>
          </a:p>
        </p:txBody>
      </p:sp>
      <p:sp>
        <p:nvSpPr>
          <p:cNvPr id="1278" name="Shape 801"/>
          <p:cNvSpPr txBox="1"/>
          <p:nvPr/>
        </p:nvSpPr>
        <p:spPr>
          <a:xfrm>
            <a:off x="4034023" y="5656764"/>
            <a:ext cx="876301"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Weeks</a:t>
            </a:r>
          </a:p>
        </p:txBody>
      </p:sp>
      <p:sp>
        <p:nvSpPr>
          <p:cNvPr id="1279" name="Shape 802"/>
          <p:cNvSpPr txBox="1"/>
          <p:nvPr/>
        </p:nvSpPr>
        <p:spPr>
          <a:xfrm>
            <a:off x="6916219" y="5656764"/>
            <a:ext cx="852785"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Months</a:t>
            </a:r>
          </a:p>
        </p:txBody>
      </p:sp>
      <p:sp>
        <p:nvSpPr>
          <p:cNvPr id="1280" name="Shape 798"/>
          <p:cNvSpPr txBox="1"/>
          <p:nvPr/>
        </p:nvSpPr>
        <p:spPr>
          <a:xfrm rot="16200000">
            <a:off x="-897224" y="3608697"/>
            <a:ext cx="4424276" cy="465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4800">
                <a:latin typeface="Arial"/>
                <a:ea typeface="Arial"/>
                <a:cs typeface="Arial"/>
                <a:sym typeface="Arial"/>
              </a:defRPr>
            </a:lvl1pPr>
          </a:lstStyle>
          <a:p>
            <a:r>
              <a:rPr sz="2400"/>
              <a:t>Intensity of Impairing symptoms</a:t>
            </a:r>
          </a:p>
        </p:txBody>
      </p:sp>
      <p:sp>
        <p:nvSpPr>
          <p:cNvPr id="1281" name="Shape 804"/>
          <p:cNvSpPr txBox="1"/>
          <p:nvPr/>
        </p:nvSpPr>
        <p:spPr>
          <a:xfrm>
            <a:off x="9123202" y="11292216"/>
            <a:ext cx="2212475" cy="2808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7619" tIns="47619" rIns="47619" bIns="47619" anchor="ctr">
            <a:spAutoFit/>
          </a:bodyPr>
          <a:lstStyle/>
          <a:p>
            <a:pPr marL="238125" indent="-238125" defTabSz="412750">
              <a:spcBef>
                <a:spcPts val="2250"/>
              </a:spcBef>
              <a:buSzPct val="125000"/>
              <a:buChar char="•"/>
              <a:defRPr sz="3600">
                <a:latin typeface="Helvetica Neue"/>
                <a:ea typeface="Helvetica Neue"/>
                <a:cs typeface="Helvetica Neue"/>
                <a:sym typeface="Helvetica Neue"/>
              </a:defRPr>
            </a:pPr>
            <a:endParaRPr sz="1200"/>
          </a:p>
        </p:txBody>
      </p:sp>
      <p:sp>
        <p:nvSpPr>
          <p:cNvPr id="1282" name="Shape 797"/>
          <p:cNvSpPr/>
          <p:nvPr/>
        </p:nvSpPr>
        <p:spPr>
          <a:xfrm>
            <a:off x="1631136" y="4014912"/>
            <a:ext cx="1655706" cy="16793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850" y="4935"/>
                </a:lnTo>
                <a:lnTo>
                  <a:pt x="14551" y="651"/>
                </a:lnTo>
                <a:lnTo>
                  <a:pt x="13823" y="5643"/>
                </a:lnTo>
                <a:lnTo>
                  <a:pt x="17849" y="2527"/>
                </a:lnTo>
                <a:lnTo>
                  <a:pt x="15432" y="6972"/>
                </a:lnTo>
                <a:lnTo>
                  <a:pt x="20297" y="5400"/>
                </a:lnTo>
                <a:lnTo>
                  <a:pt x="16482" y="8763"/>
                </a:lnTo>
                <a:lnTo>
                  <a:pt x="21600" y="8925"/>
                </a:lnTo>
                <a:lnTo>
                  <a:pt x="16847" y="10800"/>
                </a:lnTo>
                <a:lnTo>
                  <a:pt x="21600" y="12675"/>
                </a:lnTo>
                <a:lnTo>
                  <a:pt x="16482" y="12837"/>
                </a:lnTo>
                <a:lnTo>
                  <a:pt x="20297" y="16200"/>
                </a:lnTo>
                <a:lnTo>
                  <a:pt x="15432" y="14628"/>
                </a:lnTo>
                <a:lnTo>
                  <a:pt x="17849" y="19073"/>
                </a:lnTo>
                <a:lnTo>
                  <a:pt x="13823" y="15957"/>
                </a:lnTo>
                <a:lnTo>
                  <a:pt x="14551" y="20949"/>
                </a:lnTo>
                <a:lnTo>
                  <a:pt x="11850" y="16665"/>
                </a:lnTo>
                <a:lnTo>
                  <a:pt x="10800" y="21600"/>
                </a:lnTo>
                <a:lnTo>
                  <a:pt x="9750" y="16665"/>
                </a:lnTo>
                <a:lnTo>
                  <a:pt x="7049" y="20949"/>
                </a:lnTo>
                <a:lnTo>
                  <a:pt x="7777" y="15957"/>
                </a:lnTo>
                <a:lnTo>
                  <a:pt x="3751" y="19073"/>
                </a:lnTo>
                <a:lnTo>
                  <a:pt x="6168" y="14628"/>
                </a:lnTo>
                <a:lnTo>
                  <a:pt x="1303" y="16200"/>
                </a:lnTo>
                <a:lnTo>
                  <a:pt x="5118" y="12837"/>
                </a:lnTo>
                <a:lnTo>
                  <a:pt x="0" y="12675"/>
                </a:lnTo>
                <a:lnTo>
                  <a:pt x="4753" y="10800"/>
                </a:lnTo>
                <a:lnTo>
                  <a:pt x="0" y="8925"/>
                </a:lnTo>
                <a:lnTo>
                  <a:pt x="5118" y="8763"/>
                </a:lnTo>
                <a:lnTo>
                  <a:pt x="1303" y="5400"/>
                </a:lnTo>
                <a:lnTo>
                  <a:pt x="6168" y="6972"/>
                </a:lnTo>
                <a:lnTo>
                  <a:pt x="3751" y="2527"/>
                </a:lnTo>
                <a:lnTo>
                  <a:pt x="7777" y="5643"/>
                </a:lnTo>
                <a:lnTo>
                  <a:pt x="7049" y="651"/>
                </a:lnTo>
                <a:lnTo>
                  <a:pt x="9750" y="4935"/>
                </a:lnTo>
                <a:close/>
              </a:path>
            </a:pathLst>
          </a:custGeom>
          <a:solidFill>
            <a:srgbClr val="FEBE10"/>
          </a:solidFill>
          <a:ln w="63500">
            <a:solidFill>
              <a:srgbClr val="85888D"/>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283" name="Shape 801"/>
          <p:cNvSpPr txBox="1"/>
          <p:nvPr/>
        </p:nvSpPr>
        <p:spPr>
          <a:xfrm>
            <a:off x="1941764" y="4668014"/>
            <a:ext cx="1034438"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Trauma</a:t>
            </a:r>
          </a:p>
        </p:txBody>
      </p:sp>
      <p:pic>
        <p:nvPicPr>
          <p:cNvPr id="128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3" name="Rectangle 2">
            <a:extLst>
              <a:ext uri="{FF2B5EF4-FFF2-40B4-BE49-F238E27FC236}">
                <a16:creationId xmlns:a16="http://schemas.microsoft.com/office/drawing/2014/main" id="{E54EF0B5-8E57-4915-8BB8-192E24CAC5B9}"/>
              </a:ext>
            </a:extLst>
          </p:cNvPr>
          <p:cNvSpPr/>
          <p:nvPr/>
        </p:nvSpPr>
        <p:spPr>
          <a:xfrm>
            <a:off x="8994865" y="2052757"/>
            <a:ext cx="2964908" cy="3439403"/>
          </a:xfrm>
          <a:prstGeom prst="rect">
            <a:avLst/>
          </a:prstGeom>
        </p:spPr>
        <p:txBody>
          <a:bodyPr wrap="square" anchor="t">
            <a:spAutoFit/>
          </a:bodyPr>
          <a:lstStyle/>
          <a:p>
            <a:pPr marL="238125" indent="-238125" defTabSz="412750">
              <a:spcBef>
                <a:spcPts val="2250"/>
              </a:spcBef>
              <a:buSzPct val="125000"/>
              <a:buChar char="•"/>
              <a:defRPr sz="3600">
                <a:latin typeface="Helvetica Neue"/>
                <a:ea typeface="Helvetica Neue"/>
                <a:cs typeface="Helvetica Neue"/>
                <a:sym typeface="Helvetica Neue"/>
              </a:defRPr>
            </a:pPr>
            <a:r>
              <a:rPr lang="en-US" sz="1600"/>
              <a:t>Affects 100% of Population</a:t>
            </a:r>
            <a:endParaRPr lang="en-US" sz="1600">
              <a:latin typeface="Times New Roman"/>
              <a:ea typeface="Times New Roman"/>
              <a:cs typeface="Times New Roman"/>
              <a:sym typeface="Times New Roman"/>
            </a:endParaRPr>
          </a:p>
          <a:p>
            <a:pPr marL="238125" indent="-238125" defTabSz="412750">
              <a:spcBef>
                <a:spcPts val="2250"/>
              </a:spcBef>
              <a:buSzPct val="125000"/>
              <a:buChar char="•"/>
              <a:defRPr sz="3600">
                <a:latin typeface="Helvetica Neue"/>
                <a:ea typeface="Helvetica Neue"/>
                <a:cs typeface="Helvetica Neue"/>
                <a:sym typeface="Helvetica Neue"/>
              </a:defRPr>
            </a:pPr>
            <a:r>
              <a:rPr lang="en-US" sz="1600"/>
              <a:t>Common symptoms are: worry; sleep problems; hyper-arousal; irritable</a:t>
            </a:r>
            <a:endParaRPr lang="en-US" sz="1600">
              <a:latin typeface="Times New Roman"/>
              <a:ea typeface="Times New Roman"/>
              <a:cs typeface="Times New Roman"/>
              <a:sym typeface="Times New Roman"/>
            </a:endParaRPr>
          </a:p>
          <a:p>
            <a:pPr marL="238125" indent="-238125" defTabSz="412750">
              <a:spcBef>
                <a:spcPts val="2250"/>
              </a:spcBef>
              <a:buSzPct val="125000"/>
              <a:buChar char="•"/>
              <a:defRPr sz="3600">
                <a:latin typeface="Helvetica Neue"/>
                <a:ea typeface="Helvetica Neue"/>
                <a:cs typeface="Helvetica Neue"/>
                <a:sym typeface="Helvetica Neue"/>
              </a:defRPr>
            </a:pPr>
            <a:r>
              <a:rPr lang="en-US" sz="1600"/>
              <a:t>May impair functioning</a:t>
            </a:r>
            <a:endParaRPr lang="en-US" sz="1600">
              <a:latin typeface="Times New Roman"/>
              <a:ea typeface="Times New Roman"/>
              <a:cs typeface="Times New Roman"/>
              <a:sym typeface="Times New Roman"/>
            </a:endParaRPr>
          </a:p>
          <a:p>
            <a:pPr marL="238125" indent="-238125" defTabSz="412750">
              <a:spcBef>
                <a:spcPts val="2250"/>
              </a:spcBef>
              <a:buSzPct val="125000"/>
              <a:buChar char="•"/>
              <a:defRPr sz="3600">
                <a:latin typeface="Helvetica Neue"/>
                <a:ea typeface="Helvetica Neue"/>
                <a:cs typeface="Helvetica Neue"/>
                <a:sym typeface="Helvetica Neue"/>
              </a:defRPr>
            </a:pPr>
            <a:r>
              <a:rPr lang="en-US" sz="1600"/>
              <a:t>Resolves without medical treatment</a:t>
            </a:r>
            <a:br>
              <a:rPr lang="en-US" sz="1600">
                <a:latin typeface="Times New Roman"/>
                <a:ea typeface="Times New Roman"/>
                <a:cs typeface="Times New Roman"/>
              </a:rPr>
            </a:br>
            <a:r>
              <a:rPr lang="en-US" sz="1600"/>
              <a:t>What to do?- Resume usual activities &amp; mobilize emotional supports</a:t>
            </a:r>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 name="文本框 7"/>
          <p:cNvSpPr txBox="1"/>
          <p:nvPr/>
        </p:nvSpPr>
        <p:spPr>
          <a:xfrm>
            <a:off x="1769479" y="242150"/>
            <a:ext cx="8109068"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5500">
              <a:lnSpc>
                <a:spcPct val="100000"/>
              </a:lnSpc>
              <a:defRPr sz="8400">
                <a:latin typeface="+mn-lt"/>
                <a:ea typeface="+mn-ea"/>
                <a:cs typeface="+mn-cs"/>
                <a:sym typeface="Helvetica Neue Medium"/>
              </a:defRPr>
            </a:lvl1pPr>
          </a:lstStyle>
          <a:p>
            <a:r>
              <a:rPr sz="4400">
                <a:latin typeface="Helvetica Neue"/>
              </a:rPr>
              <a:t>Post Traumatic Stress Disorder</a:t>
            </a:r>
          </a:p>
        </p:txBody>
      </p:sp>
      <p:sp>
        <p:nvSpPr>
          <p:cNvPr id="1289" name="Shape 795"/>
          <p:cNvSpPr/>
          <p:nvPr/>
        </p:nvSpPr>
        <p:spPr>
          <a:xfrm>
            <a:off x="2351556" y="5551741"/>
            <a:ext cx="7526991" cy="1"/>
          </a:xfrm>
          <a:prstGeom prst="line">
            <a:avLst/>
          </a:prstGeom>
          <a:ln w="101600">
            <a:solidFill>
              <a:srgbClr val="000000"/>
            </a:solidFill>
            <a:miter/>
            <a:tail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290" name="Shape 796"/>
          <p:cNvSpPr/>
          <p:nvPr/>
        </p:nvSpPr>
        <p:spPr>
          <a:xfrm flipV="1">
            <a:off x="2378994" y="2052757"/>
            <a:ext cx="1" cy="3498987"/>
          </a:xfrm>
          <a:prstGeom prst="line">
            <a:avLst/>
          </a:prstGeom>
          <a:ln w="101600">
            <a:solidFill>
              <a:srgbClr val="000000"/>
            </a:solidFill>
            <a:miter/>
            <a:tailEnd type="triangle"/>
          </a:ln>
        </p:spPr>
        <p:txBody>
          <a:bodyPr lIns="60960" tIns="60960" rIns="60960" bIns="60960"/>
          <a:lstStyle/>
          <a:p>
            <a:pPr>
              <a:lnSpc>
                <a:spcPct val="100000"/>
              </a:lnSpc>
              <a:defRPr sz="3600">
                <a:latin typeface="Calibri"/>
                <a:ea typeface="Calibri"/>
                <a:cs typeface="Calibri"/>
                <a:sym typeface="Calibri"/>
              </a:defRPr>
            </a:pPr>
            <a:endParaRPr/>
          </a:p>
        </p:txBody>
      </p:sp>
      <p:sp>
        <p:nvSpPr>
          <p:cNvPr id="1291" name="Shape 800"/>
          <p:cNvSpPr txBox="1"/>
          <p:nvPr/>
        </p:nvSpPr>
        <p:spPr>
          <a:xfrm>
            <a:off x="2283001" y="5656764"/>
            <a:ext cx="621953"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Days</a:t>
            </a:r>
          </a:p>
        </p:txBody>
      </p:sp>
      <p:sp>
        <p:nvSpPr>
          <p:cNvPr id="1292" name="Shape 801"/>
          <p:cNvSpPr txBox="1"/>
          <p:nvPr/>
        </p:nvSpPr>
        <p:spPr>
          <a:xfrm>
            <a:off x="4034023" y="5656764"/>
            <a:ext cx="876301"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Weeks</a:t>
            </a:r>
          </a:p>
        </p:txBody>
      </p:sp>
      <p:sp>
        <p:nvSpPr>
          <p:cNvPr id="1293" name="Shape 802"/>
          <p:cNvSpPr txBox="1"/>
          <p:nvPr/>
        </p:nvSpPr>
        <p:spPr>
          <a:xfrm>
            <a:off x="6916219" y="5656764"/>
            <a:ext cx="852785"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3600">
                <a:latin typeface="Arial"/>
                <a:ea typeface="Arial"/>
                <a:cs typeface="Arial"/>
                <a:sym typeface="Arial"/>
              </a:defRPr>
            </a:lvl1pPr>
          </a:lstStyle>
          <a:p>
            <a:r>
              <a:rPr sz="1800"/>
              <a:t>Months</a:t>
            </a:r>
          </a:p>
        </p:txBody>
      </p:sp>
      <p:sp>
        <p:nvSpPr>
          <p:cNvPr id="1294" name="Shape 798"/>
          <p:cNvSpPr txBox="1"/>
          <p:nvPr/>
        </p:nvSpPr>
        <p:spPr>
          <a:xfrm rot="16200000">
            <a:off x="-897224" y="3608697"/>
            <a:ext cx="4424276" cy="465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7619" tIns="47619" rIns="47619" bIns="47619" anchor="ctr">
            <a:spAutoFit/>
          </a:bodyPr>
          <a:lstStyle>
            <a:lvl1pPr>
              <a:defRPr sz="4800">
                <a:latin typeface="Arial"/>
                <a:ea typeface="Arial"/>
                <a:cs typeface="Arial"/>
                <a:sym typeface="Arial"/>
              </a:defRPr>
            </a:lvl1pPr>
          </a:lstStyle>
          <a:p>
            <a:r>
              <a:rPr sz="2400"/>
              <a:t>Intensity of Impairing symptoms</a:t>
            </a:r>
          </a:p>
        </p:txBody>
      </p:sp>
      <p:sp>
        <p:nvSpPr>
          <p:cNvPr id="1295" name="Shape 804"/>
          <p:cNvSpPr txBox="1"/>
          <p:nvPr/>
        </p:nvSpPr>
        <p:spPr>
          <a:xfrm>
            <a:off x="3691412" y="1967349"/>
            <a:ext cx="4341120" cy="28661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7619" tIns="47619" rIns="47619" bIns="47619" anchor="ctr">
            <a:spAutoFit/>
          </a:bodyPr>
          <a:lstStyle/>
          <a:p>
            <a:pPr>
              <a:defRPr sz="3600">
                <a:latin typeface="Arial"/>
                <a:ea typeface="Arial"/>
                <a:cs typeface="Arial"/>
                <a:sym typeface="Arial"/>
              </a:defRPr>
            </a:pPr>
            <a:r>
              <a:t>Re-experiencing</a:t>
            </a:r>
            <a:endParaRPr sz="4200">
              <a:latin typeface="Times New Roman"/>
              <a:ea typeface="Times New Roman"/>
              <a:cs typeface="Times New Roman"/>
              <a:sym typeface="Times New Roman"/>
            </a:endParaRPr>
          </a:p>
          <a:p>
            <a:pPr>
              <a:defRPr sz="3600">
                <a:latin typeface="Arial"/>
                <a:ea typeface="Arial"/>
                <a:cs typeface="Arial"/>
                <a:sym typeface="Arial"/>
              </a:defRPr>
            </a:pPr>
            <a:r>
              <a:t>Avoidance/Numbin</a:t>
            </a:r>
            <a:r>
              <a:rPr lang="en-US"/>
              <a:t>g</a:t>
            </a:r>
            <a:r>
              <a:t> Hyper-arousal</a:t>
            </a:r>
            <a:endParaRPr sz="4200">
              <a:latin typeface="Times New Roman"/>
              <a:ea typeface="Times New Roman"/>
              <a:cs typeface="Times New Roman"/>
              <a:sym typeface="Times New Roman"/>
            </a:endParaRPr>
          </a:p>
          <a:p>
            <a:pPr>
              <a:defRPr sz="3600">
                <a:latin typeface="Arial"/>
                <a:ea typeface="Arial"/>
                <a:cs typeface="Arial"/>
                <a:sym typeface="Arial"/>
              </a:defRPr>
            </a:pPr>
            <a:r>
              <a:t>Functional Impairment</a:t>
            </a:r>
          </a:p>
        </p:txBody>
      </p:sp>
      <p:sp>
        <p:nvSpPr>
          <p:cNvPr id="1296" name="Shape 856"/>
          <p:cNvSpPr/>
          <p:nvPr/>
        </p:nvSpPr>
        <p:spPr>
          <a:xfrm flipV="1">
            <a:off x="2464655" y="2012980"/>
            <a:ext cx="1259418" cy="3496734"/>
          </a:xfrm>
          <a:prstGeom prst="line">
            <a:avLst/>
          </a:prstGeom>
          <a:ln w="165100">
            <a:solidFill>
              <a:srgbClr val="DB4699"/>
            </a:solidFill>
            <a:miter lim="400000"/>
          </a:ln>
        </p:spPr>
        <p:txBody>
          <a:bodyPr lIns="60960" tIns="60960" rIns="60960" bIns="60960"/>
          <a:lstStyle/>
          <a:p>
            <a:pPr>
              <a:lnSpc>
                <a:spcPct val="100000"/>
              </a:lnSpc>
              <a:defRPr sz="3600">
                <a:latin typeface="Calibri"/>
                <a:ea typeface="Calibri"/>
                <a:cs typeface="Calibri"/>
                <a:sym typeface="Calibri"/>
              </a:defRPr>
            </a:pPr>
            <a:endParaRPr/>
          </a:p>
        </p:txBody>
      </p:sp>
      <p:sp>
        <p:nvSpPr>
          <p:cNvPr id="1297" name="Shape 797"/>
          <p:cNvSpPr/>
          <p:nvPr/>
        </p:nvSpPr>
        <p:spPr>
          <a:xfrm>
            <a:off x="1631136" y="4014912"/>
            <a:ext cx="1655706" cy="16793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850" y="4935"/>
                </a:lnTo>
                <a:lnTo>
                  <a:pt x="14551" y="651"/>
                </a:lnTo>
                <a:lnTo>
                  <a:pt x="13823" y="5643"/>
                </a:lnTo>
                <a:lnTo>
                  <a:pt x="17849" y="2527"/>
                </a:lnTo>
                <a:lnTo>
                  <a:pt x="15432" y="6972"/>
                </a:lnTo>
                <a:lnTo>
                  <a:pt x="20297" y="5400"/>
                </a:lnTo>
                <a:lnTo>
                  <a:pt x="16482" y="8763"/>
                </a:lnTo>
                <a:lnTo>
                  <a:pt x="21600" y="8925"/>
                </a:lnTo>
                <a:lnTo>
                  <a:pt x="16847" y="10800"/>
                </a:lnTo>
                <a:lnTo>
                  <a:pt x="21600" y="12675"/>
                </a:lnTo>
                <a:lnTo>
                  <a:pt x="16482" y="12837"/>
                </a:lnTo>
                <a:lnTo>
                  <a:pt x="20297" y="16200"/>
                </a:lnTo>
                <a:lnTo>
                  <a:pt x="15432" y="14628"/>
                </a:lnTo>
                <a:lnTo>
                  <a:pt x="17849" y="19073"/>
                </a:lnTo>
                <a:lnTo>
                  <a:pt x="13823" y="15957"/>
                </a:lnTo>
                <a:lnTo>
                  <a:pt x="14551" y="20949"/>
                </a:lnTo>
                <a:lnTo>
                  <a:pt x="11850" y="16665"/>
                </a:lnTo>
                <a:lnTo>
                  <a:pt x="10800" y="21600"/>
                </a:lnTo>
                <a:lnTo>
                  <a:pt x="9750" y="16665"/>
                </a:lnTo>
                <a:lnTo>
                  <a:pt x="7049" y="20949"/>
                </a:lnTo>
                <a:lnTo>
                  <a:pt x="7777" y="15957"/>
                </a:lnTo>
                <a:lnTo>
                  <a:pt x="3751" y="19073"/>
                </a:lnTo>
                <a:lnTo>
                  <a:pt x="6168" y="14628"/>
                </a:lnTo>
                <a:lnTo>
                  <a:pt x="1303" y="16200"/>
                </a:lnTo>
                <a:lnTo>
                  <a:pt x="5118" y="12837"/>
                </a:lnTo>
                <a:lnTo>
                  <a:pt x="0" y="12675"/>
                </a:lnTo>
                <a:lnTo>
                  <a:pt x="4753" y="10800"/>
                </a:lnTo>
                <a:lnTo>
                  <a:pt x="0" y="8925"/>
                </a:lnTo>
                <a:lnTo>
                  <a:pt x="5118" y="8763"/>
                </a:lnTo>
                <a:lnTo>
                  <a:pt x="1303" y="5400"/>
                </a:lnTo>
                <a:lnTo>
                  <a:pt x="6168" y="6972"/>
                </a:lnTo>
                <a:lnTo>
                  <a:pt x="3751" y="2527"/>
                </a:lnTo>
                <a:lnTo>
                  <a:pt x="7777" y="5643"/>
                </a:lnTo>
                <a:lnTo>
                  <a:pt x="7049" y="651"/>
                </a:lnTo>
                <a:lnTo>
                  <a:pt x="9750" y="4935"/>
                </a:lnTo>
                <a:close/>
              </a:path>
            </a:pathLst>
          </a:custGeom>
          <a:solidFill>
            <a:srgbClr val="FEBE10"/>
          </a:solidFill>
          <a:ln w="63500">
            <a:solidFill>
              <a:srgbClr val="85888D"/>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298" name="Shape 801"/>
          <p:cNvSpPr txBox="1"/>
          <p:nvPr/>
        </p:nvSpPr>
        <p:spPr>
          <a:xfrm>
            <a:off x="1941764" y="4668014"/>
            <a:ext cx="1034438"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Trauma</a:t>
            </a:r>
          </a:p>
        </p:txBody>
      </p:sp>
      <p:sp>
        <p:nvSpPr>
          <p:cNvPr id="1299" name="Shape 862"/>
          <p:cNvSpPr/>
          <p:nvPr/>
        </p:nvSpPr>
        <p:spPr>
          <a:xfrm>
            <a:off x="3717715" y="1818253"/>
            <a:ext cx="620185" cy="209551"/>
          </a:xfrm>
          <a:custGeom>
            <a:avLst/>
            <a:gdLst/>
            <a:ahLst/>
            <a:cxnLst>
              <a:cxn ang="0">
                <a:pos x="wd2" y="hd2"/>
              </a:cxn>
              <a:cxn ang="5400000">
                <a:pos x="wd2" y="hd2"/>
              </a:cxn>
              <a:cxn ang="10800000">
                <a:pos x="wd2" y="hd2"/>
              </a:cxn>
              <a:cxn ang="16200000">
                <a:pos x="wd2" y="hd2"/>
              </a:cxn>
            </a:cxnLst>
            <a:rect l="0" t="0" r="r" b="b"/>
            <a:pathLst>
              <a:path w="21600" h="17367" extrusionOk="0">
                <a:moveTo>
                  <a:pt x="0" y="17367"/>
                </a:moveTo>
                <a:cubicBezTo>
                  <a:pt x="4576" y="213"/>
                  <a:pt x="11776" y="-4233"/>
                  <a:pt x="21600" y="4028"/>
                </a:cubicBezTo>
              </a:path>
            </a:pathLst>
          </a:custGeom>
          <a:ln w="165100">
            <a:solidFill>
              <a:srgbClr val="DB469B"/>
            </a:solidFill>
            <a:miter lim="400000"/>
          </a:ln>
        </p:spPr>
        <p:txBody>
          <a:bodyPr lIns="60960" tIns="60960" rIns="60960" bIns="60960"/>
          <a:lstStyle/>
          <a:p>
            <a:pPr>
              <a:lnSpc>
                <a:spcPct val="100000"/>
              </a:lnSpc>
              <a:defRPr sz="4400">
                <a:latin typeface="Calibri"/>
                <a:ea typeface="Calibri"/>
                <a:cs typeface="Calibri"/>
                <a:sym typeface="Calibri"/>
              </a:defRPr>
            </a:pPr>
            <a:endParaRPr sz="2200"/>
          </a:p>
        </p:txBody>
      </p:sp>
      <p:sp>
        <p:nvSpPr>
          <p:cNvPr id="1300" name="Shape 861"/>
          <p:cNvSpPr/>
          <p:nvPr/>
        </p:nvSpPr>
        <p:spPr>
          <a:xfrm>
            <a:off x="4329432" y="1458419"/>
            <a:ext cx="6635751" cy="700618"/>
          </a:xfrm>
          <a:custGeom>
            <a:avLst/>
            <a:gdLst/>
            <a:ahLst/>
            <a:cxnLst>
              <a:cxn ang="0">
                <a:pos x="wd2" y="hd2"/>
              </a:cxn>
              <a:cxn ang="5400000">
                <a:pos x="wd2" y="hd2"/>
              </a:cxn>
              <a:cxn ang="10800000">
                <a:pos x="wd2" y="hd2"/>
              </a:cxn>
              <a:cxn ang="16200000">
                <a:pos x="wd2" y="hd2"/>
              </a:cxn>
            </a:cxnLst>
            <a:rect l="0" t="0" r="r" b="b"/>
            <a:pathLst>
              <a:path w="21600" h="21600" extrusionOk="0">
                <a:moveTo>
                  <a:pt x="0" y="12588"/>
                </a:moveTo>
                <a:lnTo>
                  <a:pt x="918" y="16795"/>
                </a:lnTo>
                <a:lnTo>
                  <a:pt x="1564" y="11996"/>
                </a:lnTo>
                <a:lnTo>
                  <a:pt x="2269" y="16468"/>
                </a:lnTo>
                <a:lnTo>
                  <a:pt x="2876" y="10785"/>
                </a:lnTo>
                <a:lnTo>
                  <a:pt x="4002" y="3819"/>
                </a:lnTo>
                <a:lnTo>
                  <a:pt x="4252" y="17396"/>
                </a:lnTo>
                <a:lnTo>
                  <a:pt x="5477" y="13099"/>
                </a:lnTo>
                <a:lnTo>
                  <a:pt x="6138" y="3966"/>
                </a:lnTo>
                <a:lnTo>
                  <a:pt x="7145" y="15136"/>
                </a:lnTo>
                <a:lnTo>
                  <a:pt x="8457" y="8261"/>
                </a:lnTo>
                <a:lnTo>
                  <a:pt x="9000" y="15239"/>
                </a:lnTo>
                <a:lnTo>
                  <a:pt x="10151" y="5081"/>
                </a:lnTo>
                <a:lnTo>
                  <a:pt x="11343" y="21600"/>
                </a:lnTo>
                <a:lnTo>
                  <a:pt x="12483" y="7763"/>
                </a:lnTo>
                <a:lnTo>
                  <a:pt x="12981" y="2134"/>
                </a:lnTo>
                <a:lnTo>
                  <a:pt x="13556" y="12722"/>
                </a:lnTo>
                <a:lnTo>
                  <a:pt x="14382" y="17030"/>
                </a:lnTo>
                <a:lnTo>
                  <a:pt x="15477" y="8223"/>
                </a:lnTo>
                <a:lnTo>
                  <a:pt x="16603" y="10261"/>
                </a:lnTo>
                <a:lnTo>
                  <a:pt x="17726" y="3810"/>
                </a:lnTo>
                <a:lnTo>
                  <a:pt x="18577" y="8619"/>
                </a:lnTo>
                <a:lnTo>
                  <a:pt x="19430" y="0"/>
                </a:lnTo>
                <a:lnTo>
                  <a:pt x="20679" y="6455"/>
                </a:lnTo>
                <a:lnTo>
                  <a:pt x="21600" y="6663"/>
                </a:lnTo>
              </a:path>
            </a:pathLst>
          </a:custGeom>
          <a:ln w="127000">
            <a:solidFill>
              <a:srgbClr val="DB4798"/>
            </a:solidFill>
            <a:miter lim="400000"/>
          </a:ln>
        </p:spPr>
        <p:txBody>
          <a:bodyPr lIns="60960" tIns="60960" rIns="60960" bIns="60960" anchor="ctr"/>
          <a:lstStyle/>
          <a:p>
            <a:pPr>
              <a:lnSpc>
                <a:spcPct val="100000"/>
              </a:lnSpc>
              <a:defRPr sz="4400">
                <a:latin typeface="Calibri"/>
                <a:ea typeface="Calibri"/>
                <a:cs typeface="Calibri"/>
                <a:sym typeface="Calibri"/>
              </a:defRPr>
            </a:pPr>
            <a:endParaRPr sz="2200"/>
          </a:p>
        </p:txBody>
      </p:sp>
      <p:sp>
        <p:nvSpPr>
          <p:cNvPr id="1301" name="Shape 858"/>
          <p:cNvSpPr/>
          <p:nvPr/>
        </p:nvSpPr>
        <p:spPr>
          <a:xfrm>
            <a:off x="8255088" y="2729150"/>
            <a:ext cx="1479550" cy="148166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EBE10"/>
          </a:solidFill>
          <a:ln w="127000">
            <a:solidFill>
              <a:srgbClr val="000000"/>
            </a:solidFill>
            <a:miter lim="400000"/>
          </a:ln>
        </p:spPr>
        <p:txBody>
          <a:bodyPr lIns="60960" tIns="60960" rIns="60960" bIns="60960" anchor="ctr"/>
          <a:lstStyle/>
          <a:p>
            <a:pPr>
              <a:lnSpc>
                <a:spcPct val="100000"/>
              </a:lnSpc>
              <a:defRPr sz="3400">
                <a:latin typeface="Calibri"/>
                <a:ea typeface="Calibri"/>
                <a:cs typeface="Calibri"/>
                <a:sym typeface="Calibri"/>
              </a:defRPr>
            </a:pPr>
            <a:endParaRPr sz="1700"/>
          </a:p>
        </p:txBody>
      </p:sp>
      <p:sp>
        <p:nvSpPr>
          <p:cNvPr id="1302" name="Shape 801"/>
          <p:cNvSpPr txBox="1"/>
          <p:nvPr/>
        </p:nvSpPr>
        <p:spPr>
          <a:xfrm>
            <a:off x="8477644" y="3279684"/>
            <a:ext cx="1034438"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Caution</a:t>
            </a:r>
          </a:p>
        </p:txBody>
      </p:sp>
      <p:sp>
        <p:nvSpPr>
          <p:cNvPr id="1303" name="Shape 804"/>
          <p:cNvSpPr txBox="1"/>
          <p:nvPr/>
        </p:nvSpPr>
        <p:spPr>
          <a:xfrm>
            <a:off x="6992058" y="4347025"/>
            <a:ext cx="4159539" cy="3731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19" tIns="47619" rIns="47619" bIns="47619" anchor="ctr">
            <a:spAutoFit/>
          </a:bodyPr>
          <a:lstStyle>
            <a:lvl1pPr>
              <a:defRPr sz="3600">
                <a:latin typeface="Arial"/>
                <a:ea typeface="Arial"/>
                <a:cs typeface="Arial"/>
                <a:sym typeface="Arial"/>
              </a:defRPr>
            </a:lvl1pPr>
          </a:lstStyle>
          <a:p>
            <a:r>
              <a:rPr sz="1800"/>
              <a:t>Failure of Stress Response to resolve</a:t>
            </a:r>
          </a:p>
        </p:txBody>
      </p:sp>
      <p:pic>
        <p:nvPicPr>
          <p:cNvPr id="130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 name="文本框 7"/>
          <p:cNvSpPr txBox="1"/>
          <p:nvPr/>
        </p:nvSpPr>
        <p:spPr>
          <a:xfrm>
            <a:off x="1520140" y="284561"/>
            <a:ext cx="9151721" cy="1354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200"/>
            </a:lvl1pPr>
          </a:lstStyle>
          <a:p>
            <a:r>
              <a:rPr sz="4000">
                <a:latin typeface="Helvetica Neue"/>
              </a:rPr>
              <a:t>Traumatic Events and the School Setting: What To Do</a:t>
            </a:r>
          </a:p>
        </p:txBody>
      </p:sp>
      <p:sp>
        <p:nvSpPr>
          <p:cNvPr id="1309" name="Rectangle 5"/>
          <p:cNvSpPr txBox="1"/>
          <p:nvPr/>
        </p:nvSpPr>
        <p:spPr>
          <a:xfrm>
            <a:off x="724726" y="1719936"/>
            <a:ext cx="10742549" cy="3931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endParaRPr lang="en-US" sz="1900"/>
          </a:p>
          <a:p>
            <a:pPr marL="251354" indent="-251354" defTabSz="412750">
              <a:spcBef>
                <a:spcPts val="2250"/>
              </a:spcBef>
              <a:buSzPct val="125000"/>
              <a:buChar char="•"/>
              <a:defRPr sz="3800">
                <a:latin typeface="Helvetica Neue"/>
                <a:ea typeface="Helvetica Neue"/>
                <a:cs typeface="Helvetica Neue"/>
                <a:sym typeface="Helvetica Neue"/>
              </a:defRPr>
            </a:pPr>
            <a:r>
              <a:rPr lang="en-US" sz="1900"/>
              <a:t>The Critical Incident Response Team will be dispatched and will follow protocol and plans for support as needed.  Team Leaders meet with the school principal and formulate a plan, debriefing with staff and set up supports for staff and students.</a:t>
            </a:r>
          </a:p>
          <a:p>
            <a:pPr marL="251354" indent="-251354" defTabSz="412750">
              <a:spcBef>
                <a:spcPts val="2250"/>
              </a:spcBef>
              <a:buSzPct val="125000"/>
              <a:buChar char="•"/>
              <a:defRPr sz="3800">
                <a:latin typeface="Helvetica Neue"/>
                <a:ea typeface="Helvetica Neue"/>
                <a:cs typeface="Helvetica Neue"/>
                <a:sym typeface="Helvetica Neue"/>
              </a:defRPr>
            </a:pPr>
            <a:r>
              <a:rPr sz="1900"/>
              <a:t>Stress symptoms immediately following a traumatic event are NORMAL and </a:t>
            </a:r>
            <a:r>
              <a:rPr lang="en-US" sz="1900"/>
              <a:t>may/may </a:t>
            </a:r>
            <a:r>
              <a:rPr sz="1900"/>
              <a:t>not require outside interventions such as grief/crisis counselors. Information about what is expected and normal </a:t>
            </a:r>
            <a:r>
              <a:rPr lang="en-US" sz="1900"/>
              <a:t>as well as community resources </a:t>
            </a:r>
            <a:r>
              <a:rPr sz="1900"/>
              <a:t>should be provided to students, parents and staff.  Provide clear leadership and information about the event and what will be done next. – HAVE A PLAN</a:t>
            </a:r>
          </a:p>
          <a:p>
            <a:pPr marL="251354" indent="-251354" defTabSz="412750">
              <a:spcBef>
                <a:spcPts val="2250"/>
              </a:spcBef>
              <a:buSzPct val="125000"/>
              <a:buChar char="•"/>
              <a:defRPr sz="3800">
                <a:latin typeface="Helvetica Neue"/>
                <a:ea typeface="Helvetica Neue"/>
                <a:cs typeface="Helvetica Neue"/>
                <a:sym typeface="Helvetica Neue"/>
              </a:defRPr>
            </a:pPr>
            <a:r>
              <a:rPr lang="en-US" sz="1900"/>
              <a:t>Check in with and </a:t>
            </a:r>
            <a:r>
              <a:rPr sz="1900"/>
              <a:t>Identify symptomatic individuals</a:t>
            </a:r>
            <a:r>
              <a:rPr lang="en-US" sz="1900"/>
              <a:t>(staff and students)</a:t>
            </a:r>
            <a:r>
              <a:rPr sz="1900"/>
              <a:t> after the event.</a:t>
            </a:r>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 name="文本框 7"/>
          <p:cNvSpPr txBox="1"/>
          <p:nvPr/>
        </p:nvSpPr>
        <p:spPr>
          <a:xfrm>
            <a:off x="1400217" y="573010"/>
            <a:ext cx="9151721" cy="769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algn="ctr" defTabSz="821531">
              <a:lnSpc>
                <a:spcPct val="100000"/>
              </a:lnSpc>
              <a:defRPr sz="8200"/>
            </a:lvl1pPr>
          </a:lstStyle>
          <a:p>
            <a:r>
              <a:rPr lang="en-US" sz="4400">
                <a:latin typeface="Helvetica Neue"/>
              </a:rPr>
              <a:t>Amy’s Story</a:t>
            </a:r>
            <a:endParaRPr sz="4400">
              <a:latin typeface="Helvetica Neue"/>
            </a:endParaRPr>
          </a:p>
        </p:txBody>
      </p:sp>
      <p:sp>
        <p:nvSpPr>
          <p:cNvPr id="1309" name="Rectangle 5"/>
          <p:cNvSpPr txBox="1"/>
          <p:nvPr/>
        </p:nvSpPr>
        <p:spPr>
          <a:xfrm>
            <a:off x="724726" y="1719936"/>
            <a:ext cx="10742549" cy="4154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endParaRPr sz="1900"/>
          </a:p>
        </p:txBody>
      </p:sp>
      <p:pic>
        <p:nvPicPr>
          <p:cNvPr id="1310"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4" name="Rectangle 3">
            <a:extLst>
              <a:ext uri="{FF2B5EF4-FFF2-40B4-BE49-F238E27FC236}">
                <a16:creationId xmlns:a16="http://schemas.microsoft.com/office/drawing/2014/main" id="{15A9EB5D-2E42-4C67-913A-62CBDE9E68D2}"/>
              </a:ext>
            </a:extLst>
          </p:cNvPr>
          <p:cNvSpPr/>
          <p:nvPr/>
        </p:nvSpPr>
        <p:spPr>
          <a:xfrm>
            <a:off x="1843790" y="3105835"/>
            <a:ext cx="8586088" cy="1569660"/>
          </a:xfrm>
          <a:prstGeom prst="rect">
            <a:avLst/>
          </a:prstGeom>
        </p:spPr>
        <p:txBody>
          <a:bodyPr wrap="square">
            <a:spAutoFit/>
          </a:bodyPr>
          <a:lstStyle/>
          <a:p>
            <a:r>
              <a:rPr lang="en-US" sz="3200">
                <a:hlinkClick r:id="rId4"/>
              </a:rPr>
              <a:t>https://www.youtube.com/watch?time_continue=18&amp;v=Ymqo4u-Sh_k</a:t>
            </a:r>
            <a:endParaRPr lang="en-US" sz="3200"/>
          </a:p>
          <a:p>
            <a:endParaRPr lang="en-US" sz="3200"/>
          </a:p>
        </p:txBody>
      </p:sp>
    </p:spTree>
    <p:extLst>
      <p:ext uri="{BB962C8B-B14F-4D97-AF65-F5344CB8AC3E}">
        <p14:creationId xmlns:p14="http://schemas.microsoft.com/office/powerpoint/2010/main" val="3802203830"/>
      </p:ext>
    </p:extLst>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 name="Rectangle"/>
          <p:cNvSpPr/>
          <p:nvPr/>
        </p:nvSpPr>
        <p:spPr>
          <a:xfrm>
            <a:off x="6505446" y="1534602"/>
            <a:ext cx="4386932" cy="3309207"/>
          </a:xfrm>
          <a:prstGeom prst="rect">
            <a:avLst/>
          </a:prstGeom>
          <a:ln w="12700">
            <a:solidFill>
              <a:srgbClr val="000000"/>
            </a:solidFill>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
        <p:nvSpPr>
          <p:cNvPr id="1315" name="文本框 7"/>
          <p:cNvSpPr txBox="1"/>
          <p:nvPr/>
        </p:nvSpPr>
        <p:spPr>
          <a:xfrm>
            <a:off x="2887182" y="289652"/>
            <a:ext cx="6417636"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Eating Disorders</a:t>
            </a:r>
          </a:p>
        </p:txBody>
      </p:sp>
      <p:sp>
        <p:nvSpPr>
          <p:cNvPr id="1316" name="Rectangle 5"/>
          <p:cNvSpPr txBox="1"/>
          <p:nvPr/>
        </p:nvSpPr>
        <p:spPr>
          <a:xfrm>
            <a:off x="1467988" y="1686649"/>
            <a:ext cx="4066272" cy="2839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algn="ctr" defTabSz="412750">
              <a:spcBef>
                <a:spcPts val="2250"/>
              </a:spcBef>
              <a:defRPr sz="3400">
                <a:latin typeface="Helvetica Neue"/>
                <a:ea typeface="Helvetica Neue"/>
                <a:cs typeface="Helvetica Neue"/>
                <a:sym typeface="Helvetica Neue"/>
              </a:defRPr>
            </a:pPr>
            <a:r>
              <a:rPr sz="1700"/>
              <a:t>Bulimia </a:t>
            </a:r>
          </a:p>
          <a:p>
            <a:pPr marL="224896" indent="-224896" defTabSz="412750">
              <a:spcBef>
                <a:spcPts val="2250"/>
              </a:spcBef>
              <a:buSzPct val="125000"/>
              <a:buChar char="•"/>
              <a:defRPr sz="3400">
                <a:latin typeface="Helvetica Neue"/>
                <a:ea typeface="Helvetica Neue"/>
                <a:cs typeface="Helvetica Neue"/>
                <a:sym typeface="Helvetica Neue"/>
              </a:defRPr>
            </a:pPr>
            <a:r>
              <a:rPr sz="1700"/>
              <a:t>Much more common and often hidden</a:t>
            </a:r>
          </a:p>
          <a:p>
            <a:pPr marL="224896" indent="-224896" defTabSz="412750">
              <a:spcBef>
                <a:spcPts val="2250"/>
              </a:spcBef>
              <a:buSzPct val="125000"/>
              <a:buChar char="•"/>
              <a:defRPr sz="3400">
                <a:latin typeface="Helvetica Neue"/>
                <a:ea typeface="Helvetica Neue"/>
                <a:cs typeface="Helvetica Neue"/>
                <a:sym typeface="Helvetica Neue"/>
              </a:defRPr>
            </a:pPr>
            <a:r>
              <a:rPr sz="1700"/>
              <a:t>cycles of excessive, rapid eating (binge) often followed by purging (self-induced vomiting); often associated with multiple “weight control” activities</a:t>
            </a:r>
          </a:p>
          <a:p>
            <a:pPr marL="224896" indent="-224896" defTabSz="412750">
              <a:spcBef>
                <a:spcPts val="2250"/>
              </a:spcBef>
              <a:buSzPct val="125000"/>
              <a:buChar char="•"/>
              <a:defRPr sz="3400">
                <a:latin typeface="Helvetica Neue"/>
                <a:ea typeface="Helvetica Neue"/>
                <a:cs typeface="Helvetica Neue"/>
                <a:sym typeface="Helvetica Neue"/>
              </a:defRPr>
            </a:pPr>
            <a:r>
              <a:rPr sz="1700"/>
              <a:t>Approximately 1-1.5% of women</a:t>
            </a:r>
          </a:p>
        </p:txBody>
      </p:sp>
      <p:pic>
        <p:nvPicPr>
          <p:cNvPr id="131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1318" name="Anorexia…"/>
          <p:cNvSpPr txBox="1"/>
          <p:nvPr/>
        </p:nvSpPr>
        <p:spPr>
          <a:xfrm>
            <a:off x="6625967" y="1639135"/>
            <a:ext cx="4145890" cy="30290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ctr" defTabSz="412750">
              <a:spcBef>
                <a:spcPts val="2250"/>
              </a:spcBef>
              <a:defRPr sz="3400">
                <a:latin typeface="Helvetica Neue"/>
                <a:ea typeface="Helvetica Neue"/>
                <a:cs typeface="Helvetica Neue"/>
                <a:sym typeface="Helvetica Neue"/>
              </a:defRPr>
            </a:pPr>
            <a:r>
              <a:rPr sz="1700"/>
              <a:t>Anorexia </a:t>
            </a:r>
          </a:p>
          <a:p>
            <a:pPr algn="ctr" defTabSz="412750">
              <a:spcBef>
                <a:spcPts val="2250"/>
              </a:spcBef>
              <a:defRPr sz="3400">
                <a:latin typeface="Helvetica Neue"/>
                <a:ea typeface="Helvetica Neue"/>
                <a:cs typeface="Helvetica Neue"/>
                <a:sym typeface="Helvetica Neue"/>
              </a:defRPr>
            </a:pPr>
            <a:r>
              <a:rPr sz="1700"/>
              <a:t>Rare but powerful emotional impact and may have very serious consequences -death</a:t>
            </a:r>
          </a:p>
          <a:p>
            <a:pPr marL="224896" indent="-224896" defTabSz="412750">
              <a:spcBef>
                <a:spcPts val="2250"/>
              </a:spcBef>
              <a:buSzPct val="125000"/>
              <a:buChar char="•"/>
              <a:defRPr sz="3400">
                <a:latin typeface="Helvetica Neue"/>
                <a:ea typeface="Helvetica Neue"/>
                <a:cs typeface="Helvetica Neue"/>
                <a:sym typeface="Helvetica Neue"/>
              </a:defRPr>
            </a:pPr>
            <a:r>
              <a:rPr sz="1700"/>
              <a:t>Severe weight loss; associated physical symptoms; severely distorted body image; “phobic” about food</a:t>
            </a:r>
          </a:p>
          <a:p>
            <a:pPr marL="224896" indent="-224896" defTabSz="412750">
              <a:spcBef>
                <a:spcPts val="2250"/>
              </a:spcBef>
              <a:buSzPct val="125000"/>
              <a:buChar char="•"/>
              <a:defRPr sz="3400">
                <a:latin typeface="Helvetica Neue"/>
                <a:ea typeface="Helvetica Neue"/>
                <a:cs typeface="Helvetica Neue"/>
                <a:sym typeface="Helvetica Neue"/>
              </a:defRPr>
            </a:pPr>
            <a:r>
              <a:rPr sz="1700"/>
              <a:t>Approximately 0.4% of women</a:t>
            </a:r>
          </a:p>
        </p:txBody>
      </p:sp>
      <p:sp>
        <p:nvSpPr>
          <p:cNvPr id="1319" name="Differentiate from population variance in eating behaviors, including “teen” dietary chaos, fad diets,all the other things.…"/>
          <p:cNvSpPr txBox="1"/>
          <p:nvPr/>
        </p:nvSpPr>
        <p:spPr>
          <a:xfrm>
            <a:off x="1088372" y="5610837"/>
            <a:ext cx="9431082" cy="12234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2750">
              <a:spcBef>
                <a:spcPts val="2250"/>
              </a:spcBef>
              <a:defRPr sz="3800">
                <a:latin typeface="Helvetica Neue"/>
                <a:ea typeface="Helvetica Neue"/>
                <a:cs typeface="Helvetica Neue"/>
                <a:sym typeface="Helvetica Neue"/>
              </a:defRPr>
            </a:pPr>
            <a:r>
              <a:rPr sz="1900"/>
              <a:t>Differentiate from population variance in eating behaviors, including “teen” dietary chaos, fad </a:t>
            </a:r>
            <a:r>
              <a:rPr lang="en-US" sz="1900"/>
              <a:t>diet and all</a:t>
            </a:r>
            <a:r>
              <a:rPr sz="1900"/>
              <a:t> the other things.</a:t>
            </a:r>
          </a:p>
          <a:p>
            <a:pPr defTabSz="412750">
              <a:spcBef>
                <a:spcPts val="2250"/>
              </a:spcBef>
              <a:defRPr sz="3800">
                <a:latin typeface="Helvetica Neue"/>
                <a:ea typeface="Helvetica Neue"/>
                <a:cs typeface="Helvetica Neue"/>
                <a:sym typeface="Helvetica Neue"/>
              </a:defRPr>
            </a:pPr>
            <a:r>
              <a:rPr sz="1900"/>
              <a:t>10x as common in women as in men; Typically starts in adolescence</a:t>
            </a:r>
            <a:r>
              <a:rPr lang="en-US" sz="1900"/>
              <a:t> </a:t>
            </a:r>
            <a:endParaRPr sz="1900"/>
          </a:p>
        </p:txBody>
      </p:sp>
      <p:sp>
        <p:nvSpPr>
          <p:cNvPr id="1320" name="Rectangle"/>
          <p:cNvSpPr/>
          <p:nvPr/>
        </p:nvSpPr>
        <p:spPr>
          <a:xfrm>
            <a:off x="1222992" y="1540952"/>
            <a:ext cx="4386931" cy="3309207"/>
          </a:xfrm>
          <a:prstGeom prst="rect">
            <a:avLst/>
          </a:prstGeom>
          <a:ln w="12700">
            <a:solidFill>
              <a:srgbClr val="000000"/>
            </a:solidFill>
            <a:miter lim="400000"/>
          </a:ln>
        </p:spPr>
        <p:txBody>
          <a:bodyPr lIns="0" tIns="0" rIns="0" bIns="0" anchor="ctr"/>
          <a:lstStyle/>
          <a:p>
            <a:pPr algn="ctr" defTabSz="412750">
              <a:defRPr sz="3200">
                <a:solidFill>
                  <a:srgbClr val="FFFFFF"/>
                </a:solidFill>
                <a:latin typeface="+mn-lt"/>
                <a:ea typeface="+mn-ea"/>
                <a:cs typeface="+mn-cs"/>
                <a:sym typeface="Helvetica Neue Medium"/>
              </a:defRPr>
            </a:pPr>
            <a:endParaRPr sz="1600"/>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4" name="文本框 7"/>
          <p:cNvSpPr txBox="1"/>
          <p:nvPr/>
        </p:nvSpPr>
        <p:spPr>
          <a:xfrm>
            <a:off x="548641" y="436772"/>
            <a:ext cx="9824806"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Eating Disorders</a:t>
            </a:r>
            <a:r>
              <a:rPr lang="en-US" sz="4400">
                <a:latin typeface="Helvetica Neue"/>
              </a:rPr>
              <a:t> and T</a:t>
            </a:r>
            <a:r>
              <a:rPr sz="4400">
                <a:latin typeface="Helvetica Neue"/>
              </a:rPr>
              <a:t>reatment</a:t>
            </a:r>
          </a:p>
        </p:txBody>
      </p:sp>
      <p:sp>
        <p:nvSpPr>
          <p:cNvPr id="1325" name="Rectangle 5"/>
          <p:cNvSpPr txBox="1"/>
          <p:nvPr/>
        </p:nvSpPr>
        <p:spPr>
          <a:xfrm>
            <a:off x="1075559" y="2303328"/>
            <a:ext cx="10040883" cy="39343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251354" indent="-251354" defTabSz="412750">
              <a:spcBef>
                <a:spcPts val="2250"/>
              </a:spcBef>
              <a:buSzPct val="125000"/>
              <a:buChar char="•"/>
              <a:defRPr sz="3800">
                <a:latin typeface="Helvetica Neue"/>
                <a:ea typeface="Helvetica Neue"/>
                <a:cs typeface="Helvetica Neue"/>
                <a:sym typeface="Helvetica Neue"/>
              </a:defRPr>
            </a:pPr>
            <a:r>
              <a:rPr sz="1900"/>
              <a:t>Usually require specialty mental health services</a:t>
            </a:r>
          </a:p>
          <a:p>
            <a:pPr marL="251354" indent="-251354" defTabSz="412750">
              <a:spcBef>
                <a:spcPts val="2250"/>
              </a:spcBef>
              <a:buSzPct val="125000"/>
              <a:buChar char="•"/>
              <a:defRPr sz="3800">
                <a:latin typeface="Helvetica Neue"/>
                <a:ea typeface="Helvetica Neue"/>
                <a:cs typeface="Helvetica Neue"/>
                <a:sym typeface="Helvetica Neue"/>
              </a:defRPr>
            </a:pPr>
            <a:r>
              <a:rPr sz="1900"/>
              <a:t>Psychological treatments considered to be first line treatments</a:t>
            </a:r>
          </a:p>
          <a:p>
            <a:pPr marL="251354" indent="-251354" defTabSz="412750">
              <a:spcBef>
                <a:spcPts val="2250"/>
              </a:spcBef>
              <a:buSzPct val="125000"/>
              <a:buChar char="•"/>
              <a:defRPr sz="3800">
                <a:latin typeface="Helvetica Neue"/>
                <a:ea typeface="Helvetica Neue"/>
                <a:cs typeface="Helvetica Neue"/>
                <a:sym typeface="Helvetica Neue"/>
              </a:defRPr>
            </a:pPr>
            <a:r>
              <a:rPr sz="1900"/>
              <a:t>Medications can be helpful for some young people who have BN but not usually helpful in AN</a:t>
            </a:r>
          </a:p>
          <a:p>
            <a:pPr marL="251354" indent="-251354" defTabSz="412750">
              <a:spcBef>
                <a:spcPts val="2250"/>
              </a:spcBef>
              <a:buSzPct val="125000"/>
              <a:buChar char="•"/>
              <a:defRPr sz="3800">
                <a:latin typeface="Helvetica Neue"/>
                <a:ea typeface="Helvetica Neue"/>
                <a:cs typeface="Helvetica Neue"/>
                <a:sym typeface="Helvetica Neue"/>
              </a:defRPr>
            </a:pPr>
            <a:r>
              <a:rPr sz="1900"/>
              <a:t> Treatment usually takes 12 weeks or more before a substantial improvement takes place.  Hospitalization may be needed if disorder is severe.</a:t>
            </a:r>
          </a:p>
          <a:p>
            <a:pPr marL="251354" indent="-251354" defTabSz="412750">
              <a:spcBef>
                <a:spcPts val="2250"/>
              </a:spcBef>
              <a:buSzPct val="125000"/>
              <a:buChar char="•"/>
              <a:defRPr sz="3800">
                <a:latin typeface="Helvetica Neue"/>
                <a:ea typeface="Helvetica Neue"/>
                <a:cs typeface="Helvetica Neue"/>
                <a:sym typeface="Helvetica Neue"/>
              </a:defRPr>
            </a:pPr>
            <a:r>
              <a:rPr sz="1900"/>
              <a:t>Secrecy and avoidance of treatment recommendations are common. </a:t>
            </a:r>
            <a:br>
              <a:rPr sz="1900"/>
            </a:br>
            <a:r>
              <a:rPr sz="1900"/>
              <a:t>If you notice self-harm behaviors communicate your observations to </a:t>
            </a:r>
            <a:br>
              <a:rPr sz="1900"/>
            </a:br>
            <a:r>
              <a:rPr sz="1900"/>
              <a:t>the treatment team.</a:t>
            </a:r>
          </a:p>
        </p:txBody>
      </p:sp>
      <p:pic>
        <p:nvPicPr>
          <p:cNvPr id="132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6" name="Obsessive Compulsive Disorder"/>
          <p:cNvSpPr txBox="1">
            <a:spLocks noGrp="1"/>
          </p:cNvSpPr>
          <p:nvPr>
            <p:ph type="title"/>
          </p:nvPr>
        </p:nvSpPr>
        <p:spPr>
          <a:xfrm>
            <a:off x="667792" y="236493"/>
            <a:ext cx="9762085" cy="963658"/>
          </a:xfrm>
          <a:prstGeom prst="rect">
            <a:avLst/>
          </a:prstGeom>
        </p:spPr>
        <p:txBody>
          <a:bodyPr>
            <a:normAutofit fontScale="90000"/>
          </a:bodyPr>
          <a:lstStyle/>
          <a:p>
            <a:pPr algn="ctr"/>
            <a:r>
              <a:t>      </a:t>
            </a:r>
            <a:r>
              <a:rPr sz="4900">
                <a:latin typeface="Helvetica Neue"/>
              </a:rPr>
              <a:t>Obsessive Compulsive Disorder</a:t>
            </a:r>
          </a:p>
        </p:txBody>
      </p:sp>
      <p:sp>
        <p:nvSpPr>
          <p:cNvPr id="1337" name="Obsessions - recurrent, intrusive, unwanted thoughts or images or impulses that cause significant distress and functional impairment…"/>
          <p:cNvSpPr txBox="1">
            <a:spLocks noGrp="1"/>
          </p:cNvSpPr>
          <p:nvPr>
            <p:ph type="body" sz="half" idx="1"/>
          </p:nvPr>
        </p:nvSpPr>
        <p:spPr>
          <a:xfrm>
            <a:off x="667791" y="1957834"/>
            <a:ext cx="6455414" cy="4420196"/>
          </a:xfrm>
          <a:prstGeom prst="rect">
            <a:avLst/>
          </a:prstGeom>
        </p:spPr>
        <p:txBody>
          <a:bodyPr>
            <a:normAutofit fontScale="62500" lnSpcReduction="20000"/>
          </a:bodyPr>
          <a:lstStyle/>
          <a:p>
            <a:pPr marL="369094" indent="-369094" defTabSz="382012">
              <a:spcBef>
                <a:spcPts val="2700"/>
              </a:spcBef>
              <a:defRPr sz="4650"/>
            </a:pPr>
            <a:r>
              <a:t>Obsessions - recurrent, intrusive, unwanted thoughts or images or impulses that cause significant distress and functional impairment</a:t>
            </a:r>
          </a:p>
          <a:p>
            <a:pPr marL="369094" indent="-369094" defTabSz="382012">
              <a:spcBef>
                <a:spcPts val="2700"/>
              </a:spcBef>
              <a:defRPr sz="4650"/>
            </a:pPr>
            <a:r>
              <a:t>Compulsions – recurrent, repetitive behaviours that are time consuming and cause significant distress or functional impairment</a:t>
            </a:r>
          </a:p>
          <a:p>
            <a:pPr marL="369094" indent="-369094" defTabSz="382012">
              <a:spcBef>
                <a:spcPts val="2700"/>
              </a:spcBef>
              <a:defRPr sz="4650"/>
            </a:pPr>
            <a:r>
              <a:t>Person realizes that the obsessions and compulsions are excessive and unrealistic but can not control them</a:t>
            </a:r>
          </a:p>
        </p:txBody>
      </p:sp>
      <p:sp>
        <p:nvSpPr>
          <p:cNvPr id="1338" name="Slide Number"/>
          <p:cNvSpPr txBox="1">
            <a:spLocks noGrp="1"/>
          </p:cNvSpPr>
          <p:nvPr>
            <p:ph type="sldNum" sz="quarter" idx="2"/>
          </p:nvPr>
        </p:nvSpPr>
        <p:spPr>
          <a:xfrm>
            <a:off x="5925540" y="6505277"/>
            <a:ext cx="331992" cy="25558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105</a:t>
            </a:fld>
            <a:endParaRPr/>
          </a:p>
        </p:txBody>
      </p:sp>
      <p:pic>
        <p:nvPicPr>
          <p:cNvPr id="1339" name="image98.png" descr="image98.png"/>
          <p:cNvPicPr>
            <a:picLocks noChangeAspect="1"/>
          </p:cNvPicPr>
          <p:nvPr/>
        </p:nvPicPr>
        <p:blipFill>
          <a:blip r:embed="rId3"/>
          <a:stretch>
            <a:fillRect/>
          </a:stretch>
        </p:blipFill>
        <p:spPr>
          <a:xfrm>
            <a:off x="7390888" y="2218551"/>
            <a:ext cx="3654008" cy="3898762"/>
          </a:xfrm>
          <a:prstGeom prst="rect">
            <a:avLst/>
          </a:prstGeom>
          <a:ln w="12700">
            <a:miter lim="400000"/>
          </a:ln>
        </p:spPr>
      </p:pic>
      <p:pic>
        <p:nvPicPr>
          <p:cNvPr id="1340"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4" name="文本框 7"/>
          <p:cNvSpPr txBox="1"/>
          <p:nvPr/>
        </p:nvSpPr>
        <p:spPr>
          <a:xfrm>
            <a:off x="1206249" y="236493"/>
            <a:ext cx="9223628" cy="1446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Obsessive Compulsive Disorder: </a:t>
            </a:r>
            <a:endParaRPr lang="en-US" sz="4400">
              <a:latin typeface="Helvetica Neue"/>
            </a:endParaRPr>
          </a:p>
          <a:p>
            <a:r>
              <a:rPr sz="4400">
                <a:latin typeface="Helvetica Neue"/>
              </a:rPr>
              <a:t>What to do </a:t>
            </a:r>
          </a:p>
        </p:txBody>
      </p:sp>
      <p:sp>
        <p:nvSpPr>
          <p:cNvPr id="1345" name="Rectangle 5"/>
          <p:cNvSpPr txBox="1"/>
          <p:nvPr/>
        </p:nvSpPr>
        <p:spPr>
          <a:xfrm>
            <a:off x="806760" y="2265394"/>
            <a:ext cx="10040883" cy="31085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317500" indent="-317500" defTabSz="412750">
              <a:spcBef>
                <a:spcPts val="2950"/>
              </a:spcBef>
              <a:buSzPct val="125000"/>
              <a:buChar char="•"/>
              <a:defRPr sz="4800">
                <a:latin typeface="Helvetica Neue"/>
                <a:ea typeface="Helvetica Neue"/>
                <a:cs typeface="Helvetica Neue"/>
                <a:sym typeface="Helvetica Neue"/>
              </a:defRPr>
            </a:pPr>
            <a:r>
              <a:rPr lang="en-US" sz="2400"/>
              <a:t>Staff can discuss their own or a student’s concerns with the school counsellor.  Concerns can be brought to SBT.</a:t>
            </a:r>
            <a:endParaRPr sz="2400"/>
          </a:p>
          <a:p>
            <a:pPr marL="317500" indent="-317500" defTabSz="412750">
              <a:spcBef>
                <a:spcPts val="2950"/>
              </a:spcBef>
              <a:buSzPct val="125000"/>
              <a:buChar char="•"/>
              <a:defRPr sz="4800">
                <a:latin typeface="Helvetica Neue"/>
                <a:ea typeface="Helvetica Neue"/>
                <a:cs typeface="Helvetica Neue"/>
                <a:sym typeface="Helvetica Neue"/>
              </a:defRPr>
            </a:pPr>
            <a:r>
              <a:rPr sz="2400"/>
              <a:t>OCD is best treated with a combination of cognitive behavior therapy and an SSRI </a:t>
            </a:r>
            <a:r>
              <a:rPr lang="en-US" sz="2400"/>
              <a:t>(Selective </a:t>
            </a:r>
            <a:r>
              <a:rPr lang="en-US" sz="2400" err="1"/>
              <a:t>Seratonin</a:t>
            </a:r>
            <a:r>
              <a:rPr lang="en-US" sz="2400"/>
              <a:t> Reuptake Inhibitor)</a:t>
            </a:r>
            <a:r>
              <a:rPr sz="2400"/>
              <a:t>type medication.</a:t>
            </a:r>
          </a:p>
          <a:p>
            <a:pPr marL="317500" indent="-317500" defTabSz="412750">
              <a:spcBef>
                <a:spcPts val="2950"/>
              </a:spcBef>
              <a:buSzPct val="125000"/>
              <a:buChar char="•"/>
              <a:defRPr sz="4800">
                <a:latin typeface="Helvetica Neue"/>
                <a:ea typeface="Helvetica Neue"/>
                <a:cs typeface="Helvetica Neue"/>
                <a:sym typeface="Helvetica Neue"/>
              </a:defRPr>
            </a:pPr>
            <a:r>
              <a:rPr sz="2400"/>
              <a:t>Usually requires specialty mental health care: 12 WEEKS FOR SYMPTOM REDUCTION</a:t>
            </a:r>
          </a:p>
        </p:txBody>
      </p:sp>
      <p:pic>
        <p:nvPicPr>
          <p:cNvPr id="134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FCC88-FC2A-484B-8FDC-53989827DFBF}"/>
              </a:ext>
            </a:extLst>
          </p:cNvPr>
          <p:cNvSpPr>
            <a:spLocks noGrp="1"/>
          </p:cNvSpPr>
          <p:nvPr>
            <p:ph type="title"/>
          </p:nvPr>
        </p:nvSpPr>
        <p:spPr>
          <a:xfrm>
            <a:off x="1523999" y="1120748"/>
            <a:ext cx="9144001" cy="1157758"/>
          </a:xfrm>
        </p:spPr>
        <p:txBody>
          <a:bodyPr>
            <a:normAutofit/>
          </a:bodyPr>
          <a:lstStyle/>
          <a:p>
            <a:pPr algn="ctr"/>
            <a:r>
              <a:rPr lang="en-US" sz="4000"/>
              <a:t>Obsessive Compulsive Disorder</a:t>
            </a:r>
          </a:p>
        </p:txBody>
      </p:sp>
      <p:sp>
        <p:nvSpPr>
          <p:cNvPr id="3" name="Text Placeholder 2">
            <a:extLst>
              <a:ext uri="{FF2B5EF4-FFF2-40B4-BE49-F238E27FC236}">
                <a16:creationId xmlns:a16="http://schemas.microsoft.com/office/drawing/2014/main" id="{4590A183-7C61-4E3B-875B-831E60FCF216}"/>
              </a:ext>
            </a:extLst>
          </p:cNvPr>
          <p:cNvSpPr>
            <a:spLocks noGrp="1"/>
          </p:cNvSpPr>
          <p:nvPr>
            <p:ph type="body" sz="quarter" idx="1"/>
          </p:nvPr>
        </p:nvSpPr>
        <p:spPr>
          <a:xfrm>
            <a:off x="-62630" y="3602037"/>
            <a:ext cx="12056302" cy="1655763"/>
          </a:xfrm>
        </p:spPr>
        <p:txBody>
          <a:bodyPr/>
          <a:lstStyle/>
          <a:p>
            <a:r>
              <a:rPr lang="en-US" sz="2800">
                <a:hlinkClick r:id="rId3"/>
              </a:rPr>
              <a:t>https://www.youtube.com/watch?time_continue=8&amp;v=_GT-qKTp9L0</a:t>
            </a:r>
            <a:endParaRPr lang="en-US" sz="2800"/>
          </a:p>
          <a:p>
            <a:endParaRPr lang="en-US"/>
          </a:p>
          <a:p>
            <a:endParaRPr lang="en-US"/>
          </a:p>
        </p:txBody>
      </p:sp>
    </p:spTree>
    <p:extLst>
      <p:ext uri="{BB962C8B-B14F-4D97-AF65-F5344CB8AC3E}">
        <p14:creationId xmlns:p14="http://schemas.microsoft.com/office/powerpoint/2010/main" val="2728785966"/>
      </p:ext>
    </p:extLst>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0" name="文本框 7"/>
          <p:cNvSpPr txBox="1"/>
          <p:nvPr/>
        </p:nvSpPr>
        <p:spPr>
          <a:xfrm>
            <a:off x="609600" y="373967"/>
            <a:ext cx="9648827"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lvl1pPr algn="ctr" defTabSz="821531">
              <a:lnSpc>
                <a:spcPct val="100000"/>
              </a:lnSpc>
              <a:defRPr sz="8600"/>
            </a:lvl1pPr>
          </a:lstStyle>
          <a:p>
            <a:r>
              <a:rPr sz="4400">
                <a:latin typeface="Helvetica Neue"/>
              </a:rPr>
              <a:t>Attention Deficit Hyperactivity Disorder</a:t>
            </a:r>
          </a:p>
        </p:txBody>
      </p:sp>
      <p:sp>
        <p:nvSpPr>
          <p:cNvPr id="1351" name="Rectangle 5"/>
          <p:cNvSpPr txBox="1"/>
          <p:nvPr/>
        </p:nvSpPr>
        <p:spPr>
          <a:xfrm>
            <a:off x="1048548" y="1922620"/>
            <a:ext cx="5657051" cy="4878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spAutoFit/>
          </a:bodyPr>
          <a:lstStyle/>
          <a:p>
            <a:pPr>
              <a:buSzPct val="100000"/>
              <a:buFont typeface="Arial"/>
              <a:buChar char="•"/>
              <a:defRPr sz="3600">
                <a:latin typeface="Arial"/>
                <a:ea typeface="Arial"/>
                <a:cs typeface="Arial"/>
                <a:sym typeface="Arial"/>
              </a:defRPr>
            </a:pPr>
            <a:r>
              <a:t> </a:t>
            </a:r>
            <a:r>
              <a:rPr sz="2000"/>
              <a:t>Onsets before age twelve</a:t>
            </a:r>
            <a:endParaRPr lang="en-US" sz="2000"/>
          </a:p>
          <a:p>
            <a:pPr>
              <a:buSzPct val="100000"/>
              <a:buFont typeface="Arial"/>
              <a:buChar char="•"/>
              <a:defRPr sz="3600">
                <a:latin typeface="Arial"/>
                <a:ea typeface="Arial"/>
                <a:cs typeface="Arial"/>
                <a:sym typeface="Arial"/>
              </a:defRPr>
            </a:pPr>
            <a:endParaRPr sz="2000"/>
          </a:p>
          <a:p>
            <a:pPr>
              <a:buSzPct val="100000"/>
              <a:buFont typeface="Arial"/>
              <a:buChar char="•"/>
              <a:defRPr sz="3600">
                <a:latin typeface="Arial"/>
                <a:ea typeface="Arial"/>
                <a:cs typeface="Arial"/>
                <a:sym typeface="Arial"/>
              </a:defRPr>
            </a:pPr>
            <a:r>
              <a:rPr sz="2000"/>
              <a:t> Three Major Domains:</a:t>
            </a:r>
          </a:p>
          <a:p>
            <a:pPr marL="342857" lvl="2">
              <a:buSzPct val="100000"/>
              <a:buFont typeface="Arial"/>
              <a:buChar char="•"/>
              <a:defRPr sz="3600">
                <a:latin typeface="Arial"/>
                <a:ea typeface="Arial"/>
                <a:cs typeface="Arial"/>
                <a:sym typeface="Arial"/>
              </a:defRPr>
            </a:pPr>
            <a:r>
              <a:rPr sz="2000"/>
              <a:t> 	Attention</a:t>
            </a:r>
          </a:p>
          <a:p>
            <a:pPr marL="342857" lvl="2">
              <a:buSzPct val="100000"/>
              <a:buFont typeface="Arial"/>
              <a:buChar char="•"/>
              <a:defRPr sz="3600">
                <a:latin typeface="Arial"/>
                <a:ea typeface="Arial"/>
                <a:cs typeface="Arial"/>
                <a:sym typeface="Arial"/>
              </a:defRPr>
            </a:pPr>
            <a:r>
              <a:rPr sz="2000"/>
              <a:t> 	Hyperactivity</a:t>
            </a:r>
          </a:p>
          <a:p>
            <a:pPr marL="342857" lvl="2">
              <a:buSzPct val="100000"/>
              <a:buFont typeface="Arial"/>
              <a:buChar char="•"/>
              <a:defRPr sz="3600">
                <a:latin typeface="Arial"/>
                <a:ea typeface="Arial"/>
                <a:cs typeface="Arial"/>
                <a:sym typeface="Arial"/>
              </a:defRPr>
            </a:pPr>
            <a:r>
              <a:rPr sz="2000"/>
              <a:t> 	Impulsivity</a:t>
            </a:r>
            <a:endParaRPr lang="en-US" sz="2000"/>
          </a:p>
          <a:p>
            <a:pPr marL="342857" lvl="2">
              <a:buSzPct val="100000"/>
              <a:defRPr sz="3600">
                <a:latin typeface="Arial"/>
                <a:ea typeface="Arial"/>
                <a:cs typeface="Arial"/>
                <a:sym typeface="Arial"/>
              </a:defRPr>
            </a:pPr>
            <a:endParaRPr sz="2000"/>
          </a:p>
          <a:p>
            <a:pPr marL="342857" lvl="2">
              <a:buSzPct val="100000"/>
              <a:buFont typeface="Arial"/>
              <a:buChar char="•"/>
              <a:defRPr sz="3600">
                <a:latin typeface="Arial"/>
                <a:ea typeface="Arial"/>
                <a:cs typeface="Arial"/>
                <a:sym typeface="Arial"/>
              </a:defRPr>
            </a:pPr>
            <a:r>
              <a:rPr sz="2000"/>
              <a:t> Functional Impairment in MULTIPLE domains</a:t>
            </a:r>
            <a:endParaRPr lang="en-US" sz="2000"/>
          </a:p>
          <a:p>
            <a:pPr marL="342857" lvl="2">
              <a:buSzPct val="100000"/>
              <a:defRPr sz="3600">
                <a:latin typeface="Arial"/>
                <a:ea typeface="Arial"/>
                <a:cs typeface="Arial"/>
                <a:sym typeface="Arial"/>
              </a:defRPr>
            </a:pPr>
            <a:r>
              <a:rPr sz="2000"/>
              <a:t>.- disorder of executive functioning</a:t>
            </a:r>
          </a:p>
          <a:p>
            <a:pPr>
              <a:buSzPct val="100000"/>
              <a:buFont typeface="Arial"/>
              <a:buChar char="•"/>
              <a:defRPr sz="3600">
                <a:latin typeface="Arial"/>
                <a:ea typeface="Arial"/>
                <a:cs typeface="Arial"/>
                <a:sym typeface="Arial"/>
              </a:defRPr>
            </a:pPr>
            <a:endParaRPr/>
          </a:p>
          <a:p>
            <a:pPr>
              <a:buSzPct val="100000"/>
              <a:buFont typeface="Arial"/>
              <a:buChar char="•"/>
              <a:defRPr sz="3600">
                <a:latin typeface="Arial"/>
                <a:ea typeface="Arial"/>
                <a:cs typeface="Arial"/>
                <a:sym typeface="Arial"/>
              </a:defRPr>
            </a:pPr>
            <a:r>
              <a:t> </a:t>
            </a:r>
            <a:r>
              <a:rPr sz="2100" b="1"/>
              <a:t>Approximately 3-7% of school-aged children and adolescents</a:t>
            </a:r>
          </a:p>
        </p:txBody>
      </p:sp>
      <p:pic>
        <p:nvPicPr>
          <p:cNvPr id="1352" name="image110.png" descr="image110.png"/>
          <p:cNvPicPr>
            <a:picLocks noChangeAspect="1"/>
          </p:cNvPicPr>
          <p:nvPr/>
        </p:nvPicPr>
        <p:blipFill>
          <a:blip r:embed="rId3"/>
          <a:stretch>
            <a:fillRect/>
          </a:stretch>
        </p:blipFill>
        <p:spPr>
          <a:xfrm>
            <a:off x="7090213" y="2467956"/>
            <a:ext cx="3807884" cy="2950634"/>
          </a:xfrm>
          <a:prstGeom prst="rect">
            <a:avLst/>
          </a:prstGeom>
          <a:ln w="12700">
            <a:miter lim="400000"/>
          </a:ln>
        </p:spPr>
      </p:pic>
      <p:pic>
        <p:nvPicPr>
          <p:cNvPr id="1353" name="图片 3" descr="图片 3"/>
          <p:cNvPicPr>
            <a:picLocks noChangeAspect="1"/>
          </p:cNvPicPr>
          <p:nvPr/>
        </p:nvPicPr>
        <p:blipFill>
          <a:blip r:embed="rId4"/>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 name="文本框 7"/>
          <p:cNvSpPr txBox="1"/>
          <p:nvPr/>
        </p:nvSpPr>
        <p:spPr>
          <a:xfrm>
            <a:off x="1548903" y="257960"/>
            <a:ext cx="9094195"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ADHD</a:t>
            </a:r>
            <a:r>
              <a:rPr lang="en-US" sz="4400">
                <a:latin typeface="Helvetica Neue"/>
              </a:rPr>
              <a:t> and</a:t>
            </a:r>
            <a:r>
              <a:rPr sz="4400">
                <a:latin typeface="Helvetica Neue"/>
              </a:rPr>
              <a:t> </a:t>
            </a:r>
            <a:r>
              <a:rPr lang="en-US" sz="4400">
                <a:latin typeface="Helvetica Neue"/>
              </a:rPr>
              <a:t>T</a:t>
            </a:r>
            <a:r>
              <a:rPr sz="4400">
                <a:latin typeface="Helvetica Neue"/>
              </a:rPr>
              <a:t>reatment </a:t>
            </a:r>
          </a:p>
        </p:txBody>
      </p:sp>
      <p:sp>
        <p:nvSpPr>
          <p:cNvPr id="1358" name="Rectangle 5"/>
          <p:cNvSpPr txBox="1"/>
          <p:nvPr/>
        </p:nvSpPr>
        <p:spPr>
          <a:xfrm>
            <a:off x="746953" y="2084077"/>
            <a:ext cx="10447871" cy="34573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3" tIns="60953" rIns="60953" bIns="60953">
            <a:spAutoFit/>
          </a:bodyPr>
          <a:lstStyle/>
          <a:p>
            <a:pPr marL="238125" indent="-238125" defTabSz="412750">
              <a:spcBef>
                <a:spcPts val="2250"/>
              </a:spcBef>
              <a:buSzPct val="125000"/>
              <a:buChar char="•"/>
              <a:defRPr sz="3800">
                <a:latin typeface="Helvetica Neue"/>
                <a:ea typeface="Helvetica Neue"/>
                <a:cs typeface="Helvetica Neue"/>
                <a:sym typeface="Helvetica Neue"/>
              </a:defRPr>
            </a:pPr>
            <a:r>
              <a:rPr sz="2000"/>
              <a:t>Often can be effectively treated in primary care</a:t>
            </a:r>
          </a:p>
          <a:p>
            <a:pPr marL="251354" indent="-251354" defTabSz="412750">
              <a:spcBef>
                <a:spcPts val="2250"/>
              </a:spcBef>
              <a:buSzPct val="125000"/>
              <a:buChar char="•"/>
              <a:defRPr sz="3800">
                <a:latin typeface="Helvetica Neue"/>
                <a:ea typeface="Helvetica Neue"/>
                <a:cs typeface="Helvetica Neue"/>
                <a:sym typeface="Helvetica Neue"/>
              </a:defRPr>
            </a:pPr>
            <a:r>
              <a:rPr sz="2000"/>
              <a:t>School participation in assessment of treatment outcomes very helpful</a:t>
            </a:r>
          </a:p>
          <a:p>
            <a:pPr marL="251354" indent="-251354" defTabSz="412750">
              <a:spcBef>
                <a:spcPts val="2250"/>
              </a:spcBef>
              <a:buSzPct val="125000"/>
              <a:buChar char="•"/>
              <a:defRPr sz="3800">
                <a:latin typeface="Helvetica Neue"/>
                <a:ea typeface="Helvetica Neue"/>
                <a:cs typeface="Helvetica Neue"/>
                <a:sym typeface="Helvetica Neue"/>
              </a:defRPr>
            </a:pPr>
            <a:r>
              <a:rPr sz="2000"/>
              <a:t>Medications are usually necessary: psychostimulants and others</a:t>
            </a:r>
          </a:p>
          <a:p>
            <a:pPr marL="251354" indent="-251354" defTabSz="412750">
              <a:spcBef>
                <a:spcPts val="2250"/>
              </a:spcBef>
              <a:buSzPct val="125000"/>
              <a:buChar char="•"/>
              <a:defRPr sz="3800">
                <a:latin typeface="Helvetica Neue"/>
                <a:ea typeface="Helvetica Neue"/>
                <a:cs typeface="Helvetica Neue"/>
                <a:sym typeface="Helvetica Neue"/>
              </a:defRPr>
            </a:pPr>
            <a:r>
              <a:rPr sz="2000"/>
              <a:t>Treatment response usually evident within one week (psychostimulants) may take 2 -4 weeks with other medications</a:t>
            </a:r>
          </a:p>
          <a:p>
            <a:pPr marL="251354" indent="-251354" defTabSz="412750">
              <a:spcBef>
                <a:spcPts val="2250"/>
              </a:spcBef>
              <a:buSzPct val="125000"/>
              <a:buChar char="•"/>
              <a:defRPr sz="3800">
                <a:latin typeface="Helvetica Neue"/>
                <a:ea typeface="Helvetica Neue"/>
                <a:cs typeface="Helvetica Neue"/>
                <a:sym typeface="Helvetica Neue"/>
              </a:defRPr>
            </a:pPr>
            <a:r>
              <a:rPr sz="2000"/>
              <a:t>Effective treatments improve outcomes, when they are maintained –  some students will improve with age and as their brains mature –decrease risk for substance abuse</a:t>
            </a:r>
          </a:p>
        </p:txBody>
      </p:sp>
      <p:pic>
        <p:nvPicPr>
          <p:cNvPr id="1359"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 name="文本框 7"/>
          <p:cNvSpPr txBox="1"/>
          <p:nvPr/>
        </p:nvSpPr>
        <p:spPr>
          <a:xfrm>
            <a:off x="3220960" y="573010"/>
            <a:ext cx="4226082"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Teens &amp; Drugs</a:t>
            </a:r>
          </a:p>
        </p:txBody>
      </p:sp>
      <p:sp>
        <p:nvSpPr>
          <p:cNvPr id="1368" name="Rectangle 5"/>
          <p:cNvSpPr txBox="1"/>
          <p:nvPr/>
        </p:nvSpPr>
        <p:spPr>
          <a:xfrm>
            <a:off x="2024733" y="2009655"/>
            <a:ext cx="8142534" cy="2708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nchor="t">
            <a:spAutoFit/>
          </a:bodyPr>
          <a:lstStyle/>
          <a:p>
            <a:pPr>
              <a:buSzPct val="100000"/>
              <a:buFont typeface="Arial"/>
              <a:buChar char="•"/>
              <a:defRPr sz="4800">
                <a:latin typeface="Arial"/>
                <a:ea typeface="Arial"/>
                <a:cs typeface="Arial"/>
                <a:sym typeface="Arial"/>
              </a:defRPr>
            </a:pPr>
            <a:r>
              <a:rPr lang="en-US" sz="2400"/>
              <a:t> 	</a:t>
            </a:r>
            <a:r>
              <a:rPr sz="2400"/>
              <a:t>Substance Use</a:t>
            </a:r>
          </a:p>
          <a:p>
            <a:pPr>
              <a:buSzPct val="100000"/>
              <a:buFont typeface="Arial"/>
              <a:buChar char="•"/>
              <a:defRPr sz="4800">
                <a:latin typeface="Arial"/>
                <a:ea typeface="Arial"/>
                <a:cs typeface="Arial"/>
                <a:sym typeface="Arial"/>
              </a:defRPr>
            </a:pPr>
            <a:r>
              <a:rPr lang="en-US" sz="2400"/>
              <a:t> 	</a:t>
            </a:r>
            <a:r>
              <a:rPr sz="2400"/>
              <a:t>Substance Over-use</a:t>
            </a:r>
          </a:p>
          <a:p>
            <a:pPr>
              <a:buSzPct val="100000"/>
              <a:buFont typeface="Arial"/>
              <a:buChar char="•"/>
              <a:defRPr sz="4800">
                <a:latin typeface="Arial"/>
                <a:ea typeface="Arial"/>
                <a:cs typeface="Arial"/>
                <a:sym typeface="Arial"/>
              </a:defRPr>
            </a:pPr>
            <a:r>
              <a:rPr lang="en-US" sz="2400"/>
              <a:t> 	</a:t>
            </a:r>
            <a:r>
              <a:rPr sz="2400"/>
              <a:t>Substance </a:t>
            </a:r>
            <a:r>
              <a:rPr lang="en-US" sz="2400"/>
              <a:t>Mis-use</a:t>
            </a:r>
            <a:endParaRPr sz="2400"/>
          </a:p>
          <a:p>
            <a:pPr>
              <a:buSzPct val="100000"/>
              <a:buFont typeface="Arial"/>
              <a:buChar char="•"/>
              <a:defRPr sz="4800">
                <a:latin typeface="Arial"/>
                <a:ea typeface="Arial"/>
                <a:cs typeface="Arial"/>
                <a:sym typeface="Arial"/>
              </a:defRPr>
            </a:pPr>
            <a:r>
              <a:rPr lang="en-US" sz="2400"/>
              <a:t> 	</a:t>
            </a:r>
            <a:r>
              <a:rPr sz="2400"/>
              <a:t>Substance Abuse</a:t>
            </a:r>
          </a:p>
          <a:p>
            <a:pPr>
              <a:buSzPct val="100000"/>
              <a:buFont typeface="Arial"/>
              <a:buChar char="•"/>
              <a:defRPr sz="4800">
                <a:latin typeface="Arial"/>
                <a:ea typeface="Arial"/>
                <a:cs typeface="Arial"/>
                <a:sym typeface="Arial"/>
              </a:defRPr>
            </a:pPr>
            <a:r>
              <a:rPr lang="en-US" sz="2400"/>
              <a:t> 	</a:t>
            </a:r>
            <a:r>
              <a:rPr sz="2400"/>
              <a:t>Substance Dependence</a:t>
            </a:r>
          </a:p>
          <a:p>
            <a:pPr>
              <a:buSzPct val="100000"/>
              <a:buFont typeface="Arial"/>
              <a:buChar char="•"/>
              <a:defRPr sz="4800">
                <a:latin typeface="Arial"/>
                <a:ea typeface="Arial"/>
                <a:cs typeface="Arial"/>
                <a:sym typeface="Arial"/>
              </a:defRPr>
            </a:pPr>
            <a:r>
              <a:rPr lang="en-US" sz="2400"/>
              <a:t> 	</a:t>
            </a:r>
            <a:r>
              <a:rPr sz="2400"/>
              <a:t>SUBSTANCE USE DISORDER (DSM 5)</a:t>
            </a:r>
          </a:p>
          <a:p>
            <a:pPr>
              <a:buSzPct val="100000"/>
              <a:buFont typeface="Arial"/>
              <a:buChar char="•"/>
              <a:defRPr sz="4800">
                <a:latin typeface="Arial"/>
                <a:ea typeface="Arial"/>
                <a:cs typeface="Arial"/>
                <a:sym typeface="Arial"/>
              </a:defRPr>
            </a:pPr>
            <a:r>
              <a:rPr lang="en-US" sz="2400"/>
              <a:t> </a:t>
            </a:r>
            <a:r>
              <a:rPr sz="2400"/>
              <a:t>	And what is “Addiction”?</a:t>
            </a:r>
          </a:p>
        </p:txBody>
      </p:sp>
      <p:pic>
        <p:nvPicPr>
          <p:cNvPr id="1369"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3"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
        <p:nvSpPr>
          <p:cNvPr id="1374" name="Essential Criteria For Drug Addiction:The ABC’s of Addiction"/>
          <p:cNvSpPr txBox="1">
            <a:spLocks noGrp="1"/>
          </p:cNvSpPr>
          <p:nvPr>
            <p:ph type="body" sz="quarter" idx="1"/>
          </p:nvPr>
        </p:nvSpPr>
        <p:spPr>
          <a:xfrm>
            <a:off x="1119486" y="1311213"/>
            <a:ext cx="9944099" cy="1138059"/>
          </a:xfrm>
          <a:prstGeom prst="rect">
            <a:avLst/>
          </a:prstGeom>
        </p:spPr>
        <p:txBody>
          <a:bodyPr vert="horz" lIns="35719" tIns="35719" rIns="35719" bIns="35719" rtlCol="0" anchor="ctr">
            <a:normAutofit/>
          </a:bodyPr>
          <a:lstStyle>
            <a:lvl1pPr defTabSz="821531">
              <a:lnSpc>
                <a:spcPct val="100000"/>
              </a:lnSpc>
              <a:spcBef>
                <a:spcPts val="0"/>
              </a:spcBef>
              <a:defRPr sz="4400">
                <a:latin typeface="+mj-lt"/>
                <a:ea typeface="+mj-ea"/>
                <a:cs typeface="+mj-cs"/>
                <a:sym typeface="Helvetica Light"/>
              </a:defRPr>
            </a:lvl1pPr>
          </a:lstStyle>
          <a:p>
            <a:r>
              <a:rPr sz="3200"/>
              <a:t>Essential Criteria For Drug Addiction:</a:t>
            </a:r>
            <a:r>
              <a:rPr lang="en-US" sz="3200"/>
              <a:t> </a:t>
            </a:r>
            <a:r>
              <a:rPr sz="3200"/>
              <a:t>The ABC’s of Addiction</a:t>
            </a:r>
          </a:p>
        </p:txBody>
      </p:sp>
      <p:sp>
        <p:nvSpPr>
          <p:cNvPr id="1375" name="Slide Number"/>
          <p:cNvSpPr txBox="1">
            <a:spLocks noGrp="1"/>
          </p:cNvSpPr>
          <p:nvPr>
            <p:ph type="sldNum" sz="quarter" idx="4294967295"/>
          </p:nvPr>
        </p:nvSpPr>
        <p:spPr>
          <a:xfrm>
            <a:off x="5773986" y="7152442"/>
            <a:ext cx="317550" cy="24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35719" tIns="35719" rIns="35719" bIns="3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111</a:t>
            </a:fld>
            <a:endParaRPr/>
          </a:p>
        </p:txBody>
      </p:sp>
      <p:sp>
        <p:nvSpPr>
          <p:cNvPr id="1376" name="What is Addiction?"/>
          <p:cNvSpPr txBox="1"/>
          <p:nvPr/>
        </p:nvSpPr>
        <p:spPr>
          <a:xfrm>
            <a:off x="3578407" y="300825"/>
            <a:ext cx="4751388" cy="74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algn="ctr" defTabSz="821531">
              <a:lnSpc>
                <a:spcPct val="100000"/>
              </a:lnSpc>
              <a:defRPr sz="8600"/>
            </a:lvl1pPr>
          </a:lstStyle>
          <a:p>
            <a:r>
              <a:rPr sz="4400">
                <a:latin typeface="Helvetica Neue"/>
              </a:rPr>
              <a:t>What is Addiction?</a:t>
            </a:r>
          </a:p>
        </p:txBody>
      </p:sp>
      <p:sp>
        <p:nvSpPr>
          <p:cNvPr id="1377" name="Abuse of Intended Use: Use for non therapeutic purposes"/>
          <p:cNvSpPr txBox="1"/>
          <p:nvPr/>
        </p:nvSpPr>
        <p:spPr>
          <a:xfrm>
            <a:off x="3765273" y="2827721"/>
            <a:ext cx="3834696" cy="687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defTabSz="412750">
              <a:spcBef>
                <a:spcPts val="2950"/>
              </a:spcBef>
              <a:defRPr sz="3600">
                <a:latin typeface="Helvetica Neue"/>
                <a:ea typeface="Helvetica Neue"/>
                <a:cs typeface="Helvetica Neue"/>
                <a:sym typeface="Helvetica Neue"/>
              </a:defRPr>
            </a:pPr>
            <a:r>
              <a:rPr sz="2000" b="1"/>
              <a:t>Abuse</a:t>
            </a:r>
            <a:r>
              <a:rPr sz="2000"/>
              <a:t> of Intended Use: Use for non therapeutic purposes 	</a:t>
            </a:r>
          </a:p>
        </p:txBody>
      </p:sp>
      <p:sp>
        <p:nvSpPr>
          <p:cNvPr id="1378" name="Dysfunctional Behaviour: Presence of typical drug seeking behaviours / neglect of responsibilities / Use despite negative personal, vocational, legal consequences"/>
          <p:cNvSpPr txBox="1"/>
          <p:nvPr/>
        </p:nvSpPr>
        <p:spPr>
          <a:xfrm>
            <a:off x="3765273" y="3878470"/>
            <a:ext cx="5998989" cy="1303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defTabSz="412750">
              <a:spcBef>
                <a:spcPts val="2250"/>
              </a:spcBef>
              <a:defRPr sz="3600">
                <a:latin typeface="Helvetica Neue"/>
                <a:ea typeface="Helvetica Neue"/>
                <a:cs typeface="Helvetica Neue"/>
                <a:sym typeface="Helvetica Neue"/>
              </a:defRPr>
            </a:pPr>
            <a:r>
              <a:rPr sz="2000"/>
              <a:t>Dysfunctional </a:t>
            </a:r>
            <a:r>
              <a:rPr sz="2000" b="1" err="1"/>
              <a:t>Behaviour</a:t>
            </a:r>
            <a:r>
              <a:rPr sz="2000"/>
              <a:t>: Presence of typical drug seeking </a:t>
            </a:r>
            <a:r>
              <a:rPr sz="2000" err="1"/>
              <a:t>behaviours</a:t>
            </a:r>
            <a:r>
              <a:rPr sz="2000"/>
              <a:t> / neglect of responsibilities / Use despite negative personal, vocational, legal consequences</a:t>
            </a:r>
          </a:p>
        </p:txBody>
      </p:sp>
      <p:sp>
        <p:nvSpPr>
          <p:cNvPr id="1379" name="Craving induced by the substance"/>
          <p:cNvSpPr txBox="1"/>
          <p:nvPr/>
        </p:nvSpPr>
        <p:spPr>
          <a:xfrm>
            <a:off x="3780013" y="5418649"/>
            <a:ext cx="4004302" cy="3799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defTabSz="412750">
              <a:spcBef>
                <a:spcPts val="2250"/>
              </a:spcBef>
              <a:defRPr sz="3800">
                <a:latin typeface="Helvetica Neue"/>
                <a:ea typeface="Helvetica Neue"/>
                <a:cs typeface="Helvetica Neue"/>
                <a:sym typeface="Helvetica Neue"/>
              </a:defRPr>
            </a:pPr>
            <a:r>
              <a:rPr sz="2000" b="1"/>
              <a:t>Craving</a:t>
            </a:r>
            <a:r>
              <a:rPr sz="2000"/>
              <a:t> induced by the substance</a:t>
            </a:r>
          </a:p>
        </p:txBody>
      </p:sp>
      <p:sp>
        <p:nvSpPr>
          <p:cNvPr id="1380" name="A="/>
          <p:cNvSpPr txBox="1"/>
          <p:nvPr/>
        </p:nvSpPr>
        <p:spPr>
          <a:xfrm>
            <a:off x="2884022" y="2812332"/>
            <a:ext cx="694385" cy="6415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defTabSz="821531">
              <a:defRPr sz="7400">
                <a:solidFill>
                  <a:srgbClr val="DB4798"/>
                </a:solidFill>
                <a:latin typeface="Helvetica"/>
                <a:ea typeface="Helvetica"/>
                <a:cs typeface="Helvetica"/>
                <a:sym typeface="Helvetica"/>
              </a:defRPr>
            </a:lvl1pPr>
          </a:lstStyle>
          <a:p>
            <a:r>
              <a:rPr sz="3700"/>
              <a:t>A=</a:t>
            </a:r>
          </a:p>
        </p:txBody>
      </p:sp>
      <p:sp>
        <p:nvSpPr>
          <p:cNvPr id="1381" name="B="/>
          <p:cNvSpPr txBox="1"/>
          <p:nvPr/>
        </p:nvSpPr>
        <p:spPr>
          <a:xfrm>
            <a:off x="2861270" y="4008956"/>
            <a:ext cx="565861" cy="6415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defRPr sz="7400">
                <a:solidFill>
                  <a:srgbClr val="29AAE1"/>
                </a:solidFill>
              </a:defRPr>
            </a:lvl1pPr>
          </a:lstStyle>
          <a:p>
            <a:r>
              <a:rPr sz="3700"/>
              <a:t>B=</a:t>
            </a:r>
          </a:p>
        </p:txBody>
      </p:sp>
      <p:sp>
        <p:nvSpPr>
          <p:cNvPr id="1382" name="C="/>
          <p:cNvSpPr txBox="1"/>
          <p:nvPr/>
        </p:nvSpPr>
        <p:spPr>
          <a:xfrm>
            <a:off x="2867620" y="5287843"/>
            <a:ext cx="561052" cy="6415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defRPr sz="7400">
                <a:solidFill>
                  <a:srgbClr val="8AC641"/>
                </a:solidFill>
              </a:defRPr>
            </a:lvl1pPr>
          </a:lstStyle>
          <a:p>
            <a:r>
              <a:rPr sz="3700"/>
              <a:t>C=</a:t>
            </a:r>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6" name="Picture 11" descr="Picture 11"/>
          <p:cNvPicPr>
            <a:picLocks noChangeAspect="1"/>
          </p:cNvPicPr>
          <p:nvPr/>
        </p:nvPicPr>
        <p:blipFill>
          <a:blip r:embed="rId3"/>
          <a:stretch>
            <a:fillRect/>
          </a:stretch>
        </p:blipFill>
        <p:spPr>
          <a:xfrm>
            <a:off x="7166594" y="1124743"/>
            <a:ext cx="1676401" cy="4800601"/>
          </a:xfrm>
          <a:prstGeom prst="rect">
            <a:avLst/>
          </a:prstGeom>
          <a:ln w="12700">
            <a:miter lim="400000"/>
          </a:ln>
        </p:spPr>
      </p:pic>
      <p:pic>
        <p:nvPicPr>
          <p:cNvPr id="1387" name="Picture 12" descr="Picture 12"/>
          <p:cNvPicPr>
            <a:picLocks noChangeAspect="1"/>
          </p:cNvPicPr>
          <p:nvPr/>
        </p:nvPicPr>
        <p:blipFill>
          <a:blip r:embed="rId4"/>
          <a:stretch>
            <a:fillRect/>
          </a:stretch>
        </p:blipFill>
        <p:spPr>
          <a:xfrm>
            <a:off x="911424" y="3067490"/>
            <a:ext cx="1447801" cy="2743201"/>
          </a:xfrm>
          <a:prstGeom prst="rect">
            <a:avLst/>
          </a:prstGeom>
          <a:ln w="12700">
            <a:miter lim="400000"/>
          </a:ln>
        </p:spPr>
      </p:pic>
      <p:pic>
        <p:nvPicPr>
          <p:cNvPr id="1388" name="Picture 13" descr="Picture 13"/>
          <p:cNvPicPr>
            <a:picLocks noChangeAspect="1"/>
          </p:cNvPicPr>
          <p:nvPr/>
        </p:nvPicPr>
        <p:blipFill>
          <a:blip r:embed="rId4"/>
          <a:stretch>
            <a:fillRect/>
          </a:stretch>
        </p:blipFill>
        <p:spPr>
          <a:xfrm>
            <a:off x="5069941" y="3163523"/>
            <a:ext cx="1447801" cy="2743201"/>
          </a:xfrm>
          <a:prstGeom prst="rect">
            <a:avLst/>
          </a:prstGeom>
          <a:ln w="12700">
            <a:miter lim="400000"/>
          </a:ln>
        </p:spPr>
      </p:pic>
      <p:pic>
        <p:nvPicPr>
          <p:cNvPr id="1389" name="Picture 14" descr="Picture 14"/>
          <p:cNvPicPr>
            <a:picLocks noChangeAspect="1"/>
          </p:cNvPicPr>
          <p:nvPr/>
        </p:nvPicPr>
        <p:blipFill>
          <a:blip r:embed="rId5"/>
          <a:stretch>
            <a:fillRect/>
          </a:stretch>
        </p:blipFill>
        <p:spPr>
          <a:xfrm>
            <a:off x="2973288" y="4343841"/>
            <a:ext cx="1447801" cy="1466852"/>
          </a:xfrm>
          <a:prstGeom prst="rect">
            <a:avLst/>
          </a:prstGeom>
          <a:ln w="12700">
            <a:miter lim="400000"/>
          </a:ln>
        </p:spPr>
      </p:pic>
      <p:pic>
        <p:nvPicPr>
          <p:cNvPr id="1390" name="Picture 15" descr="Picture 15"/>
          <p:cNvPicPr>
            <a:picLocks noChangeAspect="1"/>
          </p:cNvPicPr>
          <p:nvPr/>
        </p:nvPicPr>
        <p:blipFill>
          <a:blip r:embed="rId6"/>
          <a:stretch>
            <a:fillRect/>
          </a:stretch>
        </p:blipFill>
        <p:spPr>
          <a:xfrm>
            <a:off x="9191091" y="1024731"/>
            <a:ext cx="1638301" cy="5000626"/>
          </a:xfrm>
          <a:prstGeom prst="rect">
            <a:avLst/>
          </a:prstGeom>
          <a:ln w="12700">
            <a:miter lim="400000"/>
          </a:ln>
        </p:spPr>
      </p:pic>
      <p:sp>
        <p:nvSpPr>
          <p:cNvPr id="1391" name="TextBox 16"/>
          <p:cNvSpPr txBox="1"/>
          <p:nvPr/>
        </p:nvSpPr>
        <p:spPr>
          <a:xfrm>
            <a:off x="1734012" y="115750"/>
            <a:ext cx="7731225" cy="8002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algn="ctr" defTabSz="821531">
              <a:lnSpc>
                <a:spcPct val="100000"/>
              </a:lnSpc>
              <a:defRPr sz="8600"/>
            </a:lvl1pPr>
          </a:lstStyle>
          <a:p>
            <a:r>
              <a:rPr sz="4400">
                <a:latin typeface="Helvetica Neue"/>
              </a:rPr>
              <a:t>Understanding Withdrawal</a:t>
            </a:r>
          </a:p>
        </p:txBody>
      </p:sp>
      <p:sp>
        <p:nvSpPr>
          <p:cNvPr id="1392" name="TextBox 17"/>
          <p:cNvSpPr txBox="1"/>
          <p:nvPr/>
        </p:nvSpPr>
        <p:spPr>
          <a:xfrm>
            <a:off x="9191091" y="5953023"/>
            <a:ext cx="1705445"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defTabSz="825500">
              <a:lnSpc>
                <a:spcPct val="100000"/>
              </a:lnSpc>
              <a:spcBef>
                <a:spcPts val="5900"/>
              </a:spcBef>
              <a:defRPr sz="4800">
                <a:latin typeface="Helvetica Neue"/>
                <a:ea typeface="Helvetica Neue"/>
                <a:cs typeface="Helvetica Neue"/>
                <a:sym typeface="Helvetica Neue"/>
              </a:defRPr>
            </a:lvl1pPr>
          </a:lstStyle>
          <a:p>
            <a:r>
              <a:rPr sz="2400"/>
              <a:t>withdrawal</a:t>
            </a:r>
          </a:p>
        </p:txBody>
      </p:sp>
      <p:sp>
        <p:nvSpPr>
          <p:cNvPr id="1393" name="TextBox 18"/>
          <p:cNvSpPr txBox="1"/>
          <p:nvPr/>
        </p:nvSpPr>
        <p:spPr>
          <a:xfrm>
            <a:off x="881290" y="5964503"/>
            <a:ext cx="1705445"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defTabSz="825500">
              <a:lnSpc>
                <a:spcPct val="100000"/>
              </a:lnSpc>
              <a:spcBef>
                <a:spcPts val="5900"/>
              </a:spcBef>
              <a:defRPr sz="4800">
                <a:latin typeface="Helvetica Neue"/>
                <a:ea typeface="Helvetica Neue"/>
                <a:cs typeface="Helvetica Neue"/>
                <a:sym typeface="Helvetica Neue"/>
              </a:defRPr>
            </a:lvl1pPr>
          </a:lstStyle>
          <a:p>
            <a:r>
              <a:rPr sz="2400"/>
              <a:t>symptoms</a:t>
            </a:r>
          </a:p>
        </p:txBody>
      </p:sp>
      <p:sp>
        <p:nvSpPr>
          <p:cNvPr id="1394" name="TextBox 19"/>
          <p:cNvSpPr txBox="1"/>
          <p:nvPr/>
        </p:nvSpPr>
        <p:spPr>
          <a:xfrm>
            <a:off x="2973289" y="5964503"/>
            <a:ext cx="1705445"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defTabSz="825500">
              <a:lnSpc>
                <a:spcPct val="100000"/>
              </a:lnSpc>
              <a:spcBef>
                <a:spcPts val="5900"/>
              </a:spcBef>
              <a:defRPr sz="4800">
                <a:latin typeface="Helvetica Neue"/>
                <a:ea typeface="Helvetica Neue"/>
                <a:cs typeface="Helvetica Neue"/>
                <a:sym typeface="Helvetica Neue"/>
              </a:defRPr>
            </a:lvl1pPr>
          </a:lstStyle>
          <a:p>
            <a:r>
              <a:rPr sz="2400"/>
              <a:t>treatment</a:t>
            </a:r>
          </a:p>
        </p:txBody>
      </p:sp>
      <p:sp>
        <p:nvSpPr>
          <p:cNvPr id="1395" name="TextBox 20"/>
          <p:cNvSpPr txBox="1"/>
          <p:nvPr/>
        </p:nvSpPr>
        <p:spPr>
          <a:xfrm>
            <a:off x="5287104" y="5962650"/>
            <a:ext cx="1705444"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defTabSz="825500">
              <a:lnSpc>
                <a:spcPct val="100000"/>
              </a:lnSpc>
              <a:spcBef>
                <a:spcPts val="5900"/>
              </a:spcBef>
              <a:defRPr sz="4800">
                <a:latin typeface="Helvetica Neue"/>
                <a:ea typeface="Helvetica Neue"/>
                <a:cs typeface="Helvetica Neue"/>
                <a:sym typeface="Helvetica Neue"/>
              </a:defRPr>
            </a:lvl1pPr>
          </a:lstStyle>
          <a:p>
            <a:r>
              <a:rPr sz="2400"/>
              <a:t>relapse</a:t>
            </a:r>
          </a:p>
        </p:txBody>
      </p:sp>
      <p:sp>
        <p:nvSpPr>
          <p:cNvPr id="1396" name="TextBox 21"/>
          <p:cNvSpPr txBox="1"/>
          <p:nvPr/>
        </p:nvSpPr>
        <p:spPr>
          <a:xfrm>
            <a:off x="7381435" y="5963009"/>
            <a:ext cx="1705445"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60" tIns="60960" rIns="60960" bIns="60960">
            <a:spAutoFit/>
          </a:bodyPr>
          <a:lstStyle>
            <a:lvl1pPr defTabSz="825500">
              <a:lnSpc>
                <a:spcPct val="100000"/>
              </a:lnSpc>
              <a:spcBef>
                <a:spcPts val="5900"/>
              </a:spcBef>
              <a:defRPr sz="4800">
                <a:latin typeface="Helvetica Neue"/>
                <a:ea typeface="Helvetica Neue"/>
                <a:cs typeface="Helvetica Neue"/>
                <a:sym typeface="Helvetica Neue"/>
              </a:defRPr>
            </a:lvl1pPr>
          </a:lstStyle>
          <a:p>
            <a:r>
              <a:rPr sz="2400"/>
              <a:t>rebound</a:t>
            </a:r>
          </a:p>
        </p:txBody>
      </p:sp>
      <p:sp>
        <p:nvSpPr>
          <p:cNvPr id="1397" name="Oval 22"/>
          <p:cNvSpPr/>
          <p:nvPr/>
        </p:nvSpPr>
        <p:spPr>
          <a:xfrm>
            <a:off x="3206127" y="3697453"/>
            <a:ext cx="852724" cy="504057"/>
          </a:xfrm>
          <a:prstGeom prst="ellipse">
            <a:avLst/>
          </a:prstGeom>
          <a:solidFill>
            <a:srgbClr val="5B9BD5"/>
          </a:solidFill>
          <a:ln w="25400">
            <a:solidFill>
              <a:srgbClr val="42719B"/>
            </a:solidFill>
            <a:miter/>
          </a:ln>
        </p:spPr>
        <p:txBody>
          <a:bodyPr lIns="60960" tIns="60960" rIns="60960" bIns="60960" anchor="ctr"/>
          <a:lstStyle/>
          <a:p>
            <a:pPr algn="ctr">
              <a:lnSpc>
                <a:spcPct val="100000"/>
              </a:lnSpc>
              <a:defRPr sz="3600">
                <a:solidFill>
                  <a:srgbClr val="FFFFFF"/>
                </a:solidFill>
                <a:latin typeface="Calibri"/>
                <a:ea typeface="Calibri"/>
                <a:cs typeface="Calibri"/>
                <a:sym typeface="Calibri"/>
              </a:defRPr>
            </a:pPr>
            <a:endParaRPr/>
          </a:p>
        </p:txBody>
      </p:sp>
      <p:grpSp>
        <p:nvGrpSpPr>
          <p:cNvPr id="1401" name="Curved Up Arrow 23"/>
          <p:cNvGrpSpPr/>
          <p:nvPr/>
        </p:nvGrpSpPr>
        <p:grpSpPr>
          <a:xfrm>
            <a:off x="3687264" y="1943652"/>
            <a:ext cx="1173601" cy="1739287"/>
            <a:chOff x="0" y="0"/>
            <a:chExt cx="2347201" cy="3478571"/>
          </a:xfrm>
        </p:grpSpPr>
        <p:sp>
          <p:nvSpPr>
            <p:cNvPr id="1398" name="Shape"/>
            <p:cNvSpPr/>
            <p:nvPr/>
          </p:nvSpPr>
          <p:spPr>
            <a:xfrm rot="15752822">
              <a:off x="-453514" y="768540"/>
              <a:ext cx="3254230" cy="1941492"/>
            </a:xfrm>
            <a:custGeom>
              <a:avLst/>
              <a:gdLst/>
              <a:ahLst/>
              <a:cxnLst>
                <a:cxn ang="0">
                  <a:pos x="wd2" y="hd2"/>
                </a:cxn>
                <a:cxn ang="5400000">
                  <a:pos x="wd2" y="hd2"/>
                </a:cxn>
                <a:cxn ang="10800000">
                  <a:pos x="wd2" y="hd2"/>
                </a:cxn>
                <a:cxn ang="16200000">
                  <a:pos x="wd2" y="hd2"/>
                </a:cxn>
              </a:cxnLst>
              <a:rect l="0" t="0" r="r" b="b"/>
              <a:pathLst>
                <a:path w="21600" h="20852" extrusionOk="0">
                  <a:moveTo>
                    <a:pt x="19117" y="0"/>
                  </a:moveTo>
                  <a:lnTo>
                    <a:pt x="21600" y="8212"/>
                  </a:lnTo>
                  <a:lnTo>
                    <a:pt x="19224" y="8212"/>
                  </a:lnTo>
                  <a:cubicBezTo>
                    <a:pt x="17663" y="16530"/>
                    <a:pt x="13929" y="21600"/>
                    <a:pt x="9981" y="20762"/>
                  </a:cubicBezTo>
                  <a:lnTo>
                    <a:pt x="9981" y="20762"/>
                  </a:lnTo>
                  <a:cubicBezTo>
                    <a:pt x="13316" y="20055"/>
                    <a:pt x="16214" y="15239"/>
                    <a:pt x="17533" y="8212"/>
                  </a:cubicBezTo>
                  <a:lnTo>
                    <a:pt x="15157" y="8212"/>
                  </a:lnTo>
                  <a:close/>
                  <a:moveTo>
                    <a:pt x="9135" y="20852"/>
                  </a:moveTo>
                  <a:cubicBezTo>
                    <a:pt x="4090" y="20852"/>
                    <a:pt x="0" y="11516"/>
                    <a:pt x="0" y="0"/>
                  </a:cubicBezTo>
                  <a:lnTo>
                    <a:pt x="1691" y="0"/>
                  </a:lnTo>
                  <a:cubicBezTo>
                    <a:pt x="1691" y="11516"/>
                    <a:pt x="5782" y="20852"/>
                    <a:pt x="10827" y="20852"/>
                  </a:cubicBezTo>
                  <a:close/>
                </a:path>
              </a:pathLst>
            </a:custGeom>
            <a:solidFill>
              <a:srgbClr val="5B9BD5"/>
            </a:solidFill>
            <a:ln w="12700" cap="flat">
              <a:noFill/>
              <a:miter lim="400000"/>
            </a:ln>
            <a:effectLst/>
          </p:spPr>
          <p:txBody>
            <a:bodyPr wrap="square" lIns="60960" tIns="60960" rIns="60960" bIns="60960" numCol="1" anchor="ctr">
              <a:noAutofit/>
            </a:bodyPr>
            <a:lstStyle/>
            <a:p>
              <a:pPr algn="ctr">
                <a:lnSpc>
                  <a:spcPct val="100000"/>
                </a:lnSpc>
                <a:defRPr sz="3600">
                  <a:latin typeface="Calibri"/>
                  <a:ea typeface="Calibri"/>
                  <a:cs typeface="Calibri"/>
                  <a:sym typeface="Calibri"/>
                </a:defRPr>
              </a:pPr>
              <a:endParaRPr/>
            </a:p>
          </p:txBody>
        </p:sp>
        <p:sp>
          <p:nvSpPr>
            <p:cNvPr id="1399" name="Shape"/>
            <p:cNvSpPr/>
            <p:nvPr/>
          </p:nvSpPr>
          <p:spPr>
            <a:xfrm rot="15752822">
              <a:off x="463254" y="1573241"/>
              <a:ext cx="1631174" cy="1941441"/>
            </a:xfrm>
            <a:custGeom>
              <a:avLst/>
              <a:gdLst/>
              <a:ahLst/>
              <a:cxnLst>
                <a:cxn ang="0">
                  <a:pos x="wd2" y="hd2"/>
                </a:cxn>
                <a:cxn ang="5400000">
                  <a:pos x="wd2" y="hd2"/>
                </a:cxn>
                <a:cxn ang="10800000">
                  <a:pos x="wd2" y="hd2"/>
                </a:cxn>
                <a:cxn ang="16200000">
                  <a:pos x="wd2" y="hd2"/>
                </a:cxn>
              </a:cxnLst>
              <a:rect l="0" t="0" r="r" b="b"/>
              <a:pathLst>
                <a:path w="21600" h="21600" extrusionOk="0">
                  <a:moveTo>
                    <a:pt x="18225" y="21600"/>
                  </a:moveTo>
                  <a:cubicBezTo>
                    <a:pt x="8160" y="21600"/>
                    <a:pt x="0" y="11929"/>
                    <a:pt x="0" y="0"/>
                  </a:cubicBezTo>
                  <a:lnTo>
                    <a:pt x="3375" y="0"/>
                  </a:lnTo>
                  <a:cubicBezTo>
                    <a:pt x="3375" y="11929"/>
                    <a:pt x="11534" y="21600"/>
                    <a:pt x="21600" y="21600"/>
                  </a:cubicBezTo>
                  <a:close/>
                </a:path>
              </a:pathLst>
            </a:custGeom>
            <a:solidFill>
              <a:srgbClr val="000000">
                <a:alpha val="20000"/>
              </a:srgbClr>
            </a:solidFill>
            <a:ln w="12700" cap="flat">
              <a:noFill/>
              <a:miter lim="400000"/>
            </a:ln>
            <a:effectLst/>
          </p:spPr>
          <p:txBody>
            <a:bodyPr wrap="square" lIns="60960" tIns="60960" rIns="60960" bIns="60960" numCol="1" anchor="ctr">
              <a:noAutofit/>
            </a:bodyPr>
            <a:lstStyle/>
            <a:p>
              <a:pPr algn="ctr">
                <a:lnSpc>
                  <a:spcPct val="100000"/>
                </a:lnSpc>
                <a:defRPr sz="3600">
                  <a:latin typeface="Calibri"/>
                  <a:ea typeface="Calibri"/>
                  <a:cs typeface="Calibri"/>
                  <a:sym typeface="Calibri"/>
                </a:defRPr>
              </a:pPr>
              <a:endParaRPr/>
            </a:p>
          </p:txBody>
        </p:sp>
        <p:sp>
          <p:nvSpPr>
            <p:cNvPr id="1400" name="Line"/>
            <p:cNvSpPr/>
            <p:nvPr/>
          </p:nvSpPr>
          <p:spPr>
            <a:xfrm rot="15752822">
              <a:off x="-453539" y="768568"/>
              <a:ext cx="3254231" cy="1941442"/>
            </a:xfrm>
            <a:custGeom>
              <a:avLst/>
              <a:gdLst/>
              <a:ahLst/>
              <a:cxnLst>
                <a:cxn ang="0">
                  <a:pos x="wd2" y="hd2"/>
                </a:cxn>
                <a:cxn ang="5400000">
                  <a:pos x="wd2" y="hd2"/>
                </a:cxn>
                <a:cxn ang="10800000">
                  <a:pos x="wd2" y="hd2"/>
                </a:cxn>
                <a:cxn ang="16200000">
                  <a:pos x="wd2" y="hd2"/>
                </a:cxn>
              </a:cxnLst>
              <a:rect l="0" t="0" r="r" b="b"/>
              <a:pathLst>
                <a:path w="21600" h="21600" extrusionOk="0">
                  <a:moveTo>
                    <a:pt x="9981" y="21507"/>
                  </a:moveTo>
                  <a:lnTo>
                    <a:pt x="9981" y="21507"/>
                  </a:lnTo>
                  <a:cubicBezTo>
                    <a:pt x="13316" y="20774"/>
                    <a:pt x="16214" y="15785"/>
                    <a:pt x="17533" y="8506"/>
                  </a:cubicBezTo>
                  <a:lnTo>
                    <a:pt x="15157" y="8507"/>
                  </a:lnTo>
                  <a:lnTo>
                    <a:pt x="19117" y="0"/>
                  </a:lnTo>
                  <a:lnTo>
                    <a:pt x="21600" y="8507"/>
                  </a:lnTo>
                  <a:lnTo>
                    <a:pt x="19224" y="8507"/>
                  </a:lnTo>
                  <a:cubicBezTo>
                    <a:pt x="17785" y="16450"/>
                    <a:pt x="14482" y="21600"/>
                    <a:pt x="10827" y="21600"/>
                  </a:cubicBezTo>
                  <a:lnTo>
                    <a:pt x="9135" y="21600"/>
                  </a:lnTo>
                  <a:cubicBezTo>
                    <a:pt x="4090" y="21600"/>
                    <a:pt x="0" y="11929"/>
                    <a:pt x="0" y="0"/>
                  </a:cubicBezTo>
                  <a:lnTo>
                    <a:pt x="1691" y="0"/>
                  </a:lnTo>
                  <a:cubicBezTo>
                    <a:pt x="1691" y="11929"/>
                    <a:pt x="5782" y="21600"/>
                    <a:pt x="10827" y="21600"/>
                  </a:cubicBezTo>
                </a:path>
              </a:pathLst>
            </a:custGeom>
            <a:noFill/>
            <a:ln w="25400" cap="flat">
              <a:solidFill>
                <a:srgbClr val="42719B"/>
              </a:solidFill>
              <a:prstDash val="solid"/>
              <a:miter lim="800000"/>
            </a:ln>
            <a:effectLst/>
          </p:spPr>
          <p:txBody>
            <a:bodyPr wrap="square" lIns="60960" tIns="60960" rIns="60960" bIns="60960" numCol="1" anchor="ctr">
              <a:noAutofit/>
            </a:bodyPr>
            <a:lstStyle/>
            <a:p>
              <a:pPr algn="ctr">
                <a:lnSpc>
                  <a:spcPct val="100000"/>
                </a:lnSpc>
                <a:defRPr sz="3600">
                  <a:latin typeface="Calibri"/>
                  <a:ea typeface="Calibri"/>
                  <a:cs typeface="Calibri"/>
                  <a:sym typeface="Calibri"/>
                </a:defRPr>
              </a:pPr>
              <a:endParaRPr/>
            </a:p>
          </p:txBody>
        </p:sp>
      </p:grpSp>
      <p:pic>
        <p:nvPicPr>
          <p:cNvPr id="1402" name="图片 3" descr="图片 3"/>
          <p:cNvPicPr>
            <a:picLocks noChangeAspect="1"/>
          </p:cNvPicPr>
          <p:nvPr/>
        </p:nvPicPr>
        <p:blipFill>
          <a:blip r:embed="rId7"/>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 name="文本框 7"/>
          <p:cNvSpPr txBox="1"/>
          <p:nvPr/>
        </p:nvSpPr>
        <p:spPr>
          <a:xfrm>
            <a:off x="2302178" y="257960"/>
            <a:ext cx="7587645" cy="1446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Substance Use: </a:t>
            </a:r>
            <a:endParaRPr lang="en-US" sz="4400">
              <a:latin typeface="Helvetica Neue"/>
            </a:endParaRPr>
          </a:p>
          <a:p>
            <a:r>
              <a:rPr sz="4400">
                <a:latin typeface="Helvetica Neue"/>
              </a:rPr>
              <a:t>What </a:t>
            </a:r>
            <a:r>
              <a:rPr lang="en-US" sz="4400">
                <a:latin typeface="Helvetica Neue"/>
              </a:rPr>
              <a:t>I</a:t>
            </a:r>
            <a:r>
              <a:rPr sz="4400">
                <a:latin typeface="Helvetica Neue"/>
              </a:rPr>
              <a:t>t </a:t>
            </a:r>
            <a:r>
              <a:rPr lang="en-US" sz="4400">
                <a:latin typeface="Helvetica Neue"/>
              </a:rPr>
              <a:t>L</a:t>
            </a:r>
            <a:r>
              <a:rPr sz="4400">
                <a:latin typeface="Helvetica Neue"/>
              </a:rPr>
              <a:t>ooks </a:t>
            </a:r>
            <a:r>
              <a:rPr lang="en-US" sz="4400">
                <a:latin typeface="Helvetica Neue"/>
              </a:rPr>
              <a:t>L</a:t>
            </a:r>
            <a:r>
              <a:rPr sz="4400">
                <a:latin typeface="Helvetica Neue"/>
              </a:rPr>
              <a:t>ike </a:t>
            </a:r>
            <a:r>
              <a:rPr lang="en-US" sz="4400">
                <a:latin typeface="Helvetica Neue"/>
              </a:rPr>
              <a:t>I</a:t>
            </a:r>
            <a:r>
              <a:rPr sz="4400">
                <a:latin typeface="Helvetica Neue"/>
              </a:rPr>
              <a:t>n </a:t>
            </a:r>
            <a:r>
              <a:rPr lang="en-US" sz="4400">
                <a:latin typeface="Helvetica Neue"/>
              </a:rPr>
              <a:t>S</a:t>
            </a:r>
            <a:r>
              <a:rPr sz="4400">
                <a:latin typeface="Helvetica Neue"/>
              </a:rPr>
              <a:t>chools</a:t>
            </a:r>
          </a:p>
        </p:txBody>
      </p:sp>
      <p:sp>
        <p:nvSpPr>
          <p:cNvPr id="1405" name="Rectangle 5"/>
          <p:cNvSpPr txBox="1"/>
          <p:nvPr/>
        </p:nvSpPr>
        <p:spPr>
          <a:xfrm>
            <a:off x="1075559" y="2097144"/>
            <a:ext cx="10040883" cy="4632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3" tIns="60953" rIns="60953" bIns="60953">
            <a:spAutoFit/>
          </a:bodyPr>
          <a:lstStyle/>
          <a:p>
            <a:pPr marL="317500" indent="-317500" defTabSz="412750">
              <a:spcBef>
                <a:spcPts val="2950"/>
              </a:spcBef>
              <a:buSzPct val="125000"/>
              <a:buChar char="•"/>
              <a:defRPr sz="4800">
                <a:latin typeface="Helvetica Neue"/>
                <a:ea typeface="Helvetica Neue"/>
                <a:cs typeface="Helvetica Neue"/>
                <a:sym typeface="Helvetica Neue"/>
              </a:defRPr>
            </a:pPr>
            <a:r>
              <a:rPr sz="2400"/>
              <a:t> </a:t>
            </a:r>
            <a:r>
              <a:rPr sz="2100"/>
              <a:t>Participant in “drug sub-culture”</a:t>
            </a:r>
          </a:p>
          <a:p>
            <a:pPr marL="317500" indent="-317500" defTabSz="412750">
              <a:spcBef>
                <a:spcPts val="2950"/>
              </a:spcBef>
              <a:buSzPct val="125000"/>
              <a:buChar char="•"/>
              <a:defRPr sz="4800">
                <a:latin typeface="Helvetica Neue"/>
                <a:ea typeface="Helvetica Neue"/>
                <a:cs typeface="Helvetica Neue"/>
                <a:sym typeface="Helvetica Neue"/>
              </a:defRPr>
            </a:pPr>
            <a:r>
              <a:rPr sz="2400"/>
              <a:t> Signs of intoxication in the classroom or in the school building</a:t>
            </a:r>
          </a:p>
          <a:p>
            <a:pPr marL="317500" indent="-317500" defTabSz="412750">
              <a:spcBef>
                <a:spcPts val="2950"/>
              </a:spcBef>
              <a:buSzPct val="125000"/>
              <a:buChar char="•"/>
              <a:defRPr sz="4800">
                <a:latin typeface="Helvetica Neue"/>
                <a:ea typeface="Helvetica Neue"/>
                <a:cs typeface="Helvetica Neue"/>
                <a:sym typeface="Helvetica Neue"/>
              </a:defRPr>
            </a:pPr>
            <a:r>
              <a:rPr sz="2400"/>
              <a:t> Frequent “</a:t>
            </a:r>
            <a:r>
              <a:rPr sz="2400" err="1"/>
              <a:t>lates</a:t>
            </a:r>
            <a:r>
              <a:rPr sz="2400"/>
              <a:t>”-after lunch or breaks</a:t>
            </a:r>
          </a:p>
          <a:p>
            <a:pPr marL="317500" indent="-317500" defTabSz="412750">
              <a:spcBef>
                <a:spcPts val="2950"/>
              </a:spcBef>
              <a:buSzPct val="125000"/>
              <a:buChar char="•"/>
              <a:defRPr sz="4800">
                <a:latin typeface="Helvetica Neue"/>
                <a:ea typeface="Helvetica Neue"/>
                <a:cs typeface="Helvetica Neue"/>
                <a:sym typeface="Helvetica Neue"/>
              </a:defRPr>
            </a:pPr>
            <a:r>
              <a:rPr sz="2400"/>
              <a:t> Declining grades and “dropping out” of previously involved social or other school activities</a:t>
            </a:r>
          </a:p>
          <a:p>
            <a:pPr marL="317500" indent="-317500" defTabSz="412750">
              <a:spcBef>
                <a:spcPts val="2950"/>
              </a:spcBef>
              <a:buSzPct val="125000"/>
              <a:buChar char="•"/>
              <a:defRPr sz="4800">
                <a:latin typeface="Helvetica Neue"/>
                <a:ea typeface="Helvetica Neue"/>
                <a:cs typeface="Helvetica Neue"/>
                <a:sym typeface="Helvetica Neue"/>
              </a:defRPr>
            </a:pPr>
            <a:r>
              <a:rPr sz="2400"/>
              <a:t> Excessive pre-occupation with substances of abuse </a:t>
            </a:r>
            <a:endParaRPr sz="2100">
              <a:latin typeface="Arial"/>
              <a:ea typeface="Arial"/>
              <a:cs typeface="Arial"/>
              <a:sym typeface="Arial"/>
            </a:endParaRPr>
          </a:p>
          <a:p>
            <a:pPr marL="317500" indent="-317500" defTabSz="412750">
              <a:spcBef>
                <a:spcPts val="2950"/>
              </a:spcBef>
              <a:buSzPct val="125000"/>
              <a:buChar char="•"/>
              <a:defRPr sz="4800">
                <a:latin typeface="Helvetica Neue"/>
                <a:ea typeface="Helvetica Neue"/>
                <a:cs typeface="Helvetica Neue"/>
                <a:sym typeface="Helvetica Neue"/>
              </a:defRPr>
            </a:pPr>
            <a:r>
              <a:rPr sz="2400" b="1">
                <a:latin typeface="Arial"/>
                <a:ea typeface="Arial"/>
                <a:cs typeface="Arial"/>
                <a:sym typeface="Arial"/>
              </a:rPr>
              <a:t>Approximately 10.3% young people</a:t>
            </a:r>
          </a:p>
        </p:txBody>
      </p:sp>
      <p:pic>
        <p:nvPicPr>
          <p:cNvPr id="140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0" name="Shape 973"/>
          <p:cNvSpPr txBox="1">
            <a:spLocks noGrp="1"/>
          </p:cNvSpPr>
          <p:nvPr>
            <p:ph type="title"/>
          </p:nvPr>
        </p:nvSpPr>
        <p:spPr>
          <a:xfrm>
            <a:off x="909501" y="288126"/>
            <a:ext cx="9138642" cy="1339208"/>
          </a:xfrm>
          <a:prstGeom prst="rect">
            <a:avLst/>
          </a:prstGeom>
        </p:spPr>
        <p:txBody>
          <a:bodyPr>
            <a:noAutofit/>
          </a:bodyPr>
          <a:lstStyle>
            <a:lvl1pPr algn="ctr" defTabSz="731162">
              <a:lnSpc>
                <a:spcPct val="100000"/>
              </a:lnSpc>
              <a:defRPr sz="7654">
                <a:latin typeface="+mj-lt"/>
                <a:ea typeface="+mj-ea"/>
                <a:cs typeface="+mj-cs"/>
                <a:sym typeface="Helvetica Light"/>
              </a:defRPr>
            </a:lvl1pPr>
          </a:lstStyle>
          <a:p>
            <a:r>
              <a:rPr sz="4400">
                <a:latin typeface="Helvetica Neue"/>
              </a:rPr>
              <a:t>Adolescent Alcohol &amp; </a:t>
            </a:r>
            <a:br>
              <a:rPr lang="en-US" sz="4400">
                <a:latin typeface="Helvetica Neue"/>
              </a:rPr>
            </a:br>
            <a:r>
              <a:rPr sz="4400">
                <a:latin typeface="Helvetica Neue"/>
              </a:rPr>
              <a:t>Substance Use Screen  (CRAFFT)</a:t>
            </a:r>
          </a:p>
        </p:txBody>
      </p:sp>
      <p:sp>
        <p:nvSpPr>
          <p:cNvPr id="1411" name="Shape 974"/>
          <p:cNvSpPr txBox="1"/>
          <p:nvPr/>
        </p:nvSpPr>
        <p:spPr>
          <a:xfrm>
            <a:off x="909500" y="2136377"/>
            <a:ext cx="10373000" cy="3607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2515" tIns="42515" rIns="42515" bIns="42515" anchor="ctr">
            <a:spAutoFit/>
          </a:bodyPr>
          <a:lstStyle/>
          <a:p>
            <a:pPr defTabSz="412750">
              <a:spcBef>
                <a:spcPts val="2250"/>
              </a:spcBef>
              <a:defRPr sz="3800">
                <a:latin typeface="Helvetica Neue"/>
                <a:ea typeface="Helvetica Neue"/>
                <a:cs typeface="Helvetica Neue"/>
                <a:sym typeface="Helvetica Neue"/>
              </a:defRPr>
            </a:pPr>
            <a:r>
              <a:rPr sz="1900">
                <a:solidFill>
                  <a:srgbClr val="DB4498"/>
                </a:solidFill>
              </a:rPr>
              <a:t>C</a:t>
            </a:r>
            <a:r>
              <a:rPr sz="1900">
                <a:latin typeface="Calibri"/>
                <a:ea typeface="Calibri"/>
                <a:cs typeface="Calibri"/>
                <a:sym typeface="Calibri"/>
              </a:rPr>
              <a:t>- Have you ever ridden in a </a:t>
            </a:r>
            <a:r>
              <a:rPr sz="1900">
                <a:solidFill>
                  <a:srgbClr val="DB4498"/>
                </a:solidFill>
                <a:latin typeface="Calibri"/>
                <a:ea typeface="Calibri"/>
                <a:cs typeface="Calibri"/>
                <a:sym typeface="Calibri"/>
              </a:rPr>
              <a:t>CAR</a:t>
            </a:r>
            <a:r>
              <a:rPr sz="1900">
                <a:latin typeface="Calibri"/>
                <a:ea typeface="Calibri"/>
                <a:cs typeface="Calibri"/>
                <a:sym typeface="Calibri"/>
              </a:rPr>
              <a:t> driven by someone (including yourself) who was "high" or had been  using alcohol or drugs? </a:t>
            </a:r>
            <a:endParaRPr sz="2400"/>
          </a:p>
          <a:p>
            <a:pPr defTabSz="412750">
              <a:spcBef>
                <a:spcPts val="2250"/>
              </a:spcBef>
              <a:defRPr sz="3800">
                <a:latin typeface="Helvetica Neue"/>
                <a:ea typeface="Helvetica Neue"/>
                <a:cs typeface="Helvetica Neue"/>
                <a:sym typeface="Helvetica Neue"/>
              </a:defRPr>
            </a:pPr>
            <a:r>
              <a:rPr sz="1900">
                <a:solidFill>
                  <a:srgbClr val="DB4498"/>
                </a:solidFill>
              </a:rPr>
              <a:t>R</a:t>
            </a:r>
            <a:r>
              <a:rPr sz="1900">
                <a:latin typeface="Calibri"/>
                <a:ea typeface="Calibri"/>
                <a:cs typeface="Calibri"/>
                <a:sym typeface="Calibri"/>
              </a:rPr>
              <a:t>- Do you ever use alcohol or drugs to </a:t>
            </a:r>
            <a:r>
              <a:rPr sz="1900">
                <a:solidFill>
                  <a:srgbClr val="DB4498"/>
                </a:solidFill>
                <a:latin typeface="Calibri"/>
                <a:ea typeface="Calibri"/>
                <a:cs typeface="Calibri"/>
                <a:sym typeface="Calibri"/>
              </a:rPr>
              <a:t>RELAX</a:t>
            </a:r>
            <a:r>
              <a:rPr sz="1900">
                <a:latin typeface="Calibri"/>
                <a:ea typeface="Calibri"/>
                <a:cs typeface="Calibri"/>
                <a:sym typeface="Calibri"/>
              </a:rPr>
              <a:t>, feel better about yourself, or fit in? 	</a:t>
            </a:r>
            <a:endParaRPr sz="2400"/>
          </a:p>
          <a:p>
            <a:pPr defTabSz="412750">
              <a:spcBef>
                <a:spcPts val="2250"/>
              </a:spcBef>
              <a:defRPr sz="3800">
                <a:latin typeface="Helvetica Neue"/>
                <a:ea typeface="Helvetica Neue"/>
                <a:cs typeface="Helvetica Neue"/>
                <a:sym typeface="Helvetica Neue"/>
              </a:defRPr>
            </a:pPr>
            <a:r>
              <a:rPr sz="1900">
                <a:solidFill>
                  <a:srgbClr val="DB4498"/>
                </a:solidFill>
              </a:rPr>
              <a:t>A</a:t>
            </a:r>
            <a:r>
              <a:rPr sz="1900">
                <a:latin typeface="Calibri"/>
                <a:ea typeface="Calibri"/>
                <a:cs typeface="Calibri"/>
                <a:sym typeface="Calibri"/>
              </a:rPr>
              <a:t>- Do you ever use alcohol/drugs while you are by yourself, </a:t>
            </a:r>
            <a:r>
              <a:rPr sz="1900">
                <a:solidFill>
                  <a:srgbClr val="DB4498"/>
                </a:solidFill>
                <a:latin typeface="Calibri"/>
                <a:ea typeface="Calibri"/>
                <a:cs typeface="Calibri"/>
                <a:sym typeface="Calibri"/>
              </a:rPr>
              <a:t>ALONE</a:t>
            </a:r>
            <a:r>
              <a:rPr sz="1900">
                <a:latin typeface="Calibri"/>
                <a:ea typeface="Calibri"/>
                <a:cs typeface="Calibri"/>
                <a:sym typeface="Calibri"/>
              </a:rPr>
              <a:t>? 	</a:t>
            </a:r>
            <a:endParaRPr sz="2400"/>
          </a:p>
          <a:p>
            <a:pPr defTabSz="412750">
              <a:spcBef>
                <a:spcPts val="2250"/>
              </a:spcBef>
              <a:defRPr sz="3800">
                <a:latin typeface="Helvetica Neue"/>
                <a:ea typeface="Helvetica Neue"/>
                <a:cs typeface="Helvetica Neue"/>
                <a:sym typeface="Helvetica Neue"/>
              </a:defRPr>
            </a:pPr>
            <a:r>
              <a:rPr sz="1900">
                <a:solidFill>
                  <a:srgbClr val="DB4498"/>
                </a:solidFill>
              </a:rPr>
              <a:t>F</a:t>
            </a:r>
            <a:r>
              <a:rPr sz="1900">
                <a:latin typeface="Calibri"/>
                <a:ea typeface="Calibri"/>
                <a:cs typeface="Calibri"/>
                <a:sym typeface="Calibri"/>
              </a:rPr>
              <a:t>- Do you ever </a:t>
            </a:r>
            <a:r>
              <a:rPr sz="1900">
                <a:solidFill>
                  <a:srgbClr val="DB4498"/>
                </a:solidFill>
                <a:latin typeface="Calibri"/>
                <a:ea typeface="Calibri"/>
                <a:cs typeface="Calibri"/>
                <a:sym typeface="Calibri"/>
              </a:rPr>
              <a:t>FORGET</a:t>
            </a:r>
            <a:r>
              <a:rPr sz="1900">
                <a:latin typeface="Calibri"/>
                <a:ea typeface="Calibri"/>
                <a:cs typeface="Calibri"/>
                <a:sym typeface="Calibri"/>
              </a:rPr>
              <a:t> things you did while using alcohol or drugs? 	</a:t>
            </a:r>
            <a:endParaRPr sz="2400"/>
          </a:p>
          <a:p>
            <a:pPr defTabSz="412750">
              <a:spcBef>
                <a:spcPts val="2250"/>
              </a:spcBef>
              <a:defRPr sz="3800">
                <a:latin typeface="Helvetica Neue"/>
                <a:ea typeface="Helvetica Neue"/>
                <a:cs typeface="Helvetica Neue"/>
                <a:sym typeface="Helvetica Neue"/>
              </a:defRPr>
            </a:pPr>
            <a:r>
              <a:rPr sz="1900">
                <a:solidFill>
                  <a:srgbClr val="DB4498"/>
                </a:solidFill>
              </a:rPr>
              <a:t>F</a:t>
            </a:r>
            <a:r>
              <a:rPr sz="1900">
                <a:latin typeface="Calibri"/>
                <a:ea typeface="Calibri"/>
                <a:cs typeface="Calibri"/>
                <a:sym typeface="Calibri"/>
              </a:rPr>
              <a:t>- Do your family or </a:t>
            </a:r>
            <a:r>
              <a:rPr sz="1900">
                <a:solidFill>
                  <a:srgbClr val="DB4498"/>
                </a:solidFill>
                <a:latin typeface="Calibri"/>
                <a:ea typeface="Calibri"/>
                <a:cs typeface="Calibri"/>
                <a:sym typeface="Calibri"/>
              </a:rPr>
              <a:t>FRIENDS</a:t>
            </a:r>
            <a:r>
              <a:rPr sz="1900">
                <a:latin typeface="Calibri"/>
                <a:ea typeface="Calibri"/>
                <a:cs typeface="Calibri"/>
                <a:sym typeface="Calibri"/>
              </a:rPr>
              <a:t> ever tell you that you should cut down on your drinking or drug use</a:t>
            </a:r>
            <a:endParaRPr sz="2400"/>
          </a:p>
          <a:p>
            <a:pPr defTabSz="412750">
              <a:spcBef>
                <a:spcPts val="2250"/>
              </a:spcBef>
              <a:defRPr sz="3800">
                <a:latin typeface="Helvetica Neue"/>
                <a:ea typeface="Helvetica Neue"/>
                <a:cs typeface="Helvetica Neue"/>
                <a:sym typeface="Helvetica Neue"/>
              </a:defRPr>
            </a:pPr>
            <a:r>
              <a:rPr sz="1900">
                <a:solidFill>
                  <a:srgbClr val="DB4498"/>
                </a:solidFill>
              </a:rPr>
              <a:t>T</a:t>
            </a:r>
            <a:r>
              <a:rPr sz="1900">
                <a:latin typeface="Calibri"/>
                <a:ea typeface="Calibri"/>
                <a:cs typeface="Calibri"/>
                <a:sym typeface="Calibri"/>
              </a:rPr>
              <a:t>- Have you gotten into </a:t>
            </a:r>
            <a:r>
              <a:rPr sz="1900">
                <a:solidFill>
                  <a:srgbClr val="DB4498"/>
                </a:solidFill>
                <a:latin typeface="Calibri"/>
                <a:ea typeface="Calibri"/>
                <a:cs typeface="Calibri"/>
                <a:sym typeface="Calibri"/>
              </a:rPr>
              <a:t>TROUBLE</a:t>
            </a:r>
            <a:r>
              <a:rPr sz="1900">
                <a:latin typeface="Calibri"/>
                <a:ea typeface="Calibri"/>
                <a:cs typeface="Calibri"/>
                <a:sym typeface="Calibri"/>
              </a:rPr>
              <a:t> while you were using alcohol or drugs? 	</a:t>
            </a:r>
          </a:p>
        </p:txBody>
      </p:sp>
      <p:pic>
        <p:nvPicPr>
          <p:cNvPr id="1412"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1" name="文本框 7"/>
          <p:cNvSpPr txBox="1"/>
          <p:nvPr/>
        </p:nvSpPr>
        <p:spPr>
          <a:xfrm>
            <a:off x="1684829" y="365078"/>
            <a:ext cx="8468604" cy="769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ctr" defTabSz="821531">
              <a:lnSpc>
                <a:spcPct val="100000"/>
              </a:lnSpc>
              <a:defRPr sz="8600"/>
            </a:lvl1pPr>
          </a:lstStyle>
          <a:p>
            <a:r>
              <a:rPr sz="4400">
                <a:latin typeface="Helvetica Neue"/>
              </a:rPr>
              <a:t>Treatment Purpose: Recovery</a:t>
            </a:r>
          </a:p>
        </p:txBody>
      </p:sp>
      <p:sp>
        <p:nvSpPr>
          <p:cNvPr id="1452" name="Content Placeholder 4"/>
          <p:cNvSpPr txBox="1">
            <a:spLocks noGrp="1"/>
          </p:cNvSpPr>
          <p:nvPr>
            <p:ph type="body" sz="half" idx="1"/>
          </p:nvPr>
        </p:nvSpPr>
        <p:spPr>
          <a:xfrm>
            <a:off x="737530" y="1825625"/>
            <a:ext cx="5181601" cy="4351340"/>
          </a:xfrm>
          <a:prstGeom prst="rect">
            <a:avLst/>
          </a:prstGeom>
        </p:spPr>
        <p:txBody>
          <a:bodyPr/>
          <a:lstStyle/>
          <a:p>
            <a:pPr>
              <a:defRPr>
                <a:latin typeface="Arial"/>
                <a:ea typeface="Arial"/>
                <a:cs typeface="Arial"/>
                <a:sym typeface="Arial"/>
              </a:defRPr>
            </a:pPr>
            <a:r>
              <a:t>Control symptoms</a:t>
            </a:r>
          </a:p>
          <a:p>
            <a:pPr>
              <a:defRPr>
                <a:latin typeface="Arial"/>
                <a:ea typeface="Arial"/>
                <a:cs typeface="Arial"/>
                <a:sym typeface="Arial"/>
              </a:defRPr>
            </a:pPr>
            <a:r>
              <a:t>Stop symptoms from coming back</a:t>
            </a:r>
          </a:p>
          <a:p>
            <a:pPr>
              <a:defRPr>
                <a:latin typeface="Arial"/>
                <a:ea typeface="Arial"/>
                <a:cs typeface="Arial"/>
                <a:sym typeface="Arial"/>
              </a:defRPr>
            </a:pPr>
            <a:r>
              <a:t>Promote recovery (social skills training, vocational/educational enhancements, etc.) – to be able to function as well as possible!</a:t>
            </a:r>
          </a:p>
        </p:txBody>
      </p:sp>
      <p:sp>
        <p:nvSpPr>
          <p:cNvPr id="1453" name="Content Placeholder 6"/>
          <p:cNvSpPr txBox="1"/>
          <p:nvPr/>
        </p:nvSpPr>
        <p:spPr>
          <a:xfrm>
            <a:off x="6172200" y="1825625"/>
            <a:ext cx="5181600" cy="43513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a:bodyPr>
          <a:lstStyle/>
          <a:p>
            <a:pPr marL="228573" indent="-228573">
              <a:lnSpc>
                <a:spcPct val="90000"/>
              </a:lnSpc>
              <a:spcBef>
                <a:spcPts val="900"/>
              </a:spcBef>
              <a:buSzPct val="100000"/>
              <a:buFont typeface="Arial"/>
              <a:buChar char="•"/>
              <a:defRPr sz="5600">
                <a:latin typeface="Arial"/>
                <a:ea typeface="Arial"/>
                <a:cs typeface="Arial"/>
                <a:sym typeface="Arial"/>
              </a:defRPr>
            </a:pPr>
            <a:r>
              <a:rPr sz="2800"/>
              <a:t>Exercise</a:t>
            </a:r>
          </a:p>
          <a:p>
            <a:pPr marL="228573" indent="-228573">
              <a:lnSpc>
                <a:spcPct val="90000"/>
              </a:lnSpc>
              <a:spcBef>
                <a:spcPts val="900"/>
              </a:spcBef>
              <a:buSzPct val="100000"/>
              <a:buFont typeface="Arial"/>
              <a:buChar char="•"/>
              <a:defRPr sz="5600">
                <a:latin typeface="Arial"/>
                <a:ea typeface="Arial"/>
                <a:cs typeface="Arial"/>
                <a:sym typeface="Arial"/>
              </a:defRPr>
            </a:pPr>
            <a:r>
              <a:rPr sz="2800"/>
              <a:t>Good sleep</a:t>
            </a:r>
          </a:p>
          <a:p>
            <a:pPr marL="228573" indent="-228573">
              <a:lnSpc>
                <a:spcPct val="90000"/>
              </a:lnSpc>
              <a:spcBef>
                <a:spcPts val="900"/>
              </a:spcBef>
              <a:buSzPct val="100000"/>
              <a:buFont typeface="Arial"/>
              <a:buChar char="•"/>
              <a:defRPr sz="5600">
                <a:latin typeface="Arial"/>
                <a:ea typeface="Arial"/>
                <a:cs typeface="Arial"/>
                <a:sym typeface="Arial"/>
              </a:defRPr>
            </a:pPr>
            <a:r>
              <a:rPr sz="2800"/>
              <a:t>Consistent daily routine</a:t>
            </a:r>
          </a:p>
          <a:p>
            <a:pPr marL="228573" indent="-228573">
              <a:lnSpc>
                <a:spcPct val="90000"/>
              </a:lnSpc>
              <a:spcBef>
                <a:spcPts val="900"/>
              </a:spcBef>
              <a:buSzPct val="100000"/>
              <a:buFont typeface="Arial"/>
              <a:buChar char="•"/>
              <a:defRPr sz="5600">
                <a:latin typeface="Arial"/>
                <a:ea typeface="Arial"/>
                <a:cs typeface="Arial"/>
                <a:sym typeface="Arial"/>
              </a:defRPr>
            </a:pPr>
            <a:r>
              <a:rPr sz="2800"/>
              <a:t>Positive social life/relationships</a:t>
            </a:r>
          </a:p>
          <a:p>
            <a:pPr marL="228573" indent="-228573">
              <a:lnSpc>
                <a:spcPct val="90000"/>
              </a:lnSpc>
              <a:spcBef>
                <a:spcPts val="900"/>
              </a:spcBef>
              <a:buSzPct val="100000"/>
              <a:buFont typeface="Arial"/>
              <a:buChar char="•"/>
              <a:defRPr sz="5600">
                <a:latin typeface="Arial"/>
                <a:ea typeface="Arial"/>
                <a:cs typeface="Arial"/>
                <a:sym typeface="Arial"/>
              </a:defRPr>
            </a:pPr>
            <a:r>
              <a:rPr sz="2800"/>
              <a:t>Healthy nutrition</a:t>
            </a:r>
          </a:p>
          <a:p>
            <a:pPr marL="228573" indent="-228573">
              <a:lnSpc>
                <a:spcPct val="90000"/>
              </a:lnSpc>
              <a:spcBef>
                <a:spcPts val="900"/>
              </a:spcBef>
              <a:buSzPct val="100000"/>
              <a:buFont typeface="Arial"/>
              <a:buChar char="•"/>
              <a:defRPr sz="5600">
                <a:latin typeface="Arial"/>
                <a:ea typeface="Arial"/>
                <a:cs typeface="Arial"/>
                <a:sym typeface="Arial"/>
              </a:defRPr>
            </a:pPr>
            <a:r>
              <a:rPr sz="2800"/>
              <a:t>Music/dance/art</a:t>
            </a:r>
          </a:p>
        </p:txBody>
      </p:sp>
      <p:pic>
        <p:nvPicPr>
          <p:cNvPr id="1454"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5" name="Helping –Get Well, Stay Well, Keep Well"/>
          <p:cNvSpPr txBox="1">
            <a:spLocks noGrp="1"/>
          </p:cNvSpPr>
          <p:nvPr>
            <p:ph type="title"/>
          </p:nvPr>
        </p:nvSpPr>
        <p:spPr>
          <a:xfrm>
            <a:off x="-1581150" y="-151806"/>
            <a:ext cx="12592050" cy="1518047"/>
          </a:xfrm>
          <a:prstGeom prst="rect">
            <a:avLst/>
          </a:prstGeom>
        </p:spPr>
        <p:txBody>
          <a:bodyPr>
            <a:normAutofit fontScale="90000"/>
          </a:bodyPr>
          <a:lstStyle>
            <a:lvl1pPr>
              <a:defRPr sz="7800"/>
            </a:lvl1pPr>
          </a:lstStyle>
          <a:p>
            <a:pPr algn="ctr"/>
            <a:r>
              <a:t>       </a:t>
            </a:r>
            <a:r>
              <a:rPr sz="4900">
                <a:latin typeface="Helvetica Neue"/>
              </a:rPr>
              <a:t>Helping –Get Well, Stay Well, Keep Well</a:t>
            </a:r>
          </a:p>
        </p:txBody>
      </p:sp>
      <p:sp>
        <p:nvSpPr>
          <p:cNvPr id="1476" name="All helping interventions act on the brain – and assist in one or more of the functions of the brain…"/>
          <p:cNvSpPr txBox="1">
            <a:spLocks noGrp="1"/>
          </p:cNvSpPr>
          <p:nvPr>
            <p:ph type="body" sz="half" idx="1"/>
          </p:nvPr>
        </p:nvSpPr>
        <p:spPr>
          <a:xfrm>
            <a:off x="604579" y="1830586"/>
            <a:ext cx="5339617" cy="5027414"/>
          </a:xfrm>
          <a:prstGeom prst="rect">
            <a:avLst/>
          </a:prstGeom>
        </p:spPr>
        <p:txBody>
          <a:bodyPr>
            <a:normAutofit fontScale="47500" lnSpcReduction="20000"/>
          </a:bodyPr>
          <a:lstStyle/>
          <a:p>
            <a:pPr marL="241102" indent="-241102">
              <a:spcBef>
                <a:spcPts val="0"/>
              </a:spcBef>
              <a:buSzTx/>
              <a:buNone/>
            </a:pPr>
            <a:r>
              <a:rPr sz="2900"/>
              <a:t>	</a:t>
            </a:r>
            <a:r>
              <a:rPr sz="4400"/>
              <a:t>All helping interventions act on the brain – and assist in one or more of the functions of the brain </a:t>
            </a:r>
          </a:p>
          <a:p>
            <a:pPr marL="241102" indent="-241102">
              <a:spcBef>
                <a:spcPts val="250"/>
              </a:spcBef>
              <a:buSzTx/>
              <a:buNone/>
              <a:defRPr sz="4200"/>
            </a:pPr>
            <a:endParaRPr/>
          </a:p>
          <a:p>
            <a:pPr marL="514350" indent="-514350">
              <a:spcBef>
                <a:spcPts val="250"/>
              </a:spcBef>
              <a:defRPr sz="4200"/>
            </a:pPr>
            <a:endParaRPr lang="en-US"/>
          </a:p>
          <a:p>
            <a:pPr marL="514350" indent="-514350">
              <a:spcBef>
                <a:spcPts val="250"/>
              </a:spcBef>
              <a:defRPr sz="4200"/>
            </a:pPr>
            <a:r>
              <a:rPr sz="5900"/>
              <a:t>Psychological (counseling; specific psychotherapies) – common effects</a:t>
            </a:r>
          </a:p>
          <a:p>
            <a:pPr marL="514350" indent="-514350">
              <a:spcBef>
                <a:spcPts val="250"/>
              </a:spcBef>
              <a:defRPr sz="4200"/>
            </a:pPr>
            <a:r>
              <a:rPr sz="5900"/>
              <a:t>Somatic (medications; others)</a:t>
            </a:r>
          </a:p>
          <a:p>
            <a:pPr marL="514350" indent="-514350">
              <a:spcBef>
                <a:spcPts val="250"/>
              </a:spcBef>
              <a:defRPr sz="4200"/>
            </a:pPr>
            <a:r>
              <a:rPr sz="5900"/>
              <a:t>Social (groups; communities; etc.)</a:t>
            </a:r>
          </a:p>
          <a:p>
            <a:pPr marL="241102" indent="-241102">
              <a:spcBef>
                <a:spcPts val="250"/>
              </a:spcBef>
              <a:buSzTx/>
              <a:buNone/>
              <a:defRPr sz="4600"/>
            </a:pPr>
            <a:r>
              <a:rPr sz="5900"/>
              <a:t> </a:t>
            </a:r>
          </a:p>
          <a:p>
            <a:pPr marL="572521" indent="-572521">
              <a:spcBef>
                <a:spcPts val="250"/>
              </a:spcBef>
              <a:defRPr sz="4400"/>
            </a:pPr>
            <a:r>
              <a:rPr sz="5900"/>
              <a:t>Learn how to ask about your treatment: evidence based medicine – </a:t>
            </a:r>
            <a:r>
              <a:rPr sz="5900" u="sng">
                <a:hlinkClick r:id="rId3"/>
              </a:rPr>
              <a:t>www.teenmentalhealth.org</a:t>
            </a:r>
          </a:p>
        </p:txBody>
      </p:sp>
      <p:grpSp>
        <p:nvGrpSpPr>
          <p:cNvPr id="1479" name="TMh-Website-Resources-Text63-2xuty24jv44rdyz6e1b3ls.jpg"/>
          <p:cNvGrpSpPr/>
          <p:nvPr/>
        </p:nvGrpSpPr>
        <p:grpSpPr>
          <a:xfrm rot="309373">
            <a:off x="6702537" y="2067549"/>
            <a:ext cx="3042911" cy="4304977"/>
            <a:chOff x="0" y="0"/>
            <a:chExt cx="6085820" cy="8609951"/>
          </a:xfrm>
        </p:grpSpPr>
        <p:pic>
          <p:nvPicPr>
            <p:cNvPr id="1478" name="TMh-Website-Resources-Text63-2xuty24jv44rdyz6e1b3ls.jpg" descr="TMh-Website-Resources-Text63-2xuty24jv44rdyz6e1b3ls.jpg"/>
            <p:cNvPicPr>
              <a:picLocks noChangeAspect="1"/>
            </p:cNvPicPr>
            <p:nvPr/>
          </p:nvPicPr>
          <p:blipFill>
            <a:blip r:embed="rId4"/>
            <a:stretch>
              <a:fillRect/>
            </a:stretch>
          </p:blipFill>
          <p:spPr>
            <a:xfrm>
              <a:off x="177799" y="114300"/>
              <a:ext cx="5730222" cy="8152752"/>
            </a:xfrm>
            <a:prstGeom prst="rect">
              <a:avLst/>
            </a:prstGeom>
            <a:ln>
              <a:noFill/>
            </a:ln>
            <a:effectLst/>
          </p:spPr>
        </p:pic>
        <p:pic>
          <p:nvPicPr>
            <p:cNvPr id="1477" name="TMh-Website-Resources-Text63-2xuty24jv44rdyz6e1b3ls.jpg" descr="TMh-Website-Resources-Text63-2xuty24jv44rdyz6e1b3ls.jpg"/>
            <p:cNvPicPr>
              <a:picLocks/>
            </p:cNvPicPr>
            <p:nvPr/>
          </p:nvPicPr>
          <p:blipFill>
            <a:blip r:embed="rId5"/>
            <a:stretch>
              <a:fillRect/>
            </a:stretch>
          </p:blipFill>
          <p:spPr>
            <a:xfrm>
              <a:off x="0" y="0"/>
              <a:ext cx="6085821" cy="8609952"/>
            </a:xfrm>
            <a:prstGeom prst="rect">
              <a:avLst/>
            </a:prstGeom>
            <a:effectLst/>
          </p:spPr>
        </p:pic>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2CA386-FF5F-4949-A702-CAF00E7F7D81}"/>
              </a:ext>
            </a:extLst>
          </p:cNvPr>
          <p:cNvSpPr txBox="1"/>
          <p:nvPr/>
        </p:nvSpPr>
        <p:spPr>
          <a:xfrm>
            <a:off x="6096000" y="2444532"/>
            <a:ext cx="5097780" cy="2554545"/>
          </a:xfrm>
          <a:prstGeom prst="rect">
            <a:avLst/>
          </a:prstGeom>
          <a:noFill/>
        </p:spPr>
        <p:txBody>
          <a:bodyPr wrap="square" rtlCol="0">
            <a:spAutoFit/>
          </a:bodyPr>
          <a:lstStyle/>
          <a:p>
            <a:pPr algn="ctr"/>
            <a:endParaRPr lang="en-US" sz="4000"/>
          </a:p>
          <a:p>
            <a:pPr algn="ctr"/>
            <a:r>
              <a:rPr lang="en-US" sz="4000"/>
              <a:t>What is the educator’s role in student mental health?</a:t>
            </a:r>
          </a:p>
        </p:txBody>
      </p:sp>
      <p:pic>
        <p:nvPicPr>
          <p:cNvPr id="3074" name="Picture 2" descr="Image result for images of books">
            <a:extLst>
              <a:ext uri="{FF2B5EF4-FFF2-40B4-BE49-F238E27FC236}">
                <a16:creationId xmlns:a16="http://schemas.microsoft.com/office/drawing/2014/main" id="{FB09927C-9CFE-4242-AA25-445CEF266D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614" y="2444532"/>
            <a:ext cx="4786721" cy="34366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BD02399-1D71-435F-AC75-BB164CEE67D9}"/>
              </a:ext>
            </a:extLst>
          </p:cNvPr>
          <p:cNvSpPr txBox="1"/>
          <p:nvPr/>
        </p:nvSpPr>
        <p:spPr>
          <a:xfrm>
            <a:off x="1466850" y="723900"/>
            <a:ext cx="8705850" cy="769441"/>
          </a:xfrm>
          <a:prstGeom prst="rect">
            <a:avLst/>
          </a:prstGeom>
          <a:noFill/>
        </p:spPr>
        <p:txBody>
          <a:bodyPr wrap="square" rtlCol="0">
            <a:spAutoFit/>
          </a:bodyPr>
          <a:lstStyle/>
          <a:p>
            <a:pPr algn="ctr"/>
            <a:r>
              <a:rPr lang="en-US" sz="4400">
                <a:latin typeface="Helvetica Neue"/>
              </a:rPr>
              <a:t>Discussion</a:t>
            </a:r>
          </a:p>
        </p:txBody>
      </p:sp>
    </p:spTree>
    <p:extLst>
      <p:ext uri="{BB962C8B-B14F-4D97-AF65-F5344CB8AC3E}">
        <p14:creationId xmlns:p14="http://schemas.microsoft.com/office/powerpoint/2010/main" val="287866590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5911F-618C-483F-9FED-854DDBE405D2}"/>
              </a:ext>
            </a:extLst>
          </p:cNvPr>
          <p:cNvSpPr>
            <a:spLocks noGrp="1"/>
          </p:cNvSpPr>
          <p:nvPr>
            <p:ph type="title"/>
          </p:nvPr>
        </p:nvSpPr>
        <p:spPr>
          <a:xfrm>
            <a:off x="892973" y="-35717"/>
            <a:ext cx="10803727" cy="1518048"/>
          </a:xfrm>
        </p:spPr>
        <p:txBody>
          <a:bodyPr>
            <a:normAutofit/>
          </a:bodyPr>
          <a:lstStyle/>
          <a:p>
            <a:pPr algn="ctr"/>
            <a:r>
              <a:rPr lang="en-US" sz="4000">
                <a:latin typeface="Helvetica Neue"/>
              </a:rPr>
              <a:t>The Educator’s Role in Student Mental Health</a:t>
            </a:r>
          </a:p>
        </p:txBody>
      </p:sp>
      <p:sp>
        <p:nvSpPr>
          <p:cNvPr id="3" name="TextBox 2">
            <a:extLst>
              <a:ext uri="{FF2B5EF4-FFF2-40B4-BE49-F238E27FC236}">
                <a16:creationId xmlns:a16="http://schemas.microsoft.com/office/drawing/2014/main" id="{D15143C2-2F66-4A3E-8E57-74279C70DD57}"/>
              </a:ext>
            </a:extLst>
          </p:cNvPr>
          <p:cNvSpPr txBox="1"/>
          <p:nvPr/>
        </p:nvSpPr>
        <p:spPr>
          <a:xfrm>
            <a:off x="1192530" y="1949442"/>
            <a:ext cx="9806940" cy="3970318"/>
          </a:xfrm>
          <a:prstGeom prst="rect">
            <a:avLst/>
          </a:prstGeom>
          <a:noFill/>
        </p:spPr>
        <p:txBody>
          <a:bodyPr wrap="square" rtlCol="0">
            <a:spAutoFit/>
          </a:bodyPr>
          <a:lstStyle/>
          <a:p>
            <a:r>
              <a:rPr lang="en-US" sz="2800"/>
              <a:t>Modelling</a:t>
            </a:r>
          </a:p>
          <a:p>
            <a:r>
              <a:rPr lang="en-US" sz="2800"/>
              <a:t>Validation</a:t>
            </a:r>
          </a:p>
          <a:p>
            <a:r>
              <a:rPr lang="en-US" sz="2800"/>
              <a:t>Listening</a:t>
            </a:r>
          </a:p>
          <a:p>
            <a:r>
              <a:rPr lang="en-US" sz="2800"/>
              <a:t>Non-judgmental</a:t>
            </a:r>
          </a:p>
          <a:p>
            <a:r>
              <a:rPr lang="en-US" sz="2800"/>
              <a:t>Help with regulation</a:t>
            </a:r>
          </a:p>
          <a:p>
            <a:r>
              <a:rPr lang="en-US" sz="2800"/>
              <a:t>Provide strategies</a:t>
            </a:r>
          </a:p>
          <a:p>
            <a:r>
              <a:rPr lang="en-US" sz="2800"/>
              <a:t>Help identify triggers</a:t>
            </a:r>
          </a:p>
          <a:p>
            <a:r>
              <a:rPr lang="en-US" sz="2800"/>
              <a:t>Identify serious cases – Counsellor, SBT</a:t>
            </a:r>
          </a:p>
          <a:p>
            <a:r>
              <a:rPr lang="en-US" sz="2800"/>
              <a:t>Look at the purpose their anxiety serves</a:t>
            </a:r>
          </a:p>
        </p:txBody>
      </p:sp>
    </p:spTree>
    <p:extLst>
      <p:ext uri="{BB962C8B-B14F-4D97-AF65-F5344CB8AC3E}">
        <p14:creationId xmlns:p14="http://schemas.microsoft.com/office/powerpoint/2010/main" val="4199532090"/>
      </p:ext>
    </p:extLst>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0" name="Shape 1062"/>
          <p:cNvSpPr txBox="1">
            <a:spLocks noGrp="1"/>
          </p:cNvSpPr>
          <p:nvPr>
            <p:ph type="title"/>
          </p:nvPr>
        </p:nvSpPr>
        <p:spPr>
          <a:xfrm>
            <a:off x="2057599" y="168729"/>
            <a:ext cx="8076803" cy="936172"/>
          </a:xfrm>
          <a:prstGeom prst="rect">
            <a:avLst/>
          </a:prstGeom>
        </p:spPr>
        <p:txBody>
          <a:bodyPr>
            <a:noAutofit/>
          </a:bodyPr>
          <a:lstStyle>
            <a:lvl1pPr algn="ctr" defTabSz="821531">
              <a:lnSpc>
                <a:spcPct val="100000"/>
              </a:lnSpc>
              <a:defRPr sz="8600">
                <a:latin typeface="+mj-lt"/>
                <a:ea typeface="+mj-ea"/>
                <a:cs typeface="+mj-cs"/>
                <a:sym typeface="Helvetica Light"/>
              </a:defRPr>
            </a:lvl1pPr>
          </a:lstStyle>
          <a:p>
            <a:r>
              <a:rPr sz="4400">
                <a:latin typeface="Helvetica Neue"/>
              </a:rPr>
              <a:t>Supportive Helping Principles</a:t>
            </a:r>
          </a:p>
        </p:txBody>
      </p:sp>
      <p:sp>
        <p:nvSpPr>
          <p:cNvPr id="1501" name="Shape 1063"/>
          <p:cNvSpPr txBox="1">
            <a:spLocks noGrp="1"/>
          </p:cNvSpPr>
          <p:nvPr>
            <p:ph type="body" idx="1"/>
          </p:nvPr>
        </p:nvSpPr>
        <p:spPr>
          <a:xfrm>
            <a:off x="892973" y="2027043"/>
            <a:ext cx="10406063" cy="4411265"/>
          </a:xfrm>
          <a:prstGeom prst="rect">
            <a:avLst/>
          </a:prstGeom>
        </p:spPr>
        <p:txBody>
          <a:bodyPr>
            <a:normAutofit fontScale="55000" lnSpcReduction="20000"/>
          </a:bodyPr>
          <a:lstStyle/>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This is not solely your responsibility.  Shared with other go-to educators, school </a:t>
            </a:r>
            <a:r>
              <a:rPr lang="en-US"/>
              <a:t>counsellors </a:t>
            </a:r>
            <a:r>
              <a:t>and administration. </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Open minded but clear limits – not friend</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Supportive challenging of negative perspectives and opinions</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Interpersonal issues – support and advise (do not understand too quickly – if at all)</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Clear messages about drug use; self-harm or dangerous </a:t>
            </a:r>
            <a:r>
              <a:rPr err="1"/>
              <a:t>behaviour</a:t>
            </a:r>
            <a:endParaRPr sz="2100"/>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Confidential but with clear limits; never agree to keep harmful activities secret</a:t>
            </a:r>
          </a:p>
          <a:p>
            <a:pPr marL="251354" indent="-251354" defTabSz="412750">
              <a:lnSpc>
                <a:spcPct val="100000"/>
              </a:lnSpc>
              <a:spcBef>
                <a:spcPts val="2250"/>
              </a:spcBef>
              <a:buSzPct val="125000"/>
              <a:buFontTx/>
              <a:defRPr sz="3800">
                <a:latin typeface="Helvetica Neue"/>
                <a:ea typeface="Helvetica Neue"/>
                <a:cs typeface="Helvetica Neue"/>
                <a:sym typeface="Helvetica Neue"/>
              </a:defRPr>
            </a:pPr>
            <a:r>
              <a:t>Know the school’s policies and procedures</a:t>
            </a:r>
          </a:p>
        </p:txBody>
      </p:sp>
      <p:sp>
        <p:nvSpPr>
          <p:cNvPr id="1502" name="Shape 1064"/>
          <p:cNvSpPr txBox="1">
            <a:spLocks noGrp="1"/>
          </p:cNvSpPr>
          <p:nvPr>
            <p:ph type="sldNum" sz="quarter" idx="4294967295"/>
          </p:nvPr>
        </p:nvSpPr>
        <p:spPr>
          <a:xfrm>
            <a:off x="5984817" y="6504604"/>
            <a:ext cx="33755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119</a:t>
            </a:fld>
            <a:endParaRPr/>
          </a:p>
        </p:txBody>
      </p:sp>
      <p:pic>
        <p:nvPicPr>
          <p:cNvPr id="1503"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 name="Shape 1070"/>
          <p:cNvSpPr txBox="1">
            <a:spLocks noGrp="1"/>
          </p:cNvSpPr>
          <p:nvPr>
            <p:ph type="title"/>
          </p:nvPr>
        </p:nvSpPr>
        <p:spPr>
          <a:xfrm>
            <a:off x="892973" y="302602"/>
            <a:ext cx="9114121" cy="1079458"/>
          </a:xfrm>
          <a:prstGeom prst="rect">
            <a:avLst/>
          </a:prstGeom>
        </p:spPr>
        <p:txBody>
          <a:bodyPr>
            <a:normAutofit fontScale="90000"/>
          </a:bodyPr>
          <a:lstStyle>
            <a:lvl1pPr algn="ctr" defTabSz="821531">
              <a:lnSpc>
                <a:spcPct val="100000"/>
              </a:lnSpc>
              <a:defRPr sz="8600">
                <a:latin typeface="+mj-lt"/>
                <a:ea typeface="+mj-ea"/>
                <a:cs typeface="+mj-cs"/>
                <a:sym typeface="Helvetica Light"/>
              </a:defRPr>
            </a:lvl1pPr>
          </a:lstStyle>
          <a:p>
            <a:r>
              <a:t>	</a:t>
            </a:r>
            <a:r>
              <a:rPr sz="4900">
                <a:latin typeface="Helvetica Neue"/>
              </a:rPr>
              <a:t>Confidentiality: Common Issues</a:t>
            </a:r>
          </a:p>
        </p:txBody>
      </p:sp>
      <p:sp>
        <p:nvSpPr>
          <p:cNvPr id="1506" name="Shape 1071"/>
          <p:cNvSpPr txBox="1">
            <a:spLocks noGrp="1"/>
          </p:cNvSpPr>
          <p:nvPr>
            <p:ph type="sldNum" sz="quarter" idx="4294967295"/>
          </p:nvPr>
        </p:nvSpPr>
        <p:spPr>
          <a:xfrm>
            <a:off x="5984817" y="6504604"/>
            <a:ext cx="33755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120</a:t>
            </a:fld>
            <a:endParaRPr/>
          </a:p>
        </p:txBody>
      </p:sp>
      <p:sp>
        <p:nvSpPr>
          <p:cNvPr id="1507" name="Shape 1072"/>
          <p:cNvSpPr txBox="1">
            <a:spLocks noGrp="1"/>
          </p:cNvSpPr>
          <p:nvPr>
            <p:ph type="body" idx="1"/>
          </p:nvPr>
        </p:nvSpPr>
        <p:spPr>
          <a:xfrm>
            <a:off x="892973" y="1813055"/>
            <a:ext cx="10406063" cy="4445436"/>
          </a:xfrm>
          <a:prstGeom prst="rect">
            <a:avLst/>
          </a:prstGeom>
        </p:spPr>
        <p:txBody>
          <a:bodyPr>
            <a:noAutofit/>
          </a:bodyPr>
          <a:lstStyle/>
          <a:p>
            <a:pPr marL="238786" indent="-238786" defTabSz="392113">
              <a:lnSpc>
                <a:spcPct val="100000"/>
              </a:lnSpc>
              <a:spcBef>
                <a:spcPts val="2100"/>
              </a:spcBef>
              <a:buSzPct val="125000"/>
              <a:buFontTx/>
              <a:defRPr sz="3609">
                <a:latin typeface="Helvetica Neue"/>
                <a:ea typeface="Helvetica Neue"/>
                <a:cs typeface="Helvetica Neue"/>
                <a:sym typeface="Helvetica Neue"/>
              </a:defRPr>
            </a:pPr>
            <a:r>
              <a:rPr sz="2000"/>
              <a:t>Essential to address issues of confidentiality from the beginning</a:t>
            </a:r>
            <a:r>
              <a:rPr lang="en-US" sz="2000"/>
              <a:t> when first meeting with a student </a:t>
            </a:r>
            <a:r>
              <a:rPr sz="2000"/>
              <a:t>, not after there is a problem</a:t>
            </a:r>
            <a:r>
              <a:rPr lang="en-US" sz="2000"/>
              <a:t>.</a:t>
            </a:r>
            <a:r>
              <a:rPr sz="2000"/>
              <a:t> Teens may want confidentiality from: parents; school; peers</a:t>
            </a:r>
            <a:r>
              <a:rPr lang="en-US" sz="2000"/>
              <a:t>.</a:t>
            </a:r>
            <a:r>
              <a:rPr sz="2000"/>
              <a:t> Parents may want confidentiality from: children; partner; school</a:t>
            </a:r>
          </a:p>
          <a:p>
            <a:pPr marL="238786" indent="-238786" defTabSz="392113">
              <a:lnSpc>
                <a:spcPct val="100000"/>
              </a:lnSpc>
              <a:spcBef>
                <a:spcPts val="2100"/>
              </a:spcBef>
              <a:buSzPct val="125000"/>
              <a:buFontTx/>
              <a:defRPr sz="3609">
                <a:latin typeface="Helvetica Neue"/>
                <a:ea typeface="Helvetica Neue"/>
                <a:cs typeface="Helvetica Neue"/>
                <a:sym typeface="Helvetica Neue"/>
              </a:defRPr>
            </a:pPr>
            <a:r>
              <a:rPr sz="2000"/>
              <a:t>Cultural norms and expectations may impact </a:t>
            </a:r>
          </a:p>
          <a:p>
            <a:pPr marL="238786" indent="-238786" defTabSz="392113">
              <a:lnSpc>
                <a:spcPct val="100000"/>
              </a:lnSpc>
              <a:spcBef>
                <a:spcPts val="2100"/>
              </a:spcBef>
              <a:buSzPct val="125000"/>
              <a:buFontTx/>
              <a:defRPr sz="3609">
                <a:latin typeface="Helvetica Neue"/>
                <a:ea typeface="Helvetica Neue"/>
                <a:cs typeface="Helvetica Neue"/>
                <a:sym typeface="Helvetica Neue"/>
              </a:defRPr>
            </a:pPr>
            <a:r>
              <a:rPr sz="2000"/>
              <a:t>Know the regulatory frameworks of your professional and licensing bodies</a:t>
            </a:r>
            <a:r>
              <a:rPr lang="en-US" sz="2000"/>
              <a:t>. </a:t>
            </a:r>
            <a:r>
              <a:rPr sz="2000"/>
              <a:t>Self-harm and harm to others</a:t>
            </a:r>
            <a:r>
              <a:rPr lang="en-US" sz="2000"/>
              <a:t>, or others’ harming the individual</a:t>
            </a:r>
            <a:r>
              <a:rPr sz="2000"/>
              <a:t> are deal-breakers </a:t>
            </a:r>
            <a:r>
              <a:rPr lang="en-US" sz="2000"/>
              <a:t>and must be reported.  Review the process of reporting and communication.</a:t>
            </a:r>
            <a:r>
              <a:rPr sz="2000"/>
              <a:t>(clarify and write down if needed)</a:t>
            </a:r>
          </a:p>
          <a:p>
            <a:pPr marL="238786" indent="-238786" defTabSz="392113">
              <a:lnSpc>
                <a:spcPct val="100000"/>
              </a:lnSpc>
              <a:spcBef>
                <a:spcPts val="2100"/>
              </a:spcBef>
              <a:buSzPct val="125000"/>
              <a:buFontTx/>
              <a:defRPr sz="3609">
                <a:latin typeface="Helvetica Neue"/>
                <a:ea typeface="Helvetica Neue"/>
                <a:cs typeface="Helvetica Neue"/>
                <a:sym typeface="Helvetica Neue"/>
              </a:defRPr>
            </a:pPr>
            <a:r>
              <a:rPr lang="en-US" sz="2000"/>
              <a:t>E</a:t>
            </a:r>
            <a:r>
              <a:rPr sz="2000"/>
              <a:t>lectronic </a:t>
            </a:r>
            <a:r>
              <a:rPr lang="en-US" sz="2000"/>
              <a:t>I</a:t>
            </a:r>
            <a:r>
              <a:rPr sz="2000"/>
              <a:t>nteractions: email; texting</a:t>
            </a:r>
            <a:r>
              <a:rPr lang="en-US" sz="2000"/>
              <a:t> (public)</a:t>
            </a:r>
            <a:endParaRPr sz="2000"/>
          </a:p>
          <a:p>
            <a:pPr marL="238786" indent="-238786" defTabSz="392113">
              <a:lnSpc>
                <a:spcPct val="100000"/>
              </a:lnSpc>
              <a:spcBef>
                <a:spcPts val="2100"/>
              </a:spcBef>
              <a:buSzPct val="125000"/>
              <a:buFontTx/>
              <a:defRPr sz="3609">
                <a:latin typeface="Helvetica Neue"/>
                <a:ea typeface="Helvetica Neue"/>
                <a:cs typeface="Helvetica Neue"/>
                <a:sym typeface="Helvetica Neue"/>
              </a:defRPr>
            </a:pPr>
            <a:r>
              <a:rPr sz="2000"/>
              <a:t>D</a:t>
            </a:r>
            <a:r>
              <a:rPr lang="en-US" sz="2000"/>
              <a:t>ocumentation (facts, no opinions)</a:t>
            </a:r>
            <a:endParaRPr sz="2000"/>
          </a:p>
        </p:txBody>
      </p:sp>
      <p:pic>
        <p:nvPicPr>
          <p:cNvPr id="1508"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0" name="Shape 1070"/>
          <p:cNvSpPr txBox="1">
            <a:spLocks noGrp="1"/>
          </p:cNvSpPr>
          <p:nvPr>
            <p:ph type="title"/>
          </p:nvPr>
        </p:nvSpPr>
        <p:spPr>
          <a:xfrm>
            <a:off x="232228" y="56617"/>
            <a:ext cx="10197649" cy="1010183"/>
          </a:xfrm>
          <a:prstGeom prst="rect">
            <a:avLst/>
          </a:prstGeom>
        </p:spPr>
        <p:txBody>
          <a:bodyPr>
            <a:noAutofit/>
          </a:bodyPr>
          <a:lstStyle>
            <a:lvl1pPr algn="ctr" defTabSz="706516">
              <a:lnSpc>
                <a:spcPct val="100000"/>
              </a:lnSpc>
              <a:defRPr sz="7396">
                <a:latin typeface="+mj-lt"/>
                <a:ea typeface="+mj-ea"/>
                <a:cs typeface="+mj-cs"/>
                <a:sym typeface="Helvetica Light"/>
              </a:defRPr>
            </a:lvl1pPr>
          </a:lstStyle>
          <a:p>
            <a:r>
              <a:rPr sz="4400">
                <a:latin typeface="Helvetica Neue"/>
              </a:rPr>
              <a:t>Teacher Strategies Talking with Parents</a:t>
            </a:r>
          </a:p>
        </p:txBody>
      </p:sp>
      <p:sp>
        <p:nvSpPr>
          <p:cNvPr id="1511" name="Shape 1072"/>
          <p:cNvSpPr txBox="1">
            <a:spLocks noGrp="1"/>
          </p:cNvSpPr>
          <p:nvPr>
            <p:ph type="body" idx="1"/>
          </p:nvPr>
        </p:nvSpPr>
        <p:spPr>
          <a:xfrm>
            <a:off x="1039471" y="1605917"/>
            <a:ext cx="10406063" cy="4955977"/>
          </a:xfrm>
          <a:prstGeom prst="rect">
            <a:avLst/>
          </a:prstGeom>
        </p:spPr>
        <p:txBody>
          <a:bodyPr>
            <a:normAutofit fontScale="55000" lnSpcReduction="20000"/>
          </a:bodyPr>
          <a:lstStyle/>
          <a:p>
            <a:pPr lvl="1" indent="0" defTabSz="276542">
              <a:lnSpc>
                <a:spcPct val="100000"/>
              </a:lnSpc>
              <a:spcBef>
                <a:spcPts val="1950"/>
              </a:spcBef>
              <a:defRPr sz="3216">
                <a:latin typeface="Helvetica Neue"/>
                <a:ea typeface="Helvetica Neue"/>
                <a:cs typeface="Helvetica Neue"/>
                <a:sym typeface="Helvetica Neue"/>
              </a:defRPr>
            </a:pPr>
            <a:r>
              <a:t>Three important “Don’ts”:</a:t>
            </a:r>
            <a:endParaRPr sz="1139"/>
          </a:p>
          <a:p>
            <a:pPr defTabSz="276542">
              <a:lnSpc>
                <a:spcPct val="100000"/>
              </a:lnSpc>
              <a:spcBef>
                <a:spcPts val="1950"/>
              </a:spcBef>
              <a:defRPr sz="3216">
                <a:latin typeface="Helvetica Neue"/>
                <a:ea typeface="Helvetica Neue"/>
                <a:cs typeface="Helvetica Neue"/>
                <a:sym typeface="Helvetica Neue"/>
              </a:defRPr>
            </a:pPr>
            <a:r>
              <a:t>#1:</a:t>
            </a:r>
            <a:r>
              <a:rPr b="1"/>
              <a:t> Don’t wait for a problem to start a relationship</a:t>
            </a:r>
            <a:r>
              <a:t>.</a:t>
            </a:r>
            <a:br>
              <a:rPr/>
            </a:br>
            <a:r>
              <a:rPr>
                <a:latin typeface="Calibri"/>
                <a:ea typeface="Calibri"/>
                <a:cs typeface="Calibri"/>
                <a:sym typeface="Calibri"/>
              </a:rPr>
              <a:t>If the first time you introduce yourself to a student’s parents is when you meet to discuss a mental health concern, your challenge, and the resistance you may meet, are that much greater. Instead, make an attempt to call or meet the parents of each student in your class early in the semester. Let them know that you are looking forward to partnering with them to help their child succeed. If possible, try to call parents occasionally to share positive feedback about their children as well. If and when a concern arises, you’ll be glad you did. </a:t>
            </a:r>
            <a:endParaRPr sz="1474"/>
          </a:p>
          <a:p>
            <a:pPr defTabSz="276542">
              <a:lnSpc>
                <a:spcPct val="100000"/>
              </a:lnSpc>
              <a:spcBef>
                <a:spcPts val="1950"/>
              </a:spcBef>
              <a:defRPr sz="3216">
                <a:latin typeface="Helvetica Neue"/>
                <a:ea typeface="Helvetica Neue"/>
                <a:cs typeface="Helvetica Neue"/>
                <a:sym typeface="Helvetica Neue"/>
              </a:defRPr>
            </a:pPr>
            <a:r>
              <a:t>#2: </a:t>
            </a:r>
            <a:r>
              <a:rPr b="1"/>
              <a:t>Don’t go it alone.</a:t>
            </a:r>
            <a:r>
              <a:t> </a:t>
            </a:r>
            <a:br>
              <a:rPr/>
            </a:br>
            <a:r>
              <a:rPr>
                <a:latin typeface="Calibri"/>
                <a:ea typeface="Calibri"/>
                <a:cs typeface="Calibri"/>
                <a:sym typeface="Calibri"/>
              </a:rPr>
              <a:t>As soon as you notice a potential mental health concern with one of your students, your first call should be to your school’s guidance counselor. He or she is trained to help everyone involved – you, the student and the parents.  In partnership, you can determine the best strategy for sharing your concerns with the parents, identifying resources and next steps.</a:t>
            </a:r>
            <a:endParaRPr sz="1474"/>
          </a:p>
          <a:p>
            <a:pPr defTabSz="276542">
              <a:lnSpc>
                <a:spcPct val="100000"/>
              </a:lnSpc>
              <a:spcBef>
                <a:spcPts val="1950"/>
              </a:spcBef>
              <a:defRPr sz="3216">
                <a:latin typeface="Helvetica Neue"/>
                <a:ea typeface="Helvetica Neue"/>
                <a:cs typeface="Helvetica Neue"/>
                <a:sym typeface="Helvetica Neue"/>
              </a:defRPr>
            </a:pPr>
            <a:r>
              <a:t>#3: </a:t>
            </a:r>
            <a:r>
              <a:rPr b="1"/>
              <a:t>Don't assume the worst.</a:t>
            </a:r>
            <a:br>
              <a:rPr/>
            </a:br>
            <a:r>
              <a:rPr>
                <a:latin typeface="Calibri"/>
                <a:ea typeface="Calibri"/>
                <a:cs typeface="Calibri"/>
                <a:sym typeface="Calibri"/>
              </a:rPr>
              <a:t>Discussing a concern with a student's parents doesn't always set up an adversarial relationship. Most parents will be grateful for the candid fact-based information you can share, and many will be relieved to have their own concerns validated.</a:t>
            </a:r>
          </a:p>
        </p:txBody>
      </p:sp>
      <p:sp>
        <p:nvSpPr>
          <p:cNvPr id="1512" name="TextBox 1"/>
          <p:cNvSpPr txBox="1"/>
          <p:nvPr/>
        </p:nvSpPr>
        <p:spPr>
          <a:xfrm>
            <a:off x="6675622" y="6110874"/>
            <a:ext cx="4769912" cy="5232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0956" tIns="60956" rIns="60956" bIns="60956">
            <a:spAutoFit/>
          </a:bodyPr>
          <a:lstStyle/>
          <a:p>
            <a:pPr defTabSz="412750">
              <a:spcBef>
                <a:spcPts val="2250"/>
              </a:spcBef>
              <a:defRPr sz="2600">
                <a:latin typeface="Helvetica Neue"/>
                <a:ea typeface="Helvetica Neue"/>
                <a:cs typeface="Helvetica Neue"/>
                <a:sym typeface="Helvetica Neue"/>
              </a:defRPr>
            </a:pPr>
            <a:r>
              <a:rPr sz="1300"/>
              <a:t>Source: </a:t>
            </a:r>
            <a:r>
              <a:rPr sz="1300" i="1">
                <a:latin typeface="Calibri"/>
                <a:ea typeface="Calibri"/>
                <a:cs typeface="Calibri"/>
                <a:sym typeface="Calibri"/>
              </a:rPr>
              <a:t>Center for the Advancement of Mental Health Practices in Schools. </a:t>
            </a:r>
            <a:r>
              <a:rPr sz="1300"/>
              <a:t>Effective Communication with Parents</a:t>
            </a:r>
          </a:p>
        </p:txBody>
      </p:sp>
      <p:pic>
        <p:nvPicPr>
          <p:cNvPr id="1513"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 name="Shape 1070"/>
          <p:cNvSpPr txBox="1">
            <a:spLocks noGrp="1"/>
          </p:cNvSpPr>
          <p:nvPr>
            <p:ph type="title"/>
          </p:nvPr>
        </p:nvSpPr>
        <p:spPr>
          <a:xfrm>
            <a:off x="0" y="254354"/>
            <a:ext cx="10702472" cy="924587"/>
          </a:xfrm>
          <a:prstGeom prst="rect">
            <a:avLst/>
          </a:prstGeom>
        </p:spPr>
        <p:txBody>
          <a:bodyPr>
            <a:normAutofit/>
          </a:bodyPr>
          <a:lstStyle>
            <a:lvl1pPr algn="ctr" defTabSz="821531">
              <a:lnSpc>
                <a:spcPct val="100000"/>
              </a:lnSpc>
              <a:defRPr sz="8600">
                <a:latin typeface="+mj-lt"/>
                <a:ea typeface="+mj-ea"/>
                <a:cs typeface="+mj-cs"/>
                <a:sym typeface="Helvetica Light"/>
              </a:defRPr>
            </a:lvl1pPr>
          </a:lstStyle>
          <a:p>
            <a:r>
              <a:rPr sz="3600">
                <a:latin typeface="Helvetica Neue"/>
              </a:rPr>
              <a:t>Teacher </a:t>
            </a:r>
            <a:r>
              <a:rPr lang="en-US" sz="3600">
                <a:latin typeface="Helvetica Neue"/>
              </a:rPr>
              <a:t>S</a:t>
            </a:r>
            <a:r>
              <a:rPr sz="3600">
                <a:latin typeface="Helvetica Neue"/>
              </a:rPr>
              <a:t>trategies </a:t>
            </a:r>
            <a:r>
              <a:rPr lang="en-US" sz="3600">
                <a:latin typeface="Helvetica Neue"/>
              </a:rPr>
              <a:t>F</a:t>
            </a:r>
            <a:r>
              <a:rPr sz="3600">
                <a:latin typeface="Helvetica Neue"/>
              </a:rPr>
              <a:t>or </a:t>
            </a:r>
            <a:r>
              <a:rPr lang="en-US" sz="3600">
                <a:latin typeface="Helvetica Neue"/>
              </a:rPr>
              <a:t>W</a:t>
            </a:r>
            <a:r>
              <a:rPr sz="3600">
                <a:latin typeface="Helvetica Neue"/>
              </a:rPr>
              <a:t>orking </a:t>
            </a:r>
            <a:r>
              <a:rPr lang="en-US" sz="3600">
                <a:latin typeface="Helvetica Neue"/>
              </a:rPr>
              <a:t>W</a:t>
            </a:r>
            <a:r>
              <a:rPr sz="3600">
                <a:latin typeface="Helvetica Neue"/>
              </a:rPr>
              <a:t>ith </a:t>
            </a:r>
            <a:r>
              <a:rPr lang="en-US" sz="3600">
                <a:latin typeface="Helvetica Neue"/>
              </a:rPr>
              <a:t>P</a:t>
            </a:r>
            <a:r>
              <a:rPr sz="3600">
                <a:latin typeface="Helvetica Neue"/>
              </a:rPr>
              <a:t>arent</a:t>
            </a:r>
          </a:p>
        </p:txBody>
      </p:sp>
      <p:sp>
        <p:nvSpPr>
          <p:cNvPr id="1516" name="Shape 1072"/>
          <p:cNvSpPr txBox="1">
            <a:spLocks noGrp="1"/>
          </p:cNvSpPr>
          <p:nvPr>
            <p:ph type="body" idx="1"/>
          </p:nvPr>
        </p:nvSpPr>
        <p:spPr>
          <a:xfrm>
            <a:off x="892973" y="1647669"/>
            <a:ext cx="10406063" cy="4955977"/>
          </a:xfrm>
          <a:prstGeom prst="rect">
            <a:avLst/>
          </a:prstGeom>
        </p:spPr>
        <p:txBody>
          <a:bodyPr>
            <a:normAutofit fontScale="55000" lnSpcReduction="20000"/>
          </a:bodyPr>
          <a:lstStyle/>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Us</a:t>
            </a:r>
            <a:r>
              <a:rPr lang="en-US" b="1"/>
              <a:t>e a</a:t>
            </a:r>
            <a:r>
              <a:rPr b="1"/>
              <a:t> strength-based approach</a:t>
            </a:r>
            <a:r>
              <a:t>. </a:t>
            </a:r>
            <a:r>
              <a:rPr>
                <a:latin typeface="Calibri"/>
                <a:ea typeface="Calibri"/>
                <a:cs typeface="Calibri"/>
                <a:sym typeface="Calibri"/>
              </a:rPr>
              <a:t>Make a list of positive things about the child, along with no more than 3-4 areas of concern that you would like to address together. Be focused and clear: PRIORIZE.  </a:t>
            </a:r>
            <a:endParaRPr b="1">
              <a:latin typeface="Calibri"/>
              <a:ea typeface="Calibri"/>
              <a:cs typeface="Calibri"/>
              <a:sym typeface="Calibri"/>
            </a:endParaRP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Invite the parent to share their concerns.</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Ask permission to share your concerns</a:t>
            </a:r>
            <a:r>
              <a:t>, allow time for them to respond to your concerns, and to offer solutions.</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Use</a:t>
            </a:r>
            <a:r>
              <a:t> </a:t>
            </a:r>
            <a:r>
              <a:rPr b="1"/>
              <a:t>active listening </a:t>
            </a:r>
            <a:r>
              <a:t>by repeating back in your own words what you think the parent is saying and then ask for confirmation that you heard it correctly.</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Express empathy</a:t>
            </a:r>
            <a:r>
              <a:t>.</a:t>
            </a:r>
            <a:r>
              <a:rPr>
                <a:latin typeface="Calibri"/>
                <a:ea typeface="Calibri"/>
                <a:cs typeface="Calibri"/>
                <a:sym typeface="Calibri"/>
              </a:rPr>
              <a:t> Ask permission to share what you have observed about their student in the classroom that concerns you, and then ask what they have observed at home, and what strategies they might have tried in the past to address their concerns. Use open-ended questions and reflective listening</a:t>
            </a:r>
          </a:p>
        </p:txBody>
      </p:sp>
      <p:pic>
        <p:nvPicPr>
          <p:cNvPr id="1517"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9" name="Shape 1070"/>
          <p:cNvSpPr txBox="1">
            <a:spLocks noGrp="1"/>
          </p:cNvSpPr>
          <p:nvPr>
            <p:ph type="title"/>
          </p:nvPr>
        </p:nvSpPr>
        <p:spPr>
          <a:xfrm>
            <a:off x="892969" y="167953"/>
            <a:ext cx="9252410" cy="1073611"/>
          </a:xfrm>
          <a:prstGeom prst="rect">
            <a:avLst/>
          </a:prstGeom>
        </p:spPr>
        <p:txBody>
          <a:bodyPr>
            <a:noAutofit/>
          </a:bodyPr>
          <a:lstStyle>
            <a:lvl1pPr algn="ctr" defTabSz="821531">
              <a:lnSpc>
                <a:spcPct val="100000"/>
              </a:lnSpc>
              <a:defRPr sz="8600">
                <a:latin typeface="+mj-lt"/>
                <a:ea typeface="+mj-ea"/>
                <a:cs typeface="+mj-cs"/>
                <a:sym typeface="Helvetica Light"/>
              </a:defRPr>
            </a:lvl1pPr>
          </a:lstStyle>
          <a:p>
            <a:r>
              <a:rPr sz="4000">
                <a:latin typeface="Helvetica Neue"/>
              </a:rPr>
              <a:t>Teacher Strategies Talking with Parents</a:t>
            </a:r>
          </a:p>
        </p:txBody>
      </p:sp>
      <p:sp>
        <p:nvSpPr>
          <p:cNvPr id="1520" name="Shape 1072"/>
          <p:cNvSpPr txBox="1">
            <a:spLocks noGrp="1"/>
          </p:cNvSpPr>
          <p:nvPr>
            <p:ph type="body" idx="1"/>
          </p:nvPr>
        </p:nvSpPr>
        <p:spPr>
          <a:xfrm>
            <a:off x="892969" y="1877772"/>
            <a:ext cx="10406063" cy="4725874"/>
          </a:xfrm>
          <a:prstGeom prst="rect">
            <a:avLst/>
          </a:prstGeom>
        </p:spPr>
        <p:txBody>
          <a:bodyPr>
            <a:normAutofit fontScale="55000" lnSpcReduction="20000"/>
          </a:bodyPr>
          <a:lstStyle/>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Help parents see the difference between where the student is now and where he/she wants to be</a:t>
            </a:r>
            <a:r>
              <a:rPr>
                <a:latin typeface="Calibri"/>
                <a:ea typeface="Calibri"/>
                <a:cs typeface="Calibri"/>
                <a:sym typeface="Calibri"/>
              </a:rPr>
              <a:t>. You may need to help them compare the consequences of change versus maintaining the status quo. </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Avoid arguing</a:t>
            </a:r>
            <a:r>
              <a:rPr b="1">
                <a:latin typeface="Calibri"/>
                <a:ea typeface="Calibri"/>
                <a:cs typeface="Calibri"/>
                <a:sym typeface="Calibri"/>
              </a:rPr>
              <a:t>. </a:t>
            </a:r>
            <a:r>
              <a:rPr>
                <a:latin typeface="Calibri"/>
                <a:ea typeface="Calibri"/>
                <a:cs typeface="Calibri"/>
                <a:sym typeface="Calibri"/>
              </a:rPr>
              <a:t>You’re not seeking to prove a point or to be right. Instead, you are trying help the parent/guardian understand your concern and see the pros and cons of change.</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Roll with resistance rather than meeting it head on</a:t>
            </a:r>
            <a:r>
              <a:rPr>
                <a:latin typeface="Calibri"/>
                <a:ea typeface="Calibri"/>
                <a:cs typeface="Calibri"/>
                <a:sym typeface="Calibri"/>
              </a:rPr>
              <a:t>. It’s common and understandable for parents to resist acknowledging a mental health problem, or to feel that somehow they are being “blamed” for the situation.  They do not necessarily have to agree with you.</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Acknowledge the positive attempts they and the student have made so far</a:t>
            </a:r>
            <a:r>
              <a:rPr>
                <a:latin typeface="Calibri"/>
                <a:ea typeface="Calibri"/>
                <a:cs typeface="Calibri"/>
                <a:sym typeface="Calibri"/>
              </a:rPr>
              <a:t>. Your optimism can reduce the discomfort that parents may feel.</a:t>
            </a:r>
          </a:p>
          <a:p>
            <a:pPr marL="251354" indent="-251354" algn="l" defTabSz="412750">
              <a:lnSpc>
                <a:spcPct val="100000"/>
              </a:lnSpc>
              <a:spcBef>
                <a:spcPts val="2250"/>
              </a:spcBef>
              <a:buSzPct val="125000"/>
              <a:buFontTx/>
              <a:defRPr sz="3800">
                <a:latin typeface="Helvetica Neue"/>
                <a:ea typeface="Helvetica Neue"/>
                <a:cs typeface="Helvetica Neue"/>
                <a:sym typeface="Helvetica Neue"/>
              </a:defRPr>
            </a:pPr>
            <a:r>
              <a:rPr b="1"/>
              <a:t>Communicate respect</a:t>
            </a:r>
            <a:r>
              <a:rPr>
                <a:latin typeface="Calibri"/>
                <a:ea typeface="Calibri"/>
                <a:cs typeface="Calibri"/>
                <a:sym typeface="Calibri"/>
              </a:rPr>
              <a:t>. Act as a compassionate and knowledgeable consultant, while respecting the family’s freedom of choice and self-direction. </a:t>
            </a:r>
          </a:p>
        </p:txBody>
      </p:sp>
      <p:pic>
        <p:nvPicPr>
          <p:cNvPr id="1521"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3" name="Shape 1070"/>
          <p:cNvSpPr txBox="1">
            <a:spLocks noGrp="1"/>
          </p:cNvSpPr>
          <p:nvPr>
            <p:ph type="title"/>
          </p:nvPr>
        </p:nvSpPr>
        <p:spPr>
          <a:xfrm>
            <a:off x="60267" y="162057"/>
            <a:ext cx="10895543" cy="940546"/>
          </a:xfrm>
          <a:prstGeom prst="rect">
            <a:avLst/>
          </a:prstGeom>
        </p:spPr>
        <p:txBody>
          <a:bodyPr>
            <a:noAutofit/>
          </a:bodyPr>
          <a:lstStyle>
            <a:lvl1pPr algn="ctr" defTabSz="747593">
              <a:lnSpc>
                <a:spcPct val="100000"/>
              </a:lnSpc>
              <a:defRPr sz="7826">
                <a:latin typeface="+mj-lt"/>
                <a:ea typeface="+mj-ea"/>
                <a:cs typeface="+mj-cs"/>
                <a:sym typeface="Helvetica Light"/>
              </a:defRPr>
            </a:lvl1pPr>
          </a:lstStyle>
          <a:p>
            <a:r>
              <a:rPr sz="4000">
                <a:latin typeface="Helvetica Neue"/>
              </a:rPr>
              <a:t>Preparing for Parental Resistance or Denial </a:t>
            </a:r>
          </a:p>
        </p:txBody>
      </p:sp>
      <p:sp>
        <p:nvSpPr>
          <p:cNvPr id="1524" name="Shape 1071"/>
          <p:cNvSpPr txBox="1">
            <a:spLocks noGrp="1"/>
          </p:cNvSpPr>
          <p:nvPr>
            <p:ph type="sldNum" sz="quarter" idx="4294967295"/>
          </p:nvPr>
        </p:nvSpPr>
        <p:spPr>
          <a:xfrm>
            <a:off x="5984817" y="6504604"/>
            <a:ext cx="337550" cy="26923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19" tIns="45719" rIns="45719" bIns="45719" rtlCol="0" anchor="ctr"/>
          <a:lstStyle>
            <a:lvl1pPr algn="r" defTabSz="914287">
              <a:lnSpc>
                <a:spcPct val="150000"/>
              </a:lnSpc>
              <a:defRPr>
                <a:solidFill>
                  <a:srgbClr val="888888"/>
                </a:solidFill>
                <a:latin typeface="Calibri"/>
                <a:ea typeface="Calibri"/>
                <a:cs typeface="Calibri"/>
                <a:sym typeface="Calibri"/>
              </a:defRPr>
            </a:lvl1pPr>
          </a:lstStyle>
          <a:p>
            <a:fld id="{86CB4B4D-7CA3-9044-876B-883B54F8677D}" type="slidenum">
              <a:t>124</a:t>
            </a:fld>
            <a:endParaRPr/>
          </a:p>
        </p:txBody>
      </p:sp>
      <p:sp>
        <p:nvSpPr>
          <p:cNvPr id="1525" name="Shape 1072"/>
          <p:cNvSpPr txBox="1">
            <a:spLocks noGrp="1"/>
          </p:cNvSpPr>
          <p:nvPr>
            <p:ph type="body" idx="1"/>
          </p:nvPr>
        </p:nvSpPr>
        <p:spPr>
          <a:xfrm>
            <a:off x="1064229" y="1786878"/>
            <a:ext cx="10063542" cy="4643290"/>
          </a:xfrm>
          <a:prstGeom prst="rect">
            <a:avLst/>
          </a:prstGeom>
        </p:spPr>
        <p:txBody>
          <a:bodyPr numCol="2" spcCol="1006354">
            <a:normAutofit fontScale="55000" lnSpcReduction="20000"/>
          </a:bodyPr>
          <a:lstStyle/>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Shake hands to welcome them.</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Sit face-to-face.</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Ask permission to share your concerns with the family.</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Establish the issues to be covered .</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Speak gently, calmly and confidently.</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Stress the positive, and be gentle with the negative.</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Use open-ended questions and reflective listening.</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Listen with empathy and respect, which also requires reflective listening.</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Welcome constructive criticism and ideas.</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Remember that you and the parent are allies.</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Focus on problems, not personalities.</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Share feedback – if you have objective data about the concern (grades, attendance, etc.), share it.</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Affirm, reinforce and compliment – frequently acknowledge the positives in both the student and the parents.   </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Discuss a plan – transition from discussing the concern to providing options and negotiating a plan for addressing it.</a:t>
            </a:r>
          </a:p>
          <a:p>
            <a:pPr marL="203200" indent="-203200" defTabSz="264160">
              <a:lnSpc>
                <a:spcPct val="100000"/>
              </a:lnSpc>
              <a:spcBef>
                <a:spcPts val="1850"/>
              </a:spcBef>
              <a:buSzPct val="125000"/>
              <a:buFontTx/>
              <a:defRPr sz="3072">
                <a:latin typeface="Helvetica Neue"/>
                <a:ea typeface="Helvetica Neue"/>
                <a:cs typeface="Helvetica Neue"/>
                <a:sym typeface="Helvetica Neue"/>
              </a:defRPr>
            </a:pPr>
            <a:r>
              <a:t>Provide information and resources</a:t>
            </a:r>
          </a:p>
        </p:txBody>
      </p:sp>
      <p:pic>
        <p:nvPicPr>
          <p:cNvPr id="1526" name="图片 3" descr="图片 3"/>
          <p:cNvPicPr>
            <a:picLocks noChangeAspect="1"/>
          </p:cNvPicPr>
          <p:nvPr/>
        </p:nvPicPr>
        <p:blipFill>
          <a:blip r:embed="rId3"/>
          <a:stretch>
            <a:fillRect/>
          </a:stretch>
        </p:blipFill>
        <p:spPr>
          <a:xfrm>
            <a:off x="10429877" y="236493"/>
            <a:ext cx="1529895" cy="1442474"/>
          </a:xfrm>
          <a:prstGeom prst="rect">
            <a:avLst/>
          </a:prstGeom>
          <a:ln w="12700">
            <a:miter lim="400000"/>
          </a:ln>
        </p:spPr>
      </p:pic>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p:txBody>
          <a:bodyPr/>
          <a:lstStyle/>
          <a:p>
            <a:endParaRPr lang="en-CA"/>
          </a:p>
        </p:txBody>
      </p:sp>
      <p:pic>
        <p:nvPicPr>
          <p:cNvPr id="4" name="StigmaVideo_what you dont se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61703" y="356659"/>
            <a:ext cx="9911500" cy="5568619"/>
          </a:xfrm>
          <a:prstGeom prst="rect">
            <a:avLst/>
          </a:prstGeom>
        </p:spPr>
      </p:pic>
    </p:spTree>
    <p:extLst>
      <p:ext uri="{BB962C8B-B14F-4D97-AF65-F5344CB8AC3E}">
        <p14:creationId xmlns:p14="http://schemas.microsoft.com/office/powerpoint/2010/main" val="94531949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5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13239</Words>
  <Application>Microsoft Office PowerPoint</Application>
  <PresentationFormat>Widescreen</PresentationFormat>
  <Paragraphs>1567</Paragraphs>
  <Slides>125</Slides>
  <Notes>125</Notes>
  <HiddenSlides>0</HiddenSlides>
  <MMClips>1</MMClips>
  <ScaleCrop>false</ScaleCrop>
  <HeadingPairs>
    <vt:vector size="4" baseType="variant">
      <vt:variant>
        <vt:lpstr>Theme</vt:lpstr>
      </vt:variant>
      <vt:variant>
        <vt:i4>2</vt:i4>
      </vt:variant>
      <vt:variant>
        <vt:lpstr>Slide Titles</vt:lpstr>
      </vt:variant>
      <vt:variant>
        <vt:i4>125</vt:i4>
      </vt:variant>
    </vt:vector>
  </HeadingPairs>
  <TitlesOfParts>
    <vt:vector size="127" baseType="lpstr">
      <vt:lpstr>Office Theme</vt:lpstr>
      <vt:lpstr>Clarity</vt:lpstr>
      <vt:lpstr>PowerPoint Presentation</vt:lpstr>
      <vt:lpstr>PowerPoint Presentation</vt:lpstr>
      <vt:lpstr>What prompted you to volunteer for this training?   What are you hoping to take away/learn from this training?</vt:lpstr>
      <vt:lpstr>Dr. Stan Kutcher</vt:lpstr>
      <vt:lpstr>Practice Support Program (PSP)</vt:lpstr>
      <vt:lpstr>PowerPoint Presentation</vt:lpstr>
      <vt:lpstr>Mental Health Literacy Training – February 11-13, 2019 (UBC)</vt:lpstr>
      <vt:lpstr>Mental Health Literacy Training   February 11-13, 2019 (UBC)</vt:lpstr>
      <vt:lpstr>Literacy is the Foundation</vt:lpstr>
      <vt:lpstr>Literacy is the Foundation</vt:lpstr>
      <vt:lpstr>PowerPoint Presentation</vt:lpstr>
      <vt:lpstr> 4 Integrated Approaches to Building MHL</vt:lpstr>
      <vt:lpstr>PowerPoint Presentation</vt:lpstr>
      <vt:lpstr>PowerPoint Presentation</vt:lpstr>
      <vt:lpstr>PowerPoint Presentation</vt:lpstr>
      <vt:lpstr>Semantic Confusion</vt:lpstr>
      <vt:lpstr>What do these words mean?</vt:lpstr>
      <vt:lpstr>Clarity is essential:  “Depression”</vt:lpstr>
      <vt:lpstr>Events and Adjectives on the Pyramid</vt:lpstr>
      <vt:lpstr>PowerPoint Presentation</vt:lpstr>
      <vt:lpstr>The Language of Stress</vt:lpstr>
      <vt:lpstr>PowerPoint Presentation</vt:lpstr>
      <vt:lpstr>PowerPoint Presentation</vt:lpstr>
      <vt:lpstr>PowerPoint Presentation</vt:lpstr>
      <vt:lpstr>Media’s Message about Stress</vt:lpstr>
      <vt:lpstr>Inverted U-shaped relationships between  arousal and performance</vt:lpstr>
      <vt:lpstr>PowerPoint Presentation</vt:lpstr>
      <vt:lpstr>PowerPoint Presentation</vt:lpstr>
      <vt:lpstr>Useful Approaches to Tolerable Stress </vt:lpstr>
      <vt:lpstr>PowerPoint Presentation</vt:lpstr>
      <vt:lpstr>Mental Health Stigma: What is it?</vt:lpstr>
      <vt:lpstr>Public Stigma</vt:lpstr>
      <vt:lpstr>Stigma: The Shocking Facts</vt:lpstr>
      <vt:lpstr>Mental Health Stigma Busters!</vt:lpstr>
      <vt:lpstr>Stigma Busters Continued       </vt:lpstr>
      <vt:lpstr>Mental Health Stigma Buster Videos     </vt:lpstr>
      <vt:lpstr>Stigma Buster Resources      </vt:lpstr>
      <vt:lpstr>PowerPoint Presentation</vt:lpstr>
      <vt:lpstr>PowerPoint Presentation</vt:lpstr>
      <vt:lpstr>Proliferation of Grey Matter Through Development</vt:lpstr>
      <vt:lpstr>Identification May Be Difficult in the School Setting</vt:lpstr>
      <vt:lpstr>Mental Disorders:  Symptoms + Impairment</vt:lpstr>
      <vt:lpstr>Identification Keys</vt:lpstr>
      <vt:lpstr>Mental Disorders are Brain Disorders: Overview of Common Mental Disorders</vt:lpstr>
      <vt:lpstr>Mental Disorders of Cognition and Perception: Psychosis</vt:lpstr>
      <vt:lpstr>What are Delusional Beliefs?</vt:lpstr>
      <vt:lpstr>Disturbance in Thought Content</vt:lpstr>
      <vt:lpstr>Disturbances of Perception</vt:lpstr>
      <vt:lpstr>Some psychotic symptoms are normal</vt:lpstr>
      <vt:lpstr>Psychosis: What to look for?</vt:lpstr>
      <vt:lpstr>Psychosis: What to do</vt:lpstr>
      <vt:lpstr>PowerPoint Presentation</vt:lpstr>
      <vt:lpstr>What is Schizophrenia?</vt:lpstr>
      <vt:lpstr>Laura’s Story</vt:lpstr>
      <vt:lpstr>Emotions and Moods:  What am I feeling inside?</vt:lpstr>
      <vt:lpstr>PowerPoint Presentation</vt:lpstr>
      <vt:lpstr>Normal Mood Graph</vt:lpstr>
      <vt:lpstr>A Baseline Shift To The Negative Pole - Depression</vt:lpstr>
      <vt:lpstr>Depression: What to look for</vt:lpstr>
      <vt:lpstr>Kutcher Adolescent Depression Scale (for Health Providers)</vt:lpstr>
      <vt:lpstr>Depression: What to do</vt:lpstr>
      <vt:lpstr>PowerPoint Presentation</vt:lpstr>
      <vt:lpstr>PowerPoint Presentation</vt:lpstr>
      <vt:lpstr>Depression: Additional Concerns</vt:lpstr>
      <vt:lpstr>PowerPoint Presentation</vt:lpstr>
      <vt:lpstr>PowerPoint Presentation</vt:lpstr>
      <vt:lpstr>PowerPoint Presentation</vt:lpstr>
      <vt:lpstr>LUNCHTIME</vt:lpstr>
      <vt:lpstr>Post Lunch Check In</vt:lpstr>
      <vt:lpstr>PowerPoint Presentation</vt:lpstr>
      <vt:lpstr>PowerPoint Presentation</vt:lpstr>
      <vt:lpstr>PowerPoint Presentation</vt:lpstr>
      <vt:lpstr>PowerPoint Presentation</vt:lpstr>
      <vt:lpstr> Self Injury/Harm (Crisis &amp; Trauma Resource Institute) </vt:lpstr>
      <vt:lpstr>Functions of Self Injury/Harm</vt:lpstr>
      <vt:lpstr>Two Types of Self Injury/Harm</vt:lpstr>
      <vt:lpstr>PowerPoint Presentation</vt:lpstr>
      <vt:lpstr>Distinguishing Suicide Attempt from Self Injury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Examination Anxiety  (wrong name)</vt:lpstr>
      <vt:lpstr>Dealing with Exam Stress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Obsessive Compulsive Disorder</vt:lpstr>
      <vt:lpstr>PowerPoint Presentation</vt:lpstr>
      <vt:lpstr>Obsessive Compulsive Disorder</vt:lpstr>
      <vt:lpstr>PowerPoint Presentation</vt:lpstr>
      <vt:lpstr>PowerPoint Presentation</vt:lpstr>
      <vt:lpstr>PowerPoint Presentation</vt:lpstr>
      <vt:lpstr>PowerPoint Presentation</vt:lpstr>
      <vt:lpstr>PowerPoint Presentation</vt:lpstr>
      <vt:lpstr>PowerPoint Presentation</vt:lpstr>
      <vt:lpstr>Adolescent Alcohol &amp;  Substance Use Screen  (CRAFFT)</vt:lpstr>
      <vt:lpstr>PowerPoint Presentation</vt:lpstr>
      <vt:lpstr>       Helping –Get Well, Stay Well, Keep Well</vt:lpstr>
      <vt:lpstr>PowerPoint Presentation</vt:lpstr>
      <vt:lpstr>The Educator’s Role in Student Mental Health</vt:lpstr>
      <vt:lpstr>Supportive Helping Principles</vt:lpstr>
      <vt:lpstr> Confidentiality: Common Issues</vt:lpstr>
      <vt:lpstr>Teacher Strategies Talking with Parents</vt:lpstr>
      <vt:lpstr>Teacher Strategies For Working With Parent</vt:lpstr>
      <vt:lpstr>Teacher Strategies Talking with Parents</vt:lpstr>
      <vt:lpstr>Preparing for Parental Resistance or Denial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Lori Patterson</dc:creator>
  <cp:lastModifiedBy>Dan Thiessen</cp:lastModifiedBy>
  <cp:revision>2963</cp:revision>
  <dcterms:created xsi:type="dcterms:W3CDTF">2019-06-10T03:15:58Z</dcterms:created>
  <dcterms:modified xsi:type="dcterms:W3CDTF">2019-09-18T22:28:47Z</dcterms:modified>
</cp:coreProperties>
</file>