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56" r:id="rId2"/>
    <p:sldId id="257" r:id="rId3"/>
    <p:sldId id="291" r:id="rId4"/>
    <p:sldId id="342" r:id="rId5"/>
    <p:sldId id="275" r:id="rId6"/>
    <p:sldId id="278" r:id="rId7"/>
    <p:sldId id="345" r:id="rId8"/>
    <p:sldId id="374" r:id="rId9"/>
    <p:sldId id="330" r:id="rId10"/>
    <p:sldId id="259" r:id="rId11"/>
    <p:sldId id="260" r:id="rId12"/>
    <p:sldId id="284" r:id="rId13"/>
    <p:sldId id="287" r:id="rId14"/>
    <p:sldId id="261" r:id="rId15"/>
    <p:sldId id="300" r:id="rId16"/>
    <p:sldId id="312" r:id="rId17"/>
    <p:sldId id="308" r:id="rId18"/>
    <p:sldId id="310" r:id="rId19"/>
    <p:sldId id="365" r:id="rId20"/>
    <p:sldId id="311" r:id="rId21"/>
    <p:sldId id="313" r:id="rId22"/>
    <p:sldId id="314" r:id="rId23"/>
    <p:sldId id="309" r:id="rId24"/>
    <p:sldId id="268" r:id="rId25"/>
    <p:sldId id="274" r:id="rId26"/>
    <p:sldId id="286" r:id="rId27"/>
    <p:sldId id="288" r:id="rId28"/>
    <p:sldId id="294" r:id="rId29"/>
    <p:sldId id="325" r:id="rId30"/>
    <p:sldId id="351" r:id="rId31"/>
    <p:sldId id="273" r:id="rId32"/>
    <p:sldId id="372" r:id="rId33"/>
    <p:sldId id="373" r:id="rId34"/>
    <p:sldId id="324" r:id="rId35"/>
    <p:sldId id="296" r:id="rId36"/>
    <p:sldId id="297" r:id="rId37"/>
    <p:sldId id="298" r:id="rId38"/>
    <p:sldId id="307" r:id="rId39"/>
    <p:sldId id="350" r:id="rId40"/>
    <p:sldId id="346" r:id="rId41"/>
    <p:sldId id="348" r:id="rId42"/>
    <p:sldId id="301" r:id="rId43"/>
    <p:sldId id="302" r:id="rId44"/>
    <p:sldId id="295" r:id="rId45"/>
    <p:sldId id="328" r:id="rId46"/>
    <p:sldId id="303" r:id="rId47"/>
    <p:sldId id="305" r:id="rId48"/>
    <p:sldId id="264" r:id="rId49"/>
    <p:sldId id="267" r:id="rId50"/>
    <p:sldId id="349" r:id="rId51"/>
    <p:sldId id="265" r:id="rId52"/>
    <p:sldId id="266" r:id="rId53"/>
    <p:sldId id="306" r:id="rId54"/>
    <p:sldId id="356" r:id="rId55"/>
    <p:sldId id="367" r:id="rId56"/>
    <p:sldId id="366" r:id="rId57"/>
    <p:sldId id="369" r:id="rId58"/>
    <p:sldId id="371" r:id="rId59"/>
    <p:sldId id="358" r:id="rId60"/>
    <p:sldId id="359" r:id="rId61"/>
    <p:sldId id="361" r:id="rId62"/>
    <p:sldId id="362" r:id="rId63"/>
    <p:sldId id="320" r:id="rId64"/>
    <p:sldId id="321" r:id="rId65"/>
    <p:sldId id="363" r:id="rId66"/>
    <p:sldId id="364" r:id="rId67"/>
    <p:sldId id="323" r:id="rId68"/>
    <p:sldId id="375"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113" autoAdjust="0"/>
  </p:normalViewPr>
  <p:slideViewPr>
    <p:cSldViewPr snapToGrid="0">
      <p:cViewPr varScale="1">
        <p:scale>
          <a:sx n="51" d="100"/>
          <a:sy n="51" d="100"/>
        </p:scale>
        <p:origin x="12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Alvarez" userId="1bad429f-2efa-4eb7-a4f1-ac4a6f80438a" providerId="ADAL" clId="{5A5E0FF1-67F9-4F60-B40C-8E16C212CEF3}"/>
    <pc:docChg chg="custSel delSld modSld">
      <pc:chgData name="Karen Alvarez" userId="1bad429f-2efa-4eb7-a4f1-ac4a6f80438a" providerId="ADAL" clId="{5A5E0FF1-67F9-4F60-B40C-8E16C212CEF3}" dt="2023-05-03T15:57:03.154" v="120" actId="47"/>
      <pc:docMkLst>
        <pc:docMk/>
      </pc:docMkLst>
      <pc:sldChg chg="modNotesTx">
        <pc:chgData name="Karen Alvarez" userId="1bad429f-2efa-4eb7-a4f1-ac4a6f80438a" providerId="ADAL" clId="{5A5E0FF1-67F9-4F60-B40C-8E16C212CEF3}" dt="2023-05-03T15:37:39.638" v="2" actId="20577"/>
        <pc:sldMkLst>
          <pc:docMk/>
          <pc:sldMk cId="2872191403" sldId="260"/>
        </pc:sldMkLst>
      </pc:sldChg>
      <pc:sldChg chg="modNotesTx">
        <pc:chgData name="Karen Alvarez" userId="1bad429f-2efa-4eb7-a4f1-ac4a6f80438a" providerId="ADAL" clId="{5A5E0FF1-67F9-4F60-B40C-8E16C212CEF3}" dt="2023-05-03T15:46:43.111" v="8" actId="20577"/>
        <pc:sldMkLst>
          <pc:docMk/>
          <pc:sldMk cId="2823358381" sldId="274"/>
        </pc:sldMkLst>
      </pc:sldChg>
      <pc:sldChg chg="modNotesTx">
        <pc:chgData name="Karen Alvarez" userId="1bad429f-2efa-4eb7-a4f1-ac4a6f80438a" providerId="ADAL" clId="{5A5E0FF1-67F9-4F60-B40C-8E16C212CEF3}" dt="2023-05-03T15:35:58.253" v="1" actId="20577"/>
        <pc:sldMkLst>
          <pc:docMk/>
          <pc:sldMk cId="2858965226" sldId="291"/>
        </pc:sldMkLst>
      </pc:sldChg>
      <pc:sldChg chg="modNotesTx">
        <pc:chgData name="Karen Alvarez" userId="1bad429f-2efa-4eb7-a4f1-ac4a6f80438a" providerId="ADAL" clId="{5A5E0FF1-67F9-4F60-B40C-8E16C212CEF3}" dt="2023-05-03T15:55:36.589" v="54" actId="20577"/>
        <pc:sldMkLst>
          <pc:docMk/>
          <pc:sldMk cId="860280187" sldId="305"/>
        </pc:sldMkLst>
      </pc:sldChg>
      <pc:sldChg chg="modNotesTx">
        <pc:chgData name="Karen Alvarez" userId="1bad429f-2efa-4eb7-a4f1-ac4a6f80438a" providerId="ADAL" clId="{5A5E0FF1-67F9-4F60-B40C-8E16C212CEF3}" dt="2023-05-03T15:40:41.540" v="7" actId="20577"/>
        <pc:sldMkLst>
          <pc:docMk/>
          <pc:sldMk cId="3350417307" sldId="310"/>
        </pc:sldMkLst>
      </pc:sldChg>
      <pc:sldChg chg="del">
        <pc:chgData name="Karen Alvarez" userId="1bad429f-2efa-4eb7-a4f1-ac4a6f80438a" providerId="ADAL" clId="{5A5E0FF1-67F9-4F60-B40C-8E16C212CEF3}" dt="2023-05-03T15:57:00.072" v="119" actId="47"/>
        <pc:sldMkLst>
          <pc:docMk/>
          <pc:sldMk cId="1269416405" sldId="339"/>
        </pc:sldMkLst>
      </pc:sldChg>
      <pc:sldChg chg="del">
        <pc:chgData name="Karen Alvarez" userId="1bad429f-2efa-4eb7-a4f1-ac4a6f80438a" providerId="ADAL" clId="{5A5E0FF1-67F9-4F60-B40C-8E16C212CEF3}" dt="2023-05-03T15:57:03.154" v="120" actId="47"/>
        <pc:sldMkLst>
          <pc:docMk/>
          <pc:sldMk cId="3080056958" sldId="344"/>
        </pc:sldMkLst>
      </pc:sldChg>
      <pc:sldChg chg="modNotesTx">
        <pc:chgData name="Karen Alvarez" userId="1bad429f-2efa-4eb7-a4f1-ac4a6f80438a" providerId="ADAL" clId="{5A5E0FF1-67F9-4F60-B40C-8E16C212CEF3}" dt="2023-05-03T15:54:53.635" v="15" actId="20577"/>
        <pc:sldMkLst>
          <pc:docMk/>
          <pc:sldMk cId="929184430" sldId="351"/>
        </pc:sldMkLst>
      </pc:sldChg>
      <pc:sldChg chg="modNotesTx">
        <pc:chgData name="Karen Alvarez" userId="1bad429f-2efa-4eb7-a4f1-ac4a6f80438a" providerId="ADAL" clId="{5A5E0FF1-67F9-4F60-B40C-8E16C212CEF3}" dt="2023-05-03T15:56:37.377" v="118" actId="20577"/>
        <pc:sldMkLst>
          <pc:docMk/>
          <pc:sldMk cId="3489011706" sldId="358"/>
        </pc:sldMkLst>
      </pc:sldChg>
    </pc:docChg>
  </pc:docChgLst>
</pc:chgInfo>
</file>

<file path=ppt/diagrams/_rels/data6.xml.rels><?xml version="1.0" encoding="UTF-8" standalone="yes"?>
<Relationships xmlns="http://schemas.openxmlformats.org/package/2006/relationships"><Relationship Id="rId1" Type="http://schemas.openxmlformats.org/officeDocument/2006/relationships/hyperlink" Target="https://curriculum.gov.bc.ca/"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curriculum.gov.bc.ca/"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00D444-CD04-4304-AEBF-D98469496C5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4529B82-F4A0-4708-9E4E-3F4E9E5A7452}">
      <dgm:prSet/>
      <dgm:spPr/>
      <dgm:t>
        <a:bodyPr/>
        <a:lstStyle/>
        <a:p>
          <a:r>
            <a:rPr lang="en-US" dirty="0"/>
            <a:t>Overview of Assessment Policy: Where We Are Going</a:t>
          </a:r>
        </a:p>
      </dgm:t>
    </dgm:pt>
    <dgm:pt modelId="{CBB5063C-0ABE-4B7E-BDE4-4927344D8421}" type="parTrans" cxnId="{F3F6B88F-9165-4989-AB2F-BCD23ED3A6A9}">
      <dgm:prSet/>
      <dgm:spPr/>
      <dgm:t>
        <a:bodyPr/>
        <a:lstStyle/>
        <a:p>
          <a:endParaRPr lang="en-US"/>
        </a:p>
      </dgm:t>
    </dgm:pt>
    <dgm:pt modelId="{828B64BC-8985-4670-A70C-CAB8A18A37EB}" type="sibTrans" cxnId="{F3F6B88F-9165-4989-AB2F-BCD23ED3A6A9}">
      <dgm:prSet/>
      <dgm:spPr/>
      <dgm:t>
        <a:bodyPr/>
        <a:lstStyle/>
        <a:p>
          <a:endParaRPr lang="en-US"/>
        </a:p>
      </dgm:t>
    </dgm:pt>
    <dgm:pt modelId="{62498C3C-A42D-4507-B873-8885C4FC0312}">
      <dgm:prSet/>
      <dgm:spPr/>
      <dgm:t>
        <a:bodyPr/>
        <a:lstStyle/>
        <a:p>
          <a:r>
            <a:rPr lang="en-US"/>
            <a:t>Break</a:t>
          </a:r>
        </a:p>
      </dgm:t>
    </dgm:pt>
    <dgm:pt modelId="{CB2F582E-FC24-45DF-A207-8F2820BEF508}" type="parTrans" cxnId="{362EDBF0-DE74-4608-8E12-E1FFFCB57D70}">
      <dgm:prSet/>
      <dgm:spPr/>
      <dgm:t>
        <a:bodyPr/>
        <a:lstStyle/>
        <a:p>
          <a:endParaRPr lang="en-US"/>
        </a:p>
      </dgm:t>
    </dgm:pt>
    <dgm:pt modelId="{4E54B09E-CA7A-46DA-A7C6-A04436DD06CA}" type="sibTrans" cxnId="{362EDBF0-DE74-4608-8E12-E1FFFCB57D70}">
      <dgm:prSet/>
      <dgm:spPr/>
      <dgm:t>
        <a:bodyPr/>
        <a:lstStyle/>
        <a:p>
          <a:endParaRPr lang="en-US"/>
        </a:p>
      </dgm:t>
    </dgm:pt>
    <dgm:pt modelId="{E80F9A12-D204-4E45-ABF5-2EC2A03BAAAB}">
      <dgm:prSet/>
      <dgm:spPr/>
      <dgm:t>
        <a:bodyPr/>
        <a:lstStyle/>
        <a:p>
          <a:r>
            <a:rPr lang="en-US" dirty="0"/>
            <a:t>Breakout Groups: How We Will Get There</a:t>
          </a:r>
        </a:p>
      </dgm:t>
    </dgm:pt>
    <dgm:pt modelId="{A2DC2D24-7DBC-43C5-A4E0-DA56AC8625B1}" type="parTrans" cxnId="{0085F592-48DA-45AF-847C-AB4A8D5A4BCA}">
      <dgm:prSet/>
      <dgm:spPr/>
      <dgm:t>
        <a:bodyPr/>
        <a:lstStyle/>
        <a:p>
          <a:endParaRPr lang="en-US"/>
        </a:p>
      </dgm:t>
    </dgm:pt>
    <dgm:pt modelId="{219B8A37-3039-485C-811C-62D838B9243A}" type="sibTrans" cxnId="{0085F592-48DA-45AF-847C-AB4A8D5A4BCA}">
      <dgm:prSet/>
      <dgm:spPr/>
      <dgm:t>
        <a:bodyPr/>
        <a:lstStyle/>
        <a:p>
          <a:endParaRPr lang="en-US"/>
        </a:p>
      </dgm:t>
    </dgm:pt>
    <dgm:pt modelId="{5AA76A7D-C515-429A-8FE6-A8CBC0558EE3}">
      <dgm:prSet/>
      <dgm:spPr/>
      <dgm:t>
        <a:bodyPr/>
        <a:lstStyle/>
        <a:p>
          <a:r>
            <a:rPr lang="en-US"/>
            <a:t>Lunch</a:t>
          </a:r>
        </a:p>
      </dgm:t>
    </dgm:pt>
    <dgm:pt modelId="{DC7B4C0C-4910-4252-9EC4-B62F5150D5D5}" type="parTrans" cxnId="{C1253CEB-35A8-4943-A4A4-A1CEBF009E42}">
      <dgm:prSet/>
      <dgm:spPr/>
      <dgm:t>
        <a:bodyPr/>
        <a:lstStyle/>
        <a:p>
          <a:endParaRPr lang="en-US"/>
        </a:p>
      </dgm:t>
    </dgm:pt>
    <dgm:pt modelId="{4DEC35E0-E6C0-463A-8A13-21E562D2F364}" type="sibTrans" cxnId="{C1253CEB-35A8-4943-A4A4-A1CEBF009E42}">
      <dgm:prSet/>
      <dgm:spPr/>
      <dgm:t>
        <a:bodyPr/>
        <a:lstStyle/>
        <a:p>
          <a:endParaRPr lang="en-US"/>
        </a:p>
      </dgm:t>
    </dgm:pt>
    <dgm:pt modelId="{FA496296-CC08-474A-8DFF-57E1EBF9CC75}">
      <dgm:prSet/>
      <dgm:spPr/>
      <dgm:t>
        <a:bodyPr/>
        <a:lstStyle/>
        <a:p>
          <a:r>
            <a:rPr lang="en-US" dirty="0"/>
            <a:t>Logistics and Planning for Next Steps</a:t>
          </a:r>
        </a:p>
      </dgm:t>
    </dgm:pt>
    <dgm:pt modelId="{A3EEEC61-0543-457D-AFF2-9883B211978F}" type="parTrans" cxnId="{79873700-EDBF-4C58-8D5E-E53A96347D7A}">
      <dgm:prSet/>
      <dgm:spPr/>
      <dgm:t>
        <a:bodyPr/>
        <a:lstStyle/>
        <a:p>
          <a:endParaRPr lang="en-US"/>
        </a:p>
      </dgm:t>
    </dgm:pt>
    <dgm:pt modelId="{55F02327-9A17-47FE-994B-8B997A818DBB}" type="sibTrans" cxnId="{79873700-EDBF-4C58-8D5E-E53A96347D7A}">
      <dgm:prSet/>
      <dgm:spPr/>
      <dgm:t>
        <a:bodyPr/>
        <a:lstStyle/>
        <a:p>
          <a:endParaRPr lang="en-US"/>
        </a:p>
      </dgm:t>
    </dgm:pt>
    <dgm:pt modelId="{5907C019-43D7-47CF-B478-5CA2C24CB244}" type="pres">
      <dgm:prSet presAssocID="{E600D444-CD04-4304-AEBF-D98469496C5D}" presName="linear" presStyleCnt="0">
        <dgm:presLayoutVars>
          <dgm:animLvl val="lvl"/>
          <dgm:resizeHandles val="exact"/>
        </dgm:presLayoutVars>
      </dgm:prSet>
      <dgm:spPr/>
    </dgm:pt>
    <dgm:pt modelId="{49CCC7DE-5887-4B69-A4CE-7D2D6B542DEC}" type="pres">
      <dgm:prSet presAssocID="{B4529B82-F4A0-4708-9E4E-3F4E9E5A7452}" presName="parentText" presStyleLbl="node1" presStyleIdx="0" presStyleCnt="3">
        <dgm:presLayoutVars>
          <dgm:chMax val="0"/>
          <dgm:bulletEnabled val="1"/>
        </dgm:presLayoutVars>
      </dgm:prSet>
      <dgm:spPr/>
    </dgm:pt>
    <dgm:pt modelId="{FB969002-8191-4F3C-A9B0-2907EF2B4C66}" type="pres">
      <dgm:prSet presAssocID="{B4529B82-F4A0-4708-9E4E-3F4E9E5A7452}" presName="childText" presStyleLbl="revTx" presStyleIdx="0" presStyleCnt="2">
        <dgm:presLayoutVars>
          <dgm:bulletEnabled val="1"/>
        </dgm:presLayoutVars>
      </dgm:prSet>
      <dgm:spPr/>
    </dgm:pt>
    <dgm:pt modelId="{58D04C4C-A791-429F-8C8C-74BB20625AF2}" type="pres">
      <dgm:prSet presAssocID="{E80F9A12-D204-4E45-ABF5-2EC2A03BAAAB}" presName="parentText" presStyleLbl="node1" presStyleIdx="1" presStyleCnt="3">
        <dgm:presLayoutVars>
          <dgm:chMax val="0"/>
          <dgm:bulletEnabled val="1"/>
        </dgm:presLayoutVars>
      </dgm:prSet>
      <dgm:spPr/>
    </dgm:pt>
    <dgm:pt modelId="{930E0E6B-091E-4A23-B4E2-D382C551B0FA}" type="pres">
      <dgm:prSet presAssocID="{E80F9A12-D204-4E45-ABF5-2EC2A03BAAAB}" presName="childText" presStyleLbl="revTx" presStyleIdx="1" presStyleCnt="2">
        <dgm:presLayoutVars>
          <dgm:bulletEnabled val="1"/>
        </dgm:presLayoutVars>
      </dgm:prSet>
      <dgm:spPr/>
    </dgm:pt>
    <dgm:pt modelId="{F3EDBC3C-1BED-4CFA-AE0D-F6D400E22186}" type="pres">
      <dgm:prSet presAssocID="{FA496296-CC08-474A-8DFF-57E1EBF9CC75}" presName="parentText" presStyleLbl="node1" presStyleIdx="2" presStyleCnt="3">
        <dgm:presLayoutVars>
          <dgm:chMax val="0"/>
          <dgm:bulletEnabled val="1"/>
        </dgm:presLayoutVars>
      </dgm:prSet>
      <dgm:spPr/>
    </dgm:pt>
  </dgm:ptLst>
  <dgm:cxnLst>
    <dgm:cxn modelId="{79873700-EDBF-4C58-8D5E-E53A96347D7A}" srcId="{E600D444-CD04-4304-AEBF-D98469496C5D}" destId="{FA496296-CC08-474A-8DFF-57E1EBF9CC75}" srcOrd="2" destOrd="0" parTransId="{A3EEEC61-0543-457D-AFF2-9883B211978F}" sibTransId="{55F02327-9A17-47FE-994B-8B997A818DBB}"/>
    <dgm:cxn modelId="{C84C4539-62B6-44D9-9D79-0AB8F728D380}" type="presOf" srcId="{E600D444-CD04-4304-AEBF-D98469496C5D}" destId="{5907C019-43D7-47CF-B478-5CA2C24CB244}" srcOrd="0" destOrd="0" presId="urn:microsoft.com/office/officeart/2005/8/layout/vList2"/>
    <dgm:cxn modelId="{7F9D4A8B-7C2A-47D1-8C1A-C8B2661B899E}" type="presOf" srcId="{B4529B82-F4A0-4708-9E4E-3F4E9E5A7452}" destId="{49CCC7DE-5887-4B69-A4CE-7D2D6B542DEC}" srcOrd="0" destOrd="0" presId="urn:microsoft.com/office/officeart/2005/8/layout/vList2"/>
    <dgm:cxn modelId="{F3F6B88F-9165-4989-AB2F-BCD23ED3A6A9}" srcId="{E600D444-CD04-4304-AEBF-D98469496C5D}" destId="{B4529B82-F4A0-4708-9E4E-3F4E9E5A7452}" srcOrd="0" destOrd="0" parTransId="{CBB5063C-0ABE-4B7E-BDE4-4927344D8421}" sibTransId="{828B64BC-8985-4670-A70C-CAB8A18A37EB}"/>
    <dgm:cxn modelId="{0085F592-48DA-45AF-847C-AB4A8D5A4BCA}" srcId="{E600D444-CD04-4304-AEBF-D98469496C5D}" destId="{E80F9A12-D204-4E45-ABF5-2EC2A03BAAAB}" srcOrd="1" destOrd="0" parTransId="{A2DC2D24-7DBC-43C5-A4E0-DA56AC8625B1}" sibTransId="{219B8A37-3039-485C-811C-62D838B9243A}"/>
    <dgm:cxn modelId="{B12F91A5-BF3D-44A4-8C1E-2063996EA82F}" type="presOf" srcId="{5AA76A7D-C515-429A-8FE6-A8CBC0558EE3}" destId="{930E0E6B-091E-4A23-B4E2-D382C551B0FA}" srcOrd="0" destOrd="0" presId="urn:microsoft.com/office/officeart/2005/8/layout/vList2"/>
    <dgm:cxn modelId="{BFEC0DD8-FD6A-4360-BB74-583B41B73722}" type="presOf" srcId="{FA496296-CC08-474A-8DFF-57E1EBF9CC75}" destId="{F3EDBC3C-1BED-4CFA-AE0D-F6D400E22186}" srcOrd="0" destOrd="0" presId="urn:microsoft.com/office/officeart/2005/8/layout/vList2"/>
    <dgm:cxn modelId="{DBFA90DB-FB00-4FB2-B834-856FB1686B68}" type="presOf" srcId="{E80F9A12-D204-4E45-ABF5-2EC2A03BAAAB}" destId="{58D04C4C-A791-429F-8C8C-74BB20625AF2}" srcOrd="0" destOrd="0" presId="urn:microsoft.com/office/officeart/2005/8/layout/vList2"/>
    <dgm:cxn modelId="{05739CE8-9FE3-49B1-BA52-32B6C55D6BEC}" type="presOf" srcId="{62498C3C-A42D-4507-B873-8885C4FC0312}" destId="{FB969002-8191-4F3C-A9B0-2907EF2B4C66}" srcOrd="0" destOrd="0" presId="urn:microsoft.com/office/officeart/2005/8/layout/vList2"/>
    <dgm:cxn modelId="{C1253CEB-35A8-4943-A4A4-A1CEBF009E42}" srcId="{E80F9A12-D204-4E45-ABF5-2EC2A03BAAAB}" destId="{5AA76A7D-C515-429A-8FE6-A8CBC0558EE3}" srcOrd="0" destOrd="0" parTransId="{DC7B4C0C-4910-4252-9EC4-B62F5150D5D5}" sibTransId="{4DEC35E0-E6C0-463A-8A13-21E562D2F364}"/>
    <dgm:cxn modelId="{362EDBF0-DE74-4608-8E12-E1FFFCB57D70}" srcId="{B4529B82-F4A0-4708-9E4E-3F4E9E5A7452}" destId="{62498C3C-A42D-4507-B873-8885C4FC0312}" srcOrd="0" destOrd="0" parTransId="{CB2F582E-FC24-45DF-A207-8F2820BEF508}" sibTransId="{4E54B09E-CA7A-46DA-A7C6-A04436DD06CA}"/>
    <dgm:cxn modelId="{2A2BDA42-4D8A-417D-8F50-AE543BAC44D8}" type="presParOf" srcId="{5907C019-43D7-47CF-B478-5CA2C24CB244}" destId="{49CCC7DE-5887-4B69-A4CE-7D2D6B542DEC}" srcOrd="0" destOrd="0" presId="urn:microsoft.com/office/officeart/2005/8/layout/vList2"/>
    <dgm:cxn modelId="{9778864C-E90B-4330-BC7B-A28782F5BAAA}" type="presParOf" srcId="{5907C019-43D7-47CF-B478-5CA2C24CB244}" destId="{FB969002-8191-4F3C-A9B0-2907EF2B4C66}" srcOrd="1" destOrd="0" presId="urn:microsoft.com/office/officeart/2005/8/layout/vList2"/>
    <dgm:cxn modelId="{024BEEB4-A3F9-4BDD-86D7-6531DD3FAB37}" type="presParOf" srcId="{5907C019-43D7-47CF-B478-5CA2C24CB244}" destId="{58D04C4C-A791-429F-8C8C-74BB20625AF2}" srcOrd="2" destOrd="0" presId="urn:microsoft.com/office/officeart/2005/8/layout/vList2"/>
    <dgm:cxn modelId="{D65D5F0D-621D-4BCF-B899-0352A57CB02E}" type="presParOf" srcId="{5907C019-43D7-47CF-B478-5CA2C24CB244}" destId="{930E0E6B-091E-4A23-B4E2-D382C551B0FA}" srcOrd="3" destOrd="0" presId="urn:microsoft.com/office/officeart/2005/8/layout/vList2"/>
    <dgm:cxn modelId="{8B109A1E-0C5B-46E4-9994-8AD0DA95E005}" type="presParOf" srcId="{5907C019-43D7-47CF-B478-5CA2C24CB244}" destId="{F3EDBC3C-1BED-4CFA-AE0D-F6D400E2218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13B3D3-3A81-43FB-A1E0-EC5EE439E260}" type="doc">
      <dgm:prSet loTypeId="urn:microsoft.com/office/officeart/2016/7/layout/HorizontalActionList" loCatId="List" qsTypeId="urn:microsoft.com/office/officeart/2005/8/quickstyle/simple1" qsCatId="simple" csTypeId="urn:microsoft.com/office/officeart/2005/8/colors/colorful5" csCatId="colorful" phldr="1"/>
      <dgm:spPr/>
      <dgm:t>
        <a:bodyPr/>
        <a:lstStyle/>
        <a:p>
          <a:endParaRPr lang="en-US"/>
        </a:p>
      </dgm:t>
    </dgm:pt>
    <dgm:pt modelId="{B955C635-12CE-4FFB-8707-ABE9E5BAD9F7}">
      <dgm:prSet custT="1"/>
      <dgm:spPr/>
      <dgm:t>
        <a:bodyPr/>
        <a:lstStyle/>
        <a:p>
          <a:r>
            <a:rPr lang="en-US" sz="2400" dirty="0"/>
            <a:t>Identify</a:t>
          </a:r>
        </a:p>
      </dgm:t>
    </dgm:pt>
    <dgm:pt modelId="{0040D187-EC6F-4563-8983-C98670A00F61}" type="parTrans" cxnId="{A44C2722-89D7-4DA9-918B-18B94F1F01FC}">
      <dgm:prSet/>
      <dgm:spPr/>
      <dgm:t>
        <a:bodyPr/>
        <a:lstStyle/>
        <a:p>
          <a:endParaRPr lang="en-US"/>
        </a:p>
      </dgm:t>
    </dgm:pt>
    <dgm:pt modelId="{26C99777-D456-4CC5-A663-996F4EB6DABF}" type="sibTrans" cxnId="{A44C2722-89D7-4DA9-918B-18B94F1F01FC}">
      <dgm:prSet/>
      <dgm:spPr/>
      <dgm:t>
        <a:bodyPr/>
        <a:lstStyle/>
        <a:p>
          <a:endParaRPr lang="en-US"/>
        </a:p>
      </dgm:t>
    </dgm:pt>
    <dgm:pt modelId="{4CFA77B0-8084-43F3-9E7E-375E8E8E32C6}">
      <dgm:prSet custT="1"/>
      <dgm:spPr/>
      <dgm:t>
        <a:bodyPr/>
        <a:lstStyle/>
        <a:p>
          <a:r>
            <a:rPr lang="en-US" sz="2400" dirty="0"/>
            <a:t>I can identify the major shifts in assessment and reporting and why they are happening</a:t>
          </a:r>
        </a:p>
      </dgm:t>
    </dgm:pt>
    <dgm:pt modelId="{E879C307-2DC9-4237-8CF3-337ECB3B25F6}" type="parTrans" cxnId="{A2D3ED16-E411-4120-BAAA-5A0AA9E5816C}">
      <dgm:prSet/>
      <dgm:spPr/>
      <dgm:t>
        <a:bodyPr/>
        <a:lstStyle/>
        <a:p>
          <a:endParaRPr lang="en-US"/>
        </a:p>
      </dgm:t>
    </dgm:pt>
    <dgm:pt modelId="{41697094-6A94-4CF0-88CC-07FB2BE22CDE}" type="sibTrans" cxnId="{A2D3ED16-E411-4120-BAAA-5A0AA9E5816C}">
      <dgm:prSet/>
      <dgm:spPr/>
      <dgm:t>
        <a:bodyPr/>
        <a:lstStyle/>
        <a:p>
          <a:endParaRPr lang="en-US"/>
        </a:p>
      </dgm:t>
    </dgm:pt>
    <dgm:pt modelId="{954950A6-1B2A-45F1-947C-9FB6FB553F8C}">
      <dgm:prSet custT="1"/>
      <dgm:spPr/>
      <dgm:t>
        <a:bodyPr/>
        <a:lstStyle/>
        <a:p>
          <a:r>
            <a:rPr lang="en-US" sz="2400" dirty="0"/>
            <a:t>Make</a:t>
          </a:r>
        </a:p>
      </dgm:t>
    </dgm:pt>
    <dgm:pt modelId="{B7EA0EBD-BF13-4696-923A-4281F89FA40C}" type="parTrans" cxnId="{ED50F2F1-4F17-4F35-BC1E-F0AA7718F7A6}">
      <dgm:prSet/>
      <dgm:spPr/>
      <dgm:t>
        <a:bodyPr/>
        <a:lstStyle/>
        <a:p>
          <a:endParaRPr lang="en-US"/>
        </a:p>
      </dgm:t>
    </dgm:pt>
    <dgm:pt modelId="{1F50E843-4D0D-4417-9464-6521F24EE6F3}" type="sibTrans" cxnId="{ED50F2F1-4F17-4F35-BC1E-F0AA7718F7A6}">
      <dgm:prSet/>
      <dgm:spPr/>
      <dgm:t>
        <a:bodyPr/>
        <a:lstStyle/>
        <a:p>
          <a:endParaRPr lang="en-US"/>
        </a:p>
      </dgm:t>
    </dgm:pt>
    <dgm:pt modelId="{67BD754F-3132-44DF-9D2D-4F3F36EB66FC}">
      <dgm:prSet custT="1"/>
      <dgm:spPr/>
      <dgm:t>
        <a:bodyPr/>
        <a:lstStyle/>
        <a:p>
          <a:r>
            <a:rPr lang="en-US" sz="2400" dirty="0"/>
            <a:t>I can make teaching and learning visible through learning intentions, criteria, and feedback</a:t>
          </a:r>
        </a:p>
      </dgm:t>
    </dgm:pt>
    <dgm:pt modelId="{57205EBF-D716-4B9A-BA45-56144CA5FB18}" type="parTrans" cxnId="{391FD80D-748E-48F0-B830-75832A10548C}">
      <dgm:prSet/>
      <dgm:spPr/>
      <dgm:t>
        <a:bodyPr/>
        <a:lstStyle/>
        <a:p>
          <a:endParaRPr lang="en-US"/>
        </a:p>
      </dgm:t>
    </dgm:pt>
    <dgm:pt modelId="{82D5EC7B-25EF-4ABF-9154-F4FB4E535874}" type="sibTrans" cxnId="{391FD80D-748E-48F0-B830-75832A10548C}">
      <dgm:prSet/>
      <dgm:spPr/>
      <dgm:t>
        <a:bodyPr/>
        <a:lstStyle/>
        <a:p>
          <a:endParaRPr lang="en-US"/>
        </a:p>
      </dgm:t>
    </dgm:pt>
    <dgm:pt modelId="{855D9495-CF5A-4368-8A8F-7BC7F034B9A5}">
      <dgm:prSet custT="1"/>
      <dgm:spPr/>
      <dgm:t>
        <a:bodyPr/>
        <a:lstStyle/>
        <a:p>
          <a:r>
            <a:rPr lang="en-US" sz="2400" dirty="0"/>
            <a:t>Understand</a:t>
          </a:r>
        </a:p>
      </dgm:t>
    </dgm:pt>
    <dgm:pt modelId="{6CC4246F-BDFA-4FFE-A7A2-70E93F129E09}" type="parTrans" cxnId="{6067B23F-8A1D-4BF8-8DC0-7BFA381E180E}">
      <dgm:prSet/>
      <dgm:spPr/>
      <dgm:t>
        <a:bodyPr/>
        <a:lstStyle/>
        <a:p>
          <a:endParaRPr lang="en-US"/>
        </a:p>
      </dgm:t>
    </dgm:pt>
    <dgm:pt modelId="{D35D082F-239D-46A8-9BA6-176ABD61BE8C}" type="sibTrans" cxnId="{6067B23F-8A1D-4BF8-8DC0-7BFA381E180E}">
      <dgm:prSet/>
      <dgm:spPr/>
      <dgm:t>
        <a:bodyPr/>
        <a:lstStyle/>
        <a:p>
          <a:endParaRPr lang="en-US"/>
        </a:p>
      </dgm:t>
    </dgm:pt>
    <dgm:pt modelId="{676D8D07-81FD-4EDB-9BEF-39AAEBF35FD6}">
      <dgm:prSet custT="1"/>
      <dgm:spPr/>
      <dgm:t>
        <a:bodyPr/>
        <a:lstStyle/>
        <a:p>
          <a:r>
            <a:rPr lang="en-US" sz="2400" dirty="0"/>
            <a:t>I can understand the Proficiency Scale and can use it with students. </a:t>
          </a:r>
        </a:p>
        <a:p>
          <a:r>
            <a:rPr lang="en-US" sz="2400" dirty="0"/>
            <a:t>I understand students’ experience with the Scale</a:t>
          </a:r>
        </a:p>
      </dgm:t>
    </dgm:pt>
    <dgm:pt modelId="{FB0C6C42-32C6-4F13-BFE2-AD45B4B03C46}" type="parTrans" cxnId="{C4925F46-BA52-4A5B-A345-88F1C189658D}">
      <dgm:prSet/>
      <dgm:spPr/>
      <dgm:t>
        <a:bodyPr/>
        <a:lstStyle/>
        <a:p>
          <a:endParaRPr lang="en-US"/>
        </a:p>
      </dgm:t>
    </dgm:pt>
    <dgm:pt modelId="{13B4F8BD-7E2C-43B1-B532-D26C7EE8DFE0}" type="sibTrans" cxnId="{C4925F46-BA52-4A5B-A345-88F1C189658D}">
      <dgm:prSet/>
      <dgm:spPr/>
      <dgm:t>
        <a:bodyPr/>
        <a:lstStyle/>
        <a:p>
          <a:endParaRPr lang="en-US"/>
        </a:p>
      </dgm:t>
    </dgm:pt>
    <dgm:pt modelId="{3DA4F1AE-7FB7-4DE1-88F6-A251286A1CB7}">
      <dgm:prSet custT="1"/>
      <dgm:spPr/>
      <dgm:t>
        <a:bodyPr/>
        <a:lstStyle/>
        <a:p>
          <a:r>
            <a:rPr lang="en-US" sz="2400" dirty="0"/>
            <a:t>Communicate</a:t>
          </a:r>
        </a:p>
      </dgm:t>
    </dgm:pt>
    <dgm:pt modelId="{F54567FB-4994-4B6D-93EF-E15DE6E10359}" type="parTrans" cxnId="{0C32A041-E0A3-4250-A803-7C08718B03F8}">
      <dgm:prSet/>
      <dgm:spPr/>
      <dgm:t>
        <a:bodyPr/>
        <a:lstStyle/>
        <a:p>
          <a:endParaRPr lang="en-US"/>
        </a:p>
      </dgm:t>
    </dgm:pt>
    <dgm:pt modelId="{28D0D447-BCCB-412B-B044-CA203D908485}" type="sibTrans" cxnId="{0C32A041-E0A3-4250-A803-7C08718B03F8}">
      <dgm:prSet/>
      <dgm:spPr/>
      <dgm:t>
        <a:bodyPr/>
        <a:lstStyle/>
        <a:p>
          <a:endParaRPr lang="en-US"/>
        </a:p>
      </dgm:t>
    </dgm:pt>
    <dgm:pt modelId="{E660C8F4-44DB-4F48-8B01-22A4D4DA7285}">
      <dgm:prSet custT="1"/>
      <dgm:spPr/>
      <dgm:t>
        <a:bodyPr/>
        <a:lstStyle/>
        <a:p>
          <a:pPr rtl="0"/>
          <a:r>
            <a:rPr lang="en-US" sz="2400" dirty="0"/>
            <a:t>I can communicate student learning through descriptive feedback</a:t>
          </a:r>
        </a:p>
      </dgm:t>
    </dgm:pt>
    <dgm:pt modelId="{41189821-F05B-4320-9113-93FCA6B05177}" type="parTrans" cxnId="{53058792-2B72-45CC-BF4E-25EFFAF261D2}">
      <dgm:prSet/>
      <dgm:spPr/>
      <dgm:t>
        <a:bodyPr/>
        <a:lstStyle/>
        <a:p>
          <a:endParaRPr lang="en-US"/>
        </a:p>
      </dgm:t>
    </dgm:pt>
    <dgm:pt modelId="{7D2D45FC-B041-4FE2-A782-5861D2C819A6}" type="sibTrans" cxnId="{53058792-2B72-45CC-BF4E-25EFFAF261D2}">
      <dgm:prSet/>
      <dgm:spPr/>
      <dgm:t>
        <a:bodyPr/>
        <a:lstStyle/>
        <a:p>
          <a:endParaRPr lang="en-US"/>
        </a:p>
      </dgm:t>
    </dgm:pt>
    <dgm:pt modelId="{D40FF2C6-8AE3-4E50-B966-0C0F3AD7BC04}">
      <dgm:prSet custT="1"/>
      <dgm:spPr/>
      <dgm:t>
        <a:bodyPr/>
        <a:lstStyle/>
        <a:p>
          <a:r>
            <a:rPr lang="en-US" sz="2400" dirty="0"/>
            <a:t>Remember</a:t>
          </a:r>
        </a:p>
      </dgm:t>
    </dgm:pt>
    <dgm:pt modelId="{225E5B00-CD0E-4FCA-8B69-A7D718E397D6}" type="parTrans" cxnId="{0DFC2DC5-21F4-4A74-98ED-A51A23945FF5}">
      <dgm:prSet/>
      <dgm:spPr/>
      <dgm:t>
        <a:bodyPr/>
        <a:lstStyle/>
        <a:p>
          <a:endParaRPr lang="en-US"/>
        </a:p>
      </dgm:t>
    </dgm:pt>
    <dgm:pt modelId="{526636A9-6D47-4971-A1EA-E376FF708801}" type="sibTrans" cxnId="{0DFC2DC5-21F4-4A74-98ED-A51A23945FF5}">
      <dgm:prSet/>
      <dgm:spPr/>
      <dgm:t>
        <a:bodyPr/>
        <a:lstStyle/>
        <a:p>
          <a:endParaRPr lang="en-US"/>
        </a:p>
      </dgm:t>
    </dgm:pt>
    <dgm:pt modelId="{0A71DE0F-E47B-437A-A40F-5C430CF7AC2E}">
      <dgm:prSet custT="1"/>
      <dgm:spPr/>
      <dgm:t>
        <a:bodyPr/>
        <a:lstStyle/>
        <a:p>
          <a:r>
            <a:rPr lang="en-US" sz="2400" dirty="0"/>
            <a:t>I can remember that I am a learner too, with strengths to build on and areas to grow.  Every learner takes one step at a time.</a:t>
          </a:r>
        </a:p>
      </dgm:t>
    </dgm:pt>
    <dgm:pt modelId="{BD8B5D11-1592-4FF7-922F-BB9B836DD54C}" type="parTrans" cxnId="{95FF4EA0-3942-43F7-A49E-2179011CA8F9}">
      <dgm:prSet/>
      <dgm:spPr/>
      <dgm:t>
        <a:bodyPr/>
        <a:lstStyle/>
        <a:p>
          <a:endParaRPr lang="en-US"/>
        </a:p>
      </dgm:t>
    </dgm:pt>
    <dgm:pt modelId="{994E689E-645D-4DC7-8FD5-62EEBDD28026}" type="sibTrans" cxnId="{95FF4EA0-3942-43F7-A49E-2179011CA8F9}">
      <dgm:prSet/>
      <dgm:spPr/>
      <dgm:t>
        <a:bodyPr/>
        <a:lstStyle/>
        <a:p>
          <a:endParaRPr lang="en-US"/>
        </a:p>
      </dgm:t>
    </dgm:pt>
    <dgm:pt modelId="{AF3221C8-2FFF-4A1F-A54A-AB541C97E738}" type="pres">
      <dgm:prSet presAssocID="{2213B3D3-3A81-43FB-A1E0-EC5EE439E260}" presName="Name0" presStyleCnt="0">
        <dgm:presLayoutVars>
          <dgm:dir/>
          <dgm:animLvl val="lvl"/>
          <dgm:resizeHandles val="exact"/>
        </dgm:presLayoutVars>
      </dgm:prSet>
      <dgm:spPr/>
    </dgm:pt>
    <dgm:pt modelId="{C3E04F3B-C565-46C1-AEB7-76739882B880}" type="pres">
      <dgm:prSet presAssocID="{B955C635-12CE-4FFB-8707-ABE9E5BAD9F7}" presName="composite" presStyleCnt="0"/>
      <dgm:spPr/>
    </dgm:pt>
    <dgm:pt modelId="{F0F6B99B-84E6-47D1-92A7-7D412BFDD800}" type="pres">
      <dgm:prSet presAssocID="{B955C635-12CE-4FFB-8707-ABE9E5BAD9F7}" presName="parTx" presStyleLbl="alignNode1" presStyleIdx="0" presStyleCnt="5">
        <dgm:presLayoutVars>
          <dgm:chMax val="0"/>
          <dgm:chPref val="0"/>
        </dgm:presLayoutVars>
      </dgm:prSet>
      <dgm:spPr/>
    </dgm:pt>
    <dgm:pt modelId="{C177FDDE-01D0-412F-9CFF-462DF4D0E886}" type="pres">
      <dgm:prSet presAssocID="{B955C635-12CE-4FFB-8707-ABE9E5BAD9F7}" presName="desTx" presStyleLbl="alignAccFollowNode1" presStyleIdx="0" presStyleCnt="5">
        <dgm:presLayoutVars/>
      </dgm:prSet>
      <dgm:spPr/>
    </dgm:pt>
    <dgm:pt modelId="{3EA71E42-793F-43BF-ADC7-E24A11C57DDA}" type="pres">
      <dgm:prSet presAssocID="{26C99777-D456-4CC5-A663-996F4EB6DABF}" presName="space" presStyleCnt="0"/>
      <dgm:spPr/>
    </dgm:pt>
    <dgm:pt modelId="{723296DA-6E1A-49C0-A52B-FE4671DB1547}" type="pres">
      <dgm:prSet presAssocID="{954950A6-1B2A-45F1-947C-9FB6FB553F8C}" presName="composite" presStyleCnt="0"/>
      <dgm:spPr/>
    </dgm:pt>
    <dgm:pt modelId="{F4886E18-6B15-4B06-974B-DFF4C242BB60}" type="pres">
      <dgm:prSet presAssocID="{954950A6-1B2A-45F1-947C-9FB6FB553F8C}" presName="parTx" presStyleLbl="alignNode1" presStyleIdx="1" presStyleCnt="5">
        <dgm:presLayoutVars>
          <dgm:chMax val="0"/>
          <dgm:chPref val="0"/>
        </dgm:presLayoutVars>
      </dgm:prSet>
      <dgm:spPr/>
    </dgm:pt>
    <dgm:pt modelId="{13972899-E746-4C3F-834D-EEF7D06BAFEC}" type="pres">
      <dgm:prSet presAssocID="{954950A6-1B2A-45F1-947C-9FB6FB553F8C}" presName="desTx" presStyleLbl="alignAccFollowNode1" presStyleIdx="1" presStyleCnt="5">
        <dgm:presLayoutVars/>
      </dgm:prSet>
      <dgm:spPr/>
    </dgm:pt>
    <dgm:pt modelId="{56FE8A70-8EDB-4A06-8663-98463FE88858}" type="pres">
      <dgm:prSet presAssocID="{1F50E843-4D0D-4417-9464-6521F24EE6F3}" presName="space" presStyleCnt="0"/>
      <dgm:spPr/>
    </dgm:pt>
    <dgm:pt modelId="{7491312F-58BF-4875-B826-A92FC831DED7}" type="pres">
      <dgm:prSet presAssocID="{855D9495-CF5A-4368-8A8F-7BC7F034B9A5}" presName="composite" presStyleCnt="0"/>
      <dgm:spPr/>
    </dgm:pt>
    <dgm:pt modelId="{3CA49FB6-3B06-441A-A77B-786CC4030F8C}" type="pres">
      <dgm:prSet presAssocID="{855D9495-CF5A-4368-8A8F-7BC7F034B9A5}" presName="parTx" presStyleLbl="alignNode1" presStyleIdx="2" presStyleCnt="5">
        <dgm:presLayoutVars>
          <dgm:chMax val="0"/>
          <dgm:chPref val="0"/>
        </dgm:presLayoutVars>
      </dgm:prSet>
      <dgm:spPr/>
    </dgm:pt>
    <dgm:pt modelId="{7C606F53-708E-4582-8DE3-4CA6AFA6A03F}" type="pres">
      <dgm:prSet presAssocID="{855D9495-CF5A-4368-8A8F-7BC7F034B9A5}" presName="desTx" presStyleLbl="alignAccFollowNode1" presStyleIdx="2" presStyleCnt="5">
        <dgm:presLayoutVars/>
      </dgm:prSet>
      <dgm:spPr/>
    </dgm:pt>
    <dgm:pt modelId="{E3E40782-BCDD-472A-8866-F8E8F5B4FC23}" type="pres">
      <dgm:prSet presAssocID="{D35D082F-239D-46A8-9BA6-176ABD61BE8C}" presName="space" presStyleCnt="0"/>
      <dgm:spPr/>
    </dgm:pt>
    <dgm:pt modelId="{B2B48CE4-050C-414A-8C35-1F5769B90325}" type="pres">
      <dgm:prSet presAssocID="{3DA4F1AE-7FB7-4DE1-88F6-A251286A1CB7}" presName="composite" presStyleCnt="0"/>
      <dgm:spPr/>
    </dgm:pt>
    <dgm:pt modelId="{614F720B-B6F0-4136-8A83-7BBF45F04FCD}" type="pres">
      <dgm:prSet presAssocID="{3DA4F1AE-7FB7-4DE1-88F6-A251286A1CB7}" presName="parTx" presStyleLbl="alignNode1" presStyleIdx="3" presStyleCnt="5">
        <dgm:presLayoutVars>
          <dgm:chMax val="0"/>
          <dgm:chPref val="0"/>
        </dgm:presLayoutVars>
      </dgm:prSet>
      <dgm:spPr/>
    </dgm:pt>
    <dgm:pt modelId="{51FA69F2-72B8-47B4-8FA6-E6EE76074818}" type="pres">
      <dgm:prSet presAssocID="{3DA4F1AE-7FB7-4DE1-88F6-A251286A1CB7}" presName="desTx" presStyleLbl="alignAccFollowNode1" presStyleIdx="3" presStyleCnt="5">
        <dgm:presLayoutVars/>
      </dgm:prSet>
      <dgm:spPr/>
    </dgm:pt>
    <dgm:pt modelId="{1AF68507-5B62-4963-83B9-E1BB3BE7708E}" type="pres">
      <dgm:prSet presAssocID="{28D0D447-BCCB-412B-B044-CA203D908485}" presName="space" presStyleCnt="0"/>
      <dgm:spPr/>
    </dgm:pt>
    <dgm:pt modelId="{B7FAAA00-63AD-425E-8520-B3ADA3778A83}" type="pres">
      <dgm:prSet presAssocID="{D40FF2C6-8AE3-4E50-B966-0C0F3AD7BC04}" presName="composite" presStyleCnt="0"/>
      <dgm:spPr/>
    </dgm:pt>
    <dgm:pt modelId="{450E1012-8468-45CA-9366-86A8D77875FF}" type="pres">
      <dgm:prSet presAssocID="{D40FF2C6-8AE3-4E50-B966-0C0F3AD7BC04}" presName="parTx" presStyleLbl="alignNode1" presStyleIdx="4" presStyleCnt="5">
        <dgm:presLayoutVars>
          <dgm:chMax val="0"/>
          <dgm:chPref val="0"/>
        </dgm:presLayoutVars>
      </dgm:prSet>
      <dgm:spPr/>
    </dgm:pt>
    <dgm:pt modelId="{8C847388-93D3-4720-8F4B-ADDC76B9CEA6}" type="pres">
      <dgm:prSet presAssocID="{D40FF2C6-8AE3-4E50-B966-0C0F3AD7BC04}" presName="desTx" presStyleLbl="alignAccFollowNode1" presStyleIdx="4" presStyleCnt="5">
        <dgm:presLayoutVars/>
      </dgm:prSet>
      <dgm:spPr/>
    </dgm:pt>
  </dgm:ptLst>
  <dgm:cxnLst>
    <dgm:cxn modelId="{391FD80D-748E-48F0-B830-75832A10548C}" srcId="{954950A6-1B2A-45F1-947C-9FB6FB553F8C}" destId="{67BD754F-3132-44DF-9D2D-4F3F36EB66FC}" srcOrd="0" destOrd="0" parTransId="{57205EBF-D716-4B9A-BA45-56144CA5FB18}" sibTransId="{82D5EC7B-25EF-4ABF-9154-F4FB4E535874}"/>
    <dgm:cxn modelId="{A2D3ED16-E411-4120-BAAA-5A0AA9E5816C}" srcId="{B955C635-12CE-4FFB-8707-ABE9E5BAD9F7}" destId="{4CFA77B0-8084-43F3-9E7E-375E8E8E32C6}" srcOrd="0" destOrd="0" parTransId="{E879C307-2DC9-4237-8CF3-337ECB3B25F6}" sibTransId="{41697094-6A94-4CF0-88CC-07FB2BE22CDE}"/>
    <dgm:cxn modelId="{A44C2722-89D7-4DA9-918B-18B94F1F01FC}" srcId="{2213B3D3-3A81-43FB-A1E0-EC5EE439E260}" destId="{B955C635-12CE-4FFB-8707-ABE9E5BAD9F7}" srcOrd="0" destOrd="0" parTransId="{0040D187-EC6F-4563-8983-C98670A00F61}" sibTransId="{26C99777-D456-4CC5-A663-996F4EB6DABF}"/>
    <dgm:cxn modelId="{CDEC2526-823A-4D33-8543-A036FBEBA0B8}" type="presOf" srcId="{954950A6-1B2A-45F1-947C-9FB6FB553F8C}" destId="{F4886E18-6B15-4B06-974B-DFF4C242BB60}" srcOrd="0" destOrd="0" presId="urn:microsoft.com/office/officeart/2016/7/layout/HorizontalActionList"/>
    <dgm:cxn modelId="{6067B23F-8A1D-4BF8-8DC0-7BFA381E180E}" srcId="{2213B3D3-3A81-43FB-A1E0-EC5EE439E260}" destId="{855D9495-CF5A-4368-8A8F-7BC7F034B9A5}" srcOrd="2" destOrd="0" parTransId="{6CC4246F-BDFA-4FFE-A7A2-70E93F129E09}" sibTransId="{D35D082F-239D-46A8-9BA6-176ABD61BE8C}"/>
    <dgm:cxn modelId="{0C32A041-E0A3-4250-A803-7C08718B03F8}" srcId="{2213B3D3-3A81-43FB-A1E0-EC5EE439E260}" destId="{3DA4F1AE-7FB7-4DE1-88F6-A251286A1CB7}" srcOrd="3" destOrd="0" parTransId="{F54567FB-4994-4B6D-93EF-E15DE6E10359}" sibTransId="{28D0D447-BCCB-412B-B044-CA203D908485}"/>
    <dgm:cxn modelId="{C4925F46-BA52-4A5B-A345-88F1C189658D}" srcId="{855D9495-CF5A-4368-8A8F-7BC7F034B9A5}" destId="{676D8D07-81FD-4EDB-9BEF-39AAEBF35FD6}" srcOrd="0" destOrd="0" parTransId="{FB0C6C42-32C6-4F13-BFE2-AD45B4B03C46}" sibTransId="{13B4F8BD-7E2C-43B1-B532-D26C7EE8DFE0}"/>
    <dgm:cxn modelId="{BE23D468-2203-41E7-B4C6-D8872F12BA1F}" type="presOf" srcId="{2213B3D3-3A81-43FB-A1E0-EC5EE439E260}" destId="{AF3221C8-2FFF-4A1F-A54A-AB541C97E738}" srcOrd="0" destOrd="0" presId="urn:microsoft.com/office/officeart/2016/7/layout/HorizontalActionList"/>
    <dgm:cxn modelId="{08B81E71-47AA-4D24-B8E3-035107ECF41A}" type="presOf" srcId="{4CFA77B0-8084-43F3-9E7E-375E8E8E32C6}" destId="{C177FDDE-01D0-412F-9CFF-462DF4D0E886}" srcOrd="0" destOrd="0" presId="urn:microsoft.com/office/officeart/2016/7/layout/HorizontalActionList"/>
    <dgm:cxn modelId="{63D8BA8C-9D0F-43A3-91A0-64ED26093483}" type="presOf" srcId="{B955C635-12CE-4FFB-8707-ABE9E5BAD9F7}" destId="{F0F6B99B-84E6-47D1-92A7-7D412BFDD800}" srcOrd="0" destOrd="0" presId="urn:microsoft.com/office/officeart/2016/7/layout/HorizontalActionList"/>
    <dgm:cxn modelId="{75B4A590-B7DE-4574-A88E-3100CFC11181}" type="presOf" srcId="{0A71DE0F-E47B-437A-A40F-5C430CF7AC2E}" destId="{8C847388-93D3-4720-8F4B-ADDC76B9CEA6}" srcOrd="0" destOrd="0" presId="urn:microsoft.com/office/officeart/2016/7/layout/HorizontalActionList"/>
    <dgm:cxn modelId="{53058792-2B72-45CC-BF4E-25EFFAF261D2}" srcId="{3DA4F1AE-7FB7-4DE1-88F6-A251286A1CB7}" destId="{E660C8F4-44DB-4F48-8B01-22A4D4DA7285}" srcOrd="0" destOrd="0" parTransId="{41189821-F05B-4320-9113-93FCA6B05177}" sibTransId="{7D2D45FC-B041-4FE2-A782-5861D2C819A6}"/>
    <dgm:cxn modelId="{95FF4EA0-3942-43F7-A49E-2179011CA8F9}" srcId="{D40FF2C6-8AE3-4E50-B966-0C0F3AD7BC04}" destId="{0A71DE0F-E47B-437A-A40F-5C430CF7AC2E}" srcOrd="0" destOrd="0" parTransId="{BD8B5D11-1592-4FF7-922F-BB9B836DD54C}" sibTransId="{994E689E-645D-4DC7-8FD5-62EEBDD28026}"/>
    <dgm:cxn modelId="{61C2F2A7-CCE0-4C11-8A87-B68E834234F6}" type="presOf" srcId="{676D8D07-81FD-4EDB-9BEF-39AAEBF35FD6}" destId="{7C606F53-708E-4582-8DE3-4CA6AFA6A03F}" srcOrd="0" destOrd="0" presId="urn:microsoft.com/office/officeart/2016/7/layout/HorizontalActionList"/>
    <dgm:cxn modelId="{0CF3C7B1-E53A-4328-AFD5-FBF6EDB8DC5D}" type="presOf" srcId="{67BD754F-3132-44DF-9D2D-4F3F36EB66FC}" destId="{13972899-E746-4C3F-834D-EEF7D06BAFEC}" srcOrd="0" destOrd="0" presId="urn:microsoft.com/office/officeart/2016/7/layout/HorizontalActionList"/>
    <dgm:cxn modelId="{609727B3-B4F5-4C4B-BAAD-97916C0BF4D1}" type="presOf" srcId="{855D9495-CF5A-4368-8A8F-7BC7F034B9A5}" destId="{3CA49FB6-3B06-441A-A77B-786CC4030F8C}" srcOrd="0" destOrd="0" presId="urn:microsoft.com/office/officeart/2016/7/layout/HorizontalActionList"/>
    <dgm:cxn modelId="{0DFC2DC5-21F4-4A74-98ED-A51A23945FF5}" srcId="{2213B3D3-3A81-43FB-A1E0-EC5EE439E260}" destId="{D40FF2C6-8AE3-4E50-B966-0C0F3AD7BC04}" srcOrd="4" destOrd="0" parTransId="{225E5B00-CD0E-4FCA-8B69-A7D718E397D6}" sibTransId="{526636A9-6D47-4971-A1EA-E376FF708801}"/>
    <dgm:cxn modelId="{850A44D3-C979-4528-AA1B-B7D245D60981}" type="presOf" srcId="{D40FF2C6-8AE3-4E50-B966-0C0F3AD7BC04}" destId="{450E1012-8468-45CA-9366-86A8D77875FF}" srcOrd="0" destOrd="0" presId="urn:microsoft.com/office/officeart/2016/7/layout/HorizontalActionList"/>
    <dgm:cxn modelId="{ED50F2F1-4F17-4F35-BC1E-F0AA7718F7A6}" srcId="{2213B3D3-3A81-43FB-A1E0-EC5EE439E260}" destId="{954950A6-1B2A-45F1-947C-9FB6FB553F8C}" srcOrd="1" destOrd="0" parTransId="{B7EA0EBD-BF13-4696-923A-4281F89FA40C}" sibTransId="{1F50E843-4D0D-4417-9464-6521F24EE6F3}"/>
    <dgm:cxn modelId="{5D5DAEFE-F757-412E-9212-DF805DF45CA5}" type="presOf" srcId="{E660C8F4-44DB-4F48-8B01-22A4D4DA7285}" destId="{51FA69F2-72B8-47B4-8FA6-E6EE76074818}" srcOrd="0" destOrd="0" presId="urn:microsoft.com/office/officeart/2016/7/layout/HorizontalActionList"/>
    <dgm:cxn modelId="{07687EFF-3712-4BF2-AC92-F42EDED55CF7}" type="presOf" srcId="{3DA4F1AE-7FB7-4DE1-88F6-A251286A1CB7}" destId="{614F720B-B6F0-4136-8A83-7BBF45F04FCD}" srcOrd="0" destOrd="0" presId="urn:microsoft.com/office/officeart/2016/7/layout/HorizontalActionList"/>
    <dgm:cxn modelId="{D0D31871-5D4B-46BF-AAF0-1E4F2A3164AF}" type="presParOf" srcId="{AF3221C8-2FFF-4A1F-A54A-AB541C97E738}" destId="{C3E04F3B-C565-46C1-AEB7-76739882B880}" srcOrd="0" destOrd="0" presId="urn:microsoft.com/office/officeart/2016/7/layout/HorizontalActionList"/>
    <dgm:cxn modelId="{874456A1-4F77-484C-B5EB-C3D2AA34D304}" type="presParOf" srcId="{C3E04F3B-C565-46C1-AEB7-76739882B880}" destId="{F0F6B99B-84E6-47D1-92A7-7D412BFDD800}" srcOrd="0" destOrd="0" presId="urn:microsoft.com/office/officeart/2016/7/layout/HorizontalActionList"/>
    <dgm:cxn modelId="{0207392E-2C55-489C-9B3A-35697C268F67}" type="presParOf" srcId="{C3E04F3B-C565-46C1-AEB7-76739882B880}" destId="{C177FDDE-01D0-412F-9CFF-462DF4D0E886}" srcOrd="1" destOrd="0" presId="urn:microsoft.com/office/officeart/2016/7/layout/HorizontalActionList"/>
    <dgm:cxn modelId="{68799352-ED01-4FB7-9398-534A4388ADDE}" type="presParOf" srcId="{AF3221C8-2FFF-4A1F-A54A-AB541C97E738}" destId="{3EA71E42-793F-43BF-ADC7-E24A11C57DDA}" srcOrd="1" destOrd="0" presId="urn:microsoft.com/office/officeart/2016/7/layout/HorizontalActionList"/>
    <dgm:cxn modelId="{A147910F-11EA-40AB-9344-FF6A5E67D0B5}" type="presParOf" srcId="{AF3221C8-2FFF-4A1F-A54A-AB541C97E738}" destId="{723296DA-6E1A-49C0-A52B-FE4671DB1547}" srcOrd="2" destOrd="0" presId="urn:microsoft.com/office/officeart/2016/7/layout/HorizontalActionList"/>
    <dgm:cxn modelId="{12AADFD1-5BDA-4115-ACE7-1299364B4BA0}" type="presParOf" srcId="{723296DA-6E1A-49C0-A52B-FE4671DB1547}" destId="{F4886E18-6B15-4B06-974B-DFF4C242BB60}" srcOrd="0" destOrd="0" presId="urn:microsoft.com/office/officeart/2016/7/layout/HorizontalActionList"/>
    <dgm:cxn modelId="{B4915B24-652B-417A-BF74-569EFF428055}" type="presParOf" srcId="{723296DA-6E1A-49C0-A52B-FE4671DB1547}" destId="{13972899-E746-4C3F-834D-EEF7D06BAFEC}" srcOrd="1" destOrd="0" presId="urn:microsoft.com/office/officeart/2016/7/layout/HorizontalActionList"/>
    <dgm:cxn modelId="{85B2EFE2-3FA4-4732-ABB7-59FFADEBCBA8}" type="presParOf" srcId="{AF3221C8-2FFF-4A1F-A54A-AB541C97E738}" destId="{56FE8A70-8EDB-4A06-8663-98463FE88858}" srcOrd="3" destOrd="0" presId="urn:microsoft.com/office/officeart/2016/7/layout/HorizontalActionList"/>
    <dgm:cxn modelId="{37392810-78ED-4E92-AF2A-24D9151EAA2C}" type="presParOf" srcId="{AF3221C8-2FFF-4A1F-A54A-AB541C97E738}" destId="{7491312F-58BF-4875-B826-A92FC831DED7}" srcOrd="4" destOrd="0" presId="urn:microsoft.com/office/officeart/2016/7/layout/HorizontalActionList"/>
    <dgm:cxn modelId="{B4E13ECA-1CFF-45B8-9023-F8A1952C4288}" type="presParOf" srcId="{7491312F-58BF-4875-B826-A92FC831DED7}" destId="{3CA49FB6-3B06-441A-A77B-786CC4030F8C}" srcOrd="0" destOrd="0" presId="urn:microsoft.com/office/officeart/2016/7/layout/HorizontalActionList"/>
    <dgm:cxn modelId="{CC8947A2-7C15-495A-9DE7-4D32D62C456E}" type="presParOf" srcId="{7491312F-58BF-4875-B826-A92FC831DED7}" destId="{7C606F53-708E-4582-8DE3-4CA6AFA6A03F}" srcOrd="1" destOrd="0" presId="urn:microsoft.com/office/officeart/2016/7/layout/HorizontalActionList"/>
    <dgm:cxn modelId="{89BADECB-8DB3-4F79-989B-897E596B7BAC}" type="presParOf" srcId="{AF3221C8-2FFF-4A1F-A54A-AB541C97E738}" destId="{E3E40782-BCDD-472A-8866-F8E8F5B4FC23}" srcOrd="5" destOrd="0" presId="urn:microsoft.com/office/officeart/2016/7/layout/HorizontalActionList"/>
    <dgm:cxn modelId="{6AD12A45-AE6A-4A61-897E-39197432E94D}" type="presParOf" srcId="{AF3221C8-2FFF-4A1F-A54A-AB541C97E738}" destId="{B2B48CE4-050C-414A-8C35-1F5769B90325}" srcOrd="6" destOrd="0" presId="urn:microsoft.com/office/officeart/2016/7/layout/HorizontalActionList"/>
    <dgm:cxn modelId="{F889C79E-5CDD-4253-B92C-F9BDBB26001A}" type="presParOf" srcId="{B2B48CE4-050C-414A-8C35-1F5769B90325}" destId="{614F720B-B6F0-4136-8A83-7BBF45F04FCD}" srcOrd="0" destOrd="0" presId="urn:microsoft.com/office/officeart/2016/7/layout/HorizontalActionList"/>
    <dgm:cxn modelId="{DB3738D9-85FC-4BE0-9DA0-D916CE1D559B}" type="presParOf" srcId="{B2B48CE4-050C-414A-8C35-1F5769B90325}" destId="{51FA69F2-72B8-47B4-8FA6-E6EE76074818}" srcOrd="1" destOrd="0" presId="urn:microsoft.com/office/officeart/2016/7/layout/HorizontalActionList"/>
    <dgm:cxn modelId="{A7C94149-D60F-4AC1-8020-AF9C1E43AEA2}" type="presParOf" srcId="{AF3221C8-2FFF-4A1F-A54A-AB541C97E738}" destId="{1AF68507-5B62-4963-83B9-E1BB3BE7708E}" srcOrd="7" destOrd="0" presId="urn:microsoft.com/office/officeart/2016/7/layout/HorizontalActionList"/>
    <dgm:cxn modelId="{2704C1B0-35A1-49EA-90E1-C962DDDBA38E}" type="presParOf" srcId="{AF3221C8-2FFF-4A1F-A54A-AB541C97E738}" destId="{B7FAAA00-63AD-425E-8520-B3ADA3778A83}" srcOrd="8" destOrd="0" presId="urn:microsoft.com/office/officeart/2016/7/layout/HorizontalActionList"/>
    <dgm:cxn modelId="{29BFB6D6-1555-43BB-8624-E09EAEAF33F8}" type="presParOf" srcId="{B7FAAA00-63AD-425E-8520-B3ADA3778A83}" destId="{450E1012-8468-45CA-9366-86A8D77875FF}" srcOrd="0" destOrd="0" presId="urn:microsoft.com/office/officeart/2016/7/layout/HorizontalActionList"/>
    <dgm:cxn modelId="{4293FE8C-4D8B-47AC-93CB-2B10FD2DBFD3}" type="presParOf" srcId="{B7FAAA00-63AD-425E-8520-B3ADA3778A83}" destId="{8C847388-93D3-4720-8F4B-ADDC76B9CEA6}"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A25F65-BF9A-4828-A89B-62C462926F15}"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8960198C-D6C4-4767-8648-C6FD27F02189}">
      <dgm:prSet/>
      <dgm:spPr/>
      <dgm:t>
        <a:bodyPr/>
        <a:lstStyle/>
        <a:p>
          <a:r>
            <a:rPr lang="en-US" b="1"/>
            <a:t>Student voice and ownership</a:t>
          </a:r>
          <a:endParaRPr lang="en-US"/>
        </a:p>
      </dgm:t>
    </dgm:pt>
    <dgm:pt modelId="{12BCF904-A898-48E4-8026-9AE6CC98A019}" type="parTrans" cxnId="{1D3A324A-89DB-4783-A5EB-049203650E62}">
      <dgm:prSet/>
      <dgm:spPr/>
      <dgm:t>
        <a:bodyPr/>
        <a:lstStyle/>
        <a:p>
          <a:endParaRPr lang="en-US"/>
        </a:p>
      </dgm:t>
    </dgm:pt>
    <dgm:pt modelId="{B873A831-E859-43B2-8C15-6D7A4352EB79}" type="sibTrans" cxnId="{1D3A324A-89DB-4783-A5EB-049203650E62}">
      <dgm:prSet/>
      <dgm:spPr/>
      <dgm:t>
        <a:bodyPr/>
        <a:lstStyle/>
        <a:p>
          <a:endParaRPr lang="en-US"/>
        </a:p>
      </dgm:t>
    </dgm:pt>
    <dgm:pt modelId="{D3BA9D88-ECB4-4E60-8263-E1812FD593EE}">
      <dgm:prSet/>
      <dgm:spPr/>
      <dgm:t>
        <a:bodyPr/>
        <a:lstStyle/>
        <a:p>
          <a:r>
            <a:rPr lang="en-US"/>
            <a:t>"Students take part in meaningful conversations that help them develop responsibility for engaging deeply with their learning."</a:t>
          </a:r>
        </a:p>
      </dgm:t>
    </dgm:pt>
    <dgm:pt modelId="{E6F6FE27-66B2-449A-960D-B64A642BD10D}" type="parTrans" cxnId="{15EDB560-5240-4D1E-A0DC-6C1F753C8D6E}">
      <dgm:prSet/>
      <dgm:spPr/>
      <dgm:t>
        <a:bodyPr/>
        <a:lstStyle/>
        <a:p>
          <a:endParaRPr lang="en-US"/>
        </a:p>
      </dgm:t>
    </dgm:pt>
    <dgm:pt modelId="{8DF18F81-3B0D-4C21-8DB0-7FE726778AAF}" type="sibTrans" cxnId="{15EDB560-5240-4D1E-A0DC-6C1F753C8D6E}">
      <dgm:prSet/>
      <dgm:spPr/>
      <dgm:t>
        <a:bodyPr/>
        <a:lstStyle/>
        <a:p>
          <a:endParaRPr lang="en-US"/>
        </a:p>
      </dgm:t>
    </dgm:pt>
    <dgm:pt modelId="{9FD1DFE2-8C79-478E-8C02-108B0885C78E}">
      <dgm:prSet/>
      <dgm:spPr/>
      <dgm:t>
        <a:bodyPr/>
        <a:lstStyle/>
        <a:p>
          <a:r>
            <a:rPr lang="en-US" b="1"/>
            <a:t>Parents/Caregivers informed and involved</a:t>
          </a:r>
          <a:endParaRPr lang="en-US"/>
        </a:p>
      </dgm:t>
    </dgm:pt>
    <dgm:pt modelId="{BDB69238-75F8-4BC3-AFAF-08C2B2BCAD4D}" type="parTrans" cxnId="{C77B5A79-6898-4647-9DB2-B71F912DCF2E}">
      <dgm:prSet/>
      <dgm:spPr/>
      <dgm:t>
        <a:bodyPr/>
        <a:lstStyle/>
        <a:p>
          <a:endParaRPr lang="en-US"/>
        </a:p>
      </dgm:t>
    </dgm:pt>
    <dgm:pt modelId="{357B7889-C42D-4F73-846A-D1600BB23576}" type="sibTrans" cxnId="{C77B5A79-6898-4647-9DB2-B71F912DCF2E}">
      <dgm:prSet/>
      <dgm:spPr/>
      <dgm:t>
        <a:bodyPr/>
        <a:lstStyle/>
        <a:p>
          <a:endParaRPr lang="en-US"/>
        </a:p>
      </dgm:t>
    </dgm:pt>
    <dgm:pt modelId="{655D8007-2FA4-4FD2-8981-CDA8034475A3}">
      <dgm:prSet/>
      <dgm:spPr/>
      <dgm:t>
        <a:bodyPr/>
        <a:lstStyle/>
        <a:p>
          <a:r>
            <a:rPr lang="en-US"/>
            <a:t>"Parents and caregivers are well informed, are involved in decisions and dialogue about their child's learning, and understand ways to support and further their child's learning."</a:t>
          </a:r>
        </a:p>
      </dgm:t>
    </dgm:pt>
    <dgm:pt modelId="{7C1CBF8F-9515-4A7F-BBD6-C87E480AB312}" type="parTrans" cxnId="{18CD89DB-DA4B-4A9C-9156-D8803331E4CB}">
      <dgm:prSet/>
      <dgm:spPr/>
      <dgm:t>
        <a:bodyPr/>
        <a:lstStyle/>
        <a:p>
          <a:endParaRPr lang="en-US"/>
        </a:p>
      </dgm:t>
    </dgm:pt>
    <dgm:pt modelId="{B108DCD7-DA18-4BFE-AAFC-4205663B269E}" type="sibTrans" cxnId="{18CD89DB-DA4B-4A9C-9156-D8803331E4CB}">
      <dgm:prSet/>
      <dgm:spPr/>
      <dgm:t>
        <a:bodyPr/>
        <a:lstStyle/>
        <a:p>
          <a:endParaRPr lang="en-US"/>
        </a:p>
      </dgm:t>
    </dgm:pt>
    <dgm:pt modelId="{26BEE275-AFE8-4DAB-88B7-941F876DD2B1}" type="pres">
      <dgm:prSet presAssocID="{EDA25F65-BF9A-4828-A89B-62C462926F15}" presName="Name0" presStyleCnt="0">
        <dgm:presLayoutVars>
          <dgm:dir/>
          <dgm:animLvl val="lvl"/>
          <dgm:resizeHandles val="exact"/>
        </dgm:presLayoutVars>
      </dgm:prSet>
      <dgm:spPr/>
    </dgm:pt>
    <dgm:pt modelId="{5BE1B805-67C6-41B8-9059-0A7A11DF20FB}" type="pres">
      <dgm:prSet presAssocID="{8960198C-D6C4-4767-8648-C6FD27F02189}" presName="linNode" presStyleCnt="0"/>
      <dgm:spPr/>
    </dgm:pt>
    <dgm:pt modelId="{35BDF39E-2D10-47D0-9A46-B0E06E6996CD}" type="pres">
      <dgm:prSet presAssocID="{8960198C-D6C4-4767-8648-C6FD27F02189}" presName="parentText" presStyleLbl="node1" presStyleIdx="0" presStyleCnt="2">
        <dgm:presLayoutVars>
          <dgm:chMax val="1"/>
          <dgm:bulletEnabled val="1"/>
        </dgm:presLayoutVars>
      </dgm:prSet>
      <dgm:spPr/>
    </dgm:pt>
    <dgm:pt modelId="{A7D45B4A-E1F1-4ECB-9FD0-B3E3EBB66069}" type="pres">
      <dgm:prSet presAssocID="{8960198C-D6C4-4767-8648-C6FD27F02189}" presName="descendantText" presStyleLbl="alignAccFollowNode1" presStyleIdx="0" presStyleCnt="2">
        <dgm:presLayoutVars>
          <dgm:bulletEnabled val="1"/>
        </dgm:presLayoutVars>
      </dgm:prSet>
      <dgm:spPr/>
    </dgm:pt>
    <dgm:pt modelId="{A821A853-5AEA-4EC5-B9D5-E02AE7FC3446}" type="pres">
      <dgm:prSet presAssocID="{B873A831-E859-43B2-8C15-6D7A4352EB79}" presName="sp" presStyleCnt="0"/>
      <dgm:spPr/>
    </dgm:pt>
    <dgm:pt modelId="{8305E10D-67E2-493F-9E66-42C900989964}" type="pres">
      <dgm:prSet presAssocID="{9FD1DFE2-8C79-478E-8C02-108B0885C78E}" presName="linNode" presStyleCnt="0"/>
      <dgm:spPr/>
    </dgm:pt>
    <dgm:pt modelId="{B613C44E-824C-4A0A-9E3C-221D2F679EBD}" type="pres">
      <dgm:prSet presAssocID="{9FD1DFE2-8C79-478E-8C02-108B0885C78E}" presName="parentText" presStyleLbl="node1" presStyleIdx="1" presStyleCnt="2">
        <dgm:presLayoutVars>
          <dgm:chMax val="1"/>
          <dgm:bulletEnabled val="1"/>
        </dgm:presLayoutVars>
      </dgm:prSet>
      <dgm:spPr/>
    </dgm:pt>
    <dgm:pt modelId="{F10EB6DA-9037-4224-BC42-39863B40F4A5}" type="pres">
      <dgm:prSet presAssocID="{9FD1DFE2-8C79-478E-8C02-108B0885C78E}" presName="descendantText" presStyleLbl="alignAccFollowNode1" presStyleIdx="1" presStyleCnt="2">
        <dgm:presLayoutVars>
          <dgm:bulletEnabled val="1"/>
        </dgm:presLayoutVars>
      </dgm:prSet>
      <dgm:spPr/>
    </dgm:pt>
  </dgm:ptLst>
  <dgm:cxnLst>
    <dgm:cxn modelId="{A2FB360E-D101-477B-BF1C-AA6305D140A2}" type="presOf" srcId="{D3BA9D88-ECB4-4E60-8263-E1812FD593EE}" destId="{A7D45B4A-E1F1-4ECB-9FD0-B3E3EBB66069}" srcOrd="0" destOrd="0" presId="urn:microsoft.com/office/officeart/2005/8/layout/vList5"/>
    <dgm:cxn modelId="{D36AC113-3195-4055-A35A-06B2810828F3}" type="presOf" srcId="{8960198C-D6C4-4767-8648-C6FD27F02189}" destId="{35BDF39E-2D10-47D0-9A46-B0E06E6996CD}" srcOrd="0" destOrd="0" presId="urn:microsoft.com/office/officeart/2005/8/layout/vList5"/>
    <dgm:cxn modelId="{FE3EA430-3230-41C5-BDEF-B2DB653F6E3C}" type="presOf" srcId="{655D8007-2FA4-4FD2-8981-CDA8034475A3}" destId="{F10EB6DA-9037-4224-BC42-39863B40F4A5}" srcOrd="0" destOrd="0" presId="urn:microsoft.com/office/officeart/2005/8/layout/vList5"/>
    <dgm:cxn modelId="{7F0C8932-3203-4A74-A175-755839C59787}" type="presOf" srcId="{EDA25F65-BF9A-4828-A89B-62C462926F15}" destId="{26BEE275-AFE8-4DAB-88B7-941F876DD2B1}" srcOrd="0" destOrd="0" presId="urn:microsoft.com/office/officeart/2005/8/layout/vList5"/>
    <dgm:cxn modelId="{15EDB560-5240-4D1E-A0DC-6C1F753C8D6E}" srcId="{8960198C-D6C4-4767-8648-C6FD27F02189}" destId="{D3BA9D88-ECB4-4E60-8263-E1812FD593EE}" srcOrd="0" destOrd="0" parTransId="{E6F6FE27-66B2-449A-960D-B64A642BD10D}" sibTransId="{8DF18F81-3B0D-4C21-8DB0-7FE726778AAF}"/>
    <dgm:cxn modelId="{1D3A324A-89DB-4783-A5EB-049203650E62}" srcId="{EDA25F65-BF9A-4828-A89B-62C462926F15}" destId="{8960198C-D6C4-4767-8648-C6FD27F02189}" srcOrd="0" destOrd="0" parTransId="{12BCF904-A898-48E4-8026-9AE6CC98A019}" sibTransId="{B873A831-E859-43B2-8C15-6D7A4352EB79}"/>
    <dgm:cxn modelId="{C77B5A79-6898-4647-9DB2-B71F912DCF2E}" srcId="{EDA25F65-BF9A-4828-A89B-62C462926F15}" destId="{9FD1DFE2-8C79-478E-8C02-108B0885C78E}" srcOrd="1" destOrd="0" parTransId="{BDB69238-75F8-4BC3-AFAF-08C2B2BCAD4D}" sibTransId="{357B7889-C42D-4F73-846A-D1600BB23576}"/>
    <dgm:cxn modelId="{710DC486-A359-4771-A5D3-C616D4F7F165}" type="presOf" srcId="{9FD1DFE2-8C79-478E-8C02-108B0885C78E}" destId="{B613C44E-824C-4A0A-9E3C-221D2F679EBD}" srcOrd="0" destOrd="0" presId="urn:microsoft.com/office/officeart/2005/8/layout/vList5"/>
    <dgm:cxn modelId="{18CD89DB-DA4B-4A9C-9156-D8803331E4CB}" srcId="{9FD1DFE2-8C79-478E-8C02-108B0885C78E}" destId="{655D8007-2FA4-4FD2-8981-CDA8034475A3}" srcOrd="0" destOrd="0" parTransId="{7C1CBF8F-9515-4A7F-BBD6-C87E480AB312}" sibTransId="{B108DCD7-DA18-4BFE-AAFC-4205663B269E}"/>
    <dgm:cxn modelId="{093DF1FE-97B5-4098-8E21-250DA929EBAD}" type="presParOf" srcId="{26BEE275-AFE8-4DAB-88B7-941F876DD2B1}" destId="{5BE1B805-67C6-41B8-9059-0A7A11DF20FB}" srcOrd="0" destOrd="0" presId="urn:microsoft.com/office/officeart/2005/8/layout/vList5"/>
    <dgm:cxn modelId="{BB70029B-4080-4672-8E4F-EC6B39B1D982}" type="presParOf" srcId="{5BE1B805-67C6-41B8-9059-0A7A11DF20FB}" destId="{35BDF39E-2D10-47D0-9A46-B0E06E6996CD}" srcOrd="0" destOrd="0" presId="urn:microsoft.com/office/officeart/2005/8/layout/vList5"/>
    <dgm:cxn modelId="{1A358C4D-32B3-446C-B41D-D88775AE78C2}" type="presParOf" srcId="{5BE1B805-67C6-41B8-9059-0A7A11DF20FB}" destId="{A7D45B4A-E1F1-4ECB-9FD0-B3E3EBB66069}" srcOrd="1" destOrd="0" presId="urn:microsoft.com/office/officeart/2005/8/layout/vList5"/>
    <dgm:cxn modelId="{A543B69B-183F-4433-AABE-C0C1A87A9D24}" type="presParOf" srcId="{26BEE275-AFE8-4DAB-88B7-941F876DD2B1}" destId="{A821A853-5AEA-4EC5-B9D5-E02AE7FC3446}" srcOrd="1" destOrd="0" presId="urn:microsoft.com/office/officeart/2005/8/layout/vList5"/>
    <dgm:cxn modelId="{A73FE7A1-993B-4FE7-B404-A262D8E14EAE}" type="presParOf" srcId="{26BEE275-AFE8-4DAB-88B7-941F876DD2B1}" destId="{8305E10D-67E2-493F-9E66-42C900989964}" srcOrd="2" destOrd="0" presId="urn:microsoft.com/office/officeart/2005/8/layout/vList5"/>
    <dgm:cxn modelId="{EAAD3A5C-5DCD-4D29-9CB1-C8E793FEE9D0}" type="presParOf" srcId="{8305E10D-67E2-493F-9E66-42C900989964}" destId="{B613C44E-824C-4A0A-9E3C-221D2F679EBD}" srcOrd="0" destOrd="0" presId="urn:microsoft.com/office/officeart/2005/8/layout/vList5"/>
    <dgm:cxn modelId="{03A21717-1953-4CFD-AB9E-AF6075C31EC3}" type="presParOf" srcId="{8305E10D-67E2-493F-9E66-42C900989964}" destId="{F10EB6DA-9037-4224-BC42-39863B40F4A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7DCD53-503E-4D46-BF40-C14BE9485378}"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C3F6ADBD-F5F4-4451-9B0A-FC992A98B482}">
      <dgm:prSet/>
      <dgm:spPr/>
      <dgm:t>
        <a:bodyPr/>
        <a:lstStyle/>
        <a:p>
          <a:pPr rtl="0"/>
          <a:r>
            <a:rPr lang="en-US" b="1"/>
            <a:t>Proficiency Scale</a:t>
          </a:r>
          <a:r>
            <a:rPr lang="en-US"/>
            <a:t> </a:t>
          </a:r>
          <a:r>
            <a:rPr lang="en-US" b="1">
              <a:latin typeface="Calibri Light" panose="020F0302020204030204"/>
            </a:rPr>
            <a:t>K-9</a:t>
          </a:r>
        </a:p>
      </dgm:t>
    </dgm:pt>
    <dgm:pt modelId="{2F294904-707F-4535-AE12-0DBB3E421416}" type="parTrans" cxnId="{002922E2-9D0A-40AB-BBA5-441C835D6D5F}">
      <dgm:prSet/>
      <dgm:spPr/>
      <dgm:t>
        <a:bodyPr/>
        <a:lstStyle/>
        <a:p>
          <a:endParaRPr lang="en-US"/>
        </a:p>
      </dgm:t>
    </dgm:pt>
    <dgm:pt modelId="{D4CC02A2-296C-4BAC-8789-B61ED8F988B4}" type="sibTrans" cxnId="{002922E2-9D0A-40AB-BBA5-441C835D6D5F}">
      <dgm:prSet/>
      <dgm:spPr/>
      <dgm:t>
        <a:bodyPr/>
        <a:lstStyle/>
        <a:p>
          <a:endParaRPr lang="en-US"/>
        </a:p>
      </dgm:t>
    </dgm:pt>
    <dgm:pt modelId="{5CAC9D7B-01FB-4754-8190-3A03186B78DE}">
      <dgm:prSet/>
      <dgm:spPr/>
      <dgm:t>
        <a:bodyPr/>
        <a:lstStyle/>
        <a:p>
          <a:pPr rtl="0"/>
          <a:r>
            <a:rPr lang="en-US" b="1" dirty="0"/>
            <a:t>Descriptive feedback</a:t>
          </a:r>
          <a:r>
            <a:rPr lang="en-US" dirty="0"/>
            <a:t> (strength-based)</a:t>
          </a:r>
        </a:p>
      </dgm:t>
    </dgm:pt>
    <dgm:pt modelId="{B2DE4F0E-D9A3-4CBF-8AC1-C09FB01BE76C}" type="parTrans" cxnId="{57DED46F-BA68-41E4-BDC8-23459AF999D5}">
      <dgm:prSet/>
      <dgm:spPr/>
      <dgm:t>
        <a:bodyPr/>
        <a:lstStyle/>
        <a:p>
          <a:endParaRPr lang="en-US"/>
        </a:p>
      </dgm:t>
    </dgm:pt>
    <dgm:pt modelId="{4F988823-5012-4A6F-B846-DB672BACB45A}" type="sibTrans" cxnId="{57DED46F-BA68-41E4-BDC8-23459AF999D5}">
      <dgm:prSet/>
      <dgm:spPr/>
      <dgm:t>
        <a:bodyPr/>
        <a:lstStyle/>
        <a:p>
          <a:endParaRPr lang="en-US"/>
        </a:p>
      </dgm:t>
    </dgm:pt>
    <dgm:pt modelId="{08FD5749-098F-4D37-96D9-315EF6DAFEB3}">
      <dgm:prSet/>
      <dgm:spPr/>
      <dgm:t>
        <a:bodyPr/>
        <a:lstStyle/>
        <a:p>
          <a:r>
            <a:rPr lang="en-US" dirty="0"/>
            <a:t>Student self-assessment of </a:t>
          </a:r>
          <a:r>
            <a:rPr lang="en-US" b="1" dirty="0"/>
            <a:t>Core Competencies</a:t>
          </a:r>
          <a:r>
            <a:rPr lang="en-US" dirty="0"/>
            <a:t> K-12, at least 3 times</a:t>
          </a:r>
          <a:endParaRPr lang="en-US" b="1" dirty="0"/>
        </a:p>
      </dgm:t>
    </dgm:pt>
    <dgm:pt modelId="{A2661380-777A-4E30-91B2-E7074FEFA290}" type="parTrans" cxnId="{7B1CD3DB-475B-4F8D-A134-D7148F1DA920}">
      <dgm:prSet/>
      <dgm:spPr/>
      <dgm:t>
        <a:bodyPr/>
        <a:lstStyle/>
        <a:p>
          <a:endParaRPr lang="en-US"/>
        </a:p>
      </dgm:t>
    </dgm:pt>
    <dgm:pt modelId="{2061BBFD-7ABF-4610-A1BE-5CAF6E0FAA66}" type="sibTrans" cxnId="{7B1CD3DB-475B-4F8D-A134-D7148F1DA920}">
      <dgm:prSet/>
      <dgm:spPr/>
      <dgm:t>
        <a:bodyPr/>
        <a:lstStyle/>
        <a:p>
          <a:endParaRPr lang="en-US"/>
        </a:p>
      </dgm:t>
    </dgm:pt>
    <dgm:pt modelId="{8A1A6091-656E-45C2-A54E-8461EE3279EF}">
      <dgm:prSet phldr="0"/>
      <dgm:spPr/>
      <dgm:t>
        <a:bodyPr/>
        <a:lstStyle/>
        <a:p>
          <a:pPr rtl="0"/>
          <a:r>
            <a:rPr lang="en-US" dirty="0"/>
            <a:t>Increased </a:t>
          </a:r>
          <a:r>
            <a:rPr lang="en-US" b="1" dirty="0"/>
            <a:t>student voice and involvement</a:t>
          </a:r>
          <a:r>
            <a:rPr lang="en-US" dirty="0"/>
            <a:t> </a:t>
          </a:r>
        </a:p>
        <a:p>
          <a:pPr rtl="0"/>
          <a:r>
            <a:rPr lang="en-US" dirty="0"/>
            <a:t>(reflection, self-assessment, goal-setting)</a:t>
          </a:r>
        </a:p>
      </dgm:t>
    </dgm:pt>
    <dgm:pt modelId="{6122CCD9-255C-4C11-A5AB-37371F6C3C10}" type="parTrans" cxnId="{224A1A3C-967C-4271-AE5A-D71D601A5217}">
      <dgm:prSet/>
      <dgm:spPr/>
      <dgm:t>
        <a:bodyPr/>
        <a:lstStyle/>
        <a:p>
          <a:endParaRPr lang="en-US"/>
        </a:p>
      </dgm:t>
    </dgm:pt>
    <dgm:pt modelId="{010FA04D-C513-416D-B9C5-E00F96A55476}" type="sibTrans" cxnId="{224A1A3C-967C-4271-AE5A-D71D601A5217}">
      <dgm:prSet/>
      <dgm:spPr/>
      <dgm:t>
        <a:bodyPr/>
        <a:lstStyle/>
        <a:p>
          <a:endParaRPr lang="en-US"/>
        </a:p>
      </dgm:t>
    </dgm:pt>
    <dgm:pt modelId="{365EE6B0-2630-4E1C-969E-C6453D8F69FB}">
      <dgm:prSet phldr="0"/>
      <dgm:spPr/>
      <dgm:t>
        <a:bodyPr/>
        <a:lstStyle/>
        <a:p>
          <a:r>
            <a:rPr lang="en-US" b="1" dirty="0"/>
            <a:t>Learning Updates</a:t>
          </a:r>
          <a:r>
            <a:rPr lang="en-US" dirty="0"/>
            <a:t> and </a:t>
          </a:r>
        </a:p>
        <a:p>
          <a:r>
            <a:rPr lang="en-US" b="1" i="1" dirty="0"/>
            <a:t>Summary</a:t>
          </a:r>
          <a:r>
            <a:rPr lang="en-US" b="1" dirty="0"/>
            <a:t> of Learning</a:t>
          </a:r>
          <a:endParaRPr lang="en-US" b="0" dirty="0"/>
        </a:p>
      </dgm:t>
    </dgm:pt>
    <dgm:pt modelId="{1881DD6D-FE98-4936-95DF-72403EED09A1}" type="parTrans" cxnId="{AD87BE14-7EFD-443F-AA03-D2C48D7F1354}">
      <dgm:prSet/>
      <dgm:spPr/>
      <dgm:t>
        <a:bodyPr/>
        <a:lstStyle/>
        <a:p>
          <a:endParaRPr lang="en-US"/>
        </a:p>
      </dgm:t>
    </dgm:pt>
    <dgm:pt modelId="{173231F2-A520-45FD-A73F-B656D4FB0116}" type="sibTrans" cxnId="{AD87BE14-7EFD-443F-AA03-D2C48D7F1354}">
      <dgm:prSet/>
      <dgm:spPr/>
      <dgm:t>
        <a:bodyPr/>
        <a:lstStyle/>
        <a:p>
          <a:endParaRPr lang="en-US"/>
        </a:p>
      </dgm:t>
    </dgm:pt>
    <dgm:pt modelId="{1EF992E5-C7C6-4953-810A-6EB756DD637A}" type="pres">
      <dgm:prSet presAssocID="{9F7DCD53-503E-4D46-BF40-C14BE9485378}" presName="vert0" presStyleCnt="0">
        <dgm:presLayoutVars>
          <dgm:dir/>
          <dgm:animOne val="branch"/>
          <dgm:animLvl val="lvl"/>
        </dgm:presLayoutVars>
      </dgm:prSet>
      <dgm:spPr/>
    </dgm:pt>
    <dgm:pt modelId="{0033495E-632A-4D01-A50D-36DF4356CD4D}" type="pres">
      <dgm:prSet presAssocID="{C3F6ADBD-F5F4-4451-9B0A-FC992A98B482}" presName="thickLine" presStyleLbl="alignNode1" presStyleIdx="0" presStyleCnt="5"/>
      <dgm:spPr/>
    </dgm:pt>
    <dgm:pt modelId="{3E5B96A1-DAD0-438E-B2CA-12DFB8D63ABD}" type="pres">
      <dgm:prSet presAssocID="{C3F6ADBD-F5F4-4451-9B0A-FC992A98B482}" presName="horz1" presStyleCnt="0"/>
      <dgm:spPr/>
    </dgm:pt>
    <dgm:pt modelId="{2365CD16-4692-495F-AEBD-19BD930E5C5C}" type="pres">
      <dgm:prSet presAssocID="{C3F6ADBD-F5F4-4451-9B0A-FC992A98B482}" presName="tx1" presStyleLbl="revTx" presStyleIdx="0" presStyleCnt="5"/>
      <dgm:spPr/>
    </dgm:pt>
    <dgm:pt modelId="{17190ED4-6844-4A9B-AF8E-546E33EA153F}" type="pres">
      <dgm:prSet presAssocID="{C3F6ADBD-F5F4-4451-9B0A-FC992A98B482}" presName="vert1" presStyleCnt="0"/>
      <dgm:spPr/>
    </dgm:pt>
    <dgm:pt modelId="{E0E76B48-0D4C-4137-B9BE-B07F5A5226BF}" type="pres">
      <dgm:prSet presAssocID="{365EE6B0-2630-4E1C-969E-C6453D8F69FB}" presName="thickLine" presStyleLbl="alignNode1" presStyleIdx="1" presStyleCnt="5"/>
      <dgm:spPr/>
    </dgm:pt>
    <dgm:pt modelId="{510E394B-E6E6-45D8-A54F-641E9DC9DE84}" type="pres">
      <dgm:prSet presAssocID="{365EE6B0-2630-4E1C-969E-C6453D8F69FB}" presName="horz1" presStyleCnt="0"/>
      <dgm:spPr/>
    </dgm:pt>
    <dgm:pt modelId="{D44D524C-CBEE-4E02-BE06-B8C6F365AEC9}" type="pres">
      <dgm:prSet presAssocID="{365EE6B0-2630-4E1C-969E-C6453D8F69FB}" presName="tx1" presStyleLbl="revTx" presStyleIdx="1" presStyleCnt="5"/>
      <dgm:spPr/>
    </dgm:pt>
    <dgm:pt modelId="{4237F83F-BDB8-4ECB-B1BE-22555224139F}" type="pres">
      <dgm:prSet presAssocID="{365EE6B0-2630-4E1C-969E-C6453D8F69FB}" presName="vert1" presStyleCnt="0"/>
      <dgm:spPr/>
    </dgm:pt>
    <dgm:pt modelId="{A2088C7E-6998-427C-8F5F-566D134CB046}" type="pres">
      <dgm:prSet presAssocID="{5CAC9D7B-01FB-4754-8190-3A03186B78DE}" presName="thickLine" presStyleLbl="alignNode1" presStyleIdx="2" presStyleCnt="5"/>
      <dgm:spPr/>
    </dgm:pt>
    <dgm:pt modelId="{E8AF16D2-D0B0-4836-8D1F-3CCF8124B92B}" type="pres">
      <dgm:prSet presAssocID="{5CAC9D7B-01FB-4754-8190-3A03186B78DE}" presName="horz1" presStyleCnt="0"/>
      <dgm:spPr/>
    </dgm:pt>
    <dgm:pt modelId="{4B0B642B-AD92-4C96-96A8-E898927776A7}" type="pres">
      <dgm:prSet presAssocID="{5CAC9D7B-01FB-4754-8190-3A03186B78DE}" presName="tx1" presStyleLbl="revTx" presStyleIdx="2" presStyleCnt="5"/>
      <dgm:spPr/>
    </dgm:pt>
    <dgm:pt modelId="{117563EA-0CD0-440A-BEEE-7C12DBC68C91}" type="pres">
      <dgm:prSet presAssocID="{5CAC9D7B-01FB-4754-8190-3A03186B78DE}" presName="vert1" presStyleCnt="0"/>
      <dgm:spPr/>
    </dgm:pt>
    <dgm:pt modelId="{3CC882EC-2CB2-4E6B-9AE8-6A9E22A3CF8B}" type="pres">
      <dgm:prSet presAssocID="{8A1A6091-656E-45C2-A54E-8461EE3279EF}" presName="thickLine" presStyleLbl="alignNode1" presStyleIdx="3" presStyleCnt="5"/>
      <dgm:spPr/>
    </dgm:pt>
    <dgm:pt modelId="{A1396620-8A5C-4C07-B872-DD9C8DC9DB78}" type="pres">
      <dgm:prSet presAssocID="{8A1A6091-656E-45C2-A54E-8461EE3279EF}" presName="horz1" presStyleCnt="0"/>
      <dgm:spPr/>
    </dgm:pt>
    <dgm:pt modelId="{0F7FCB1B-C1B6-4D33-96BD-F47A4B11F837}" type="pres">
      <dgm:prSet presAssocID="{8A1A6091-656E-45C2-A54E-8461EE3279EF}" presName="tx1" presStyleLbl="revTx" presStyleIdx="3" presStyleCnt="5"/>
      <dgm:spPr/>
    </dgm:pt>
    <dgm:pt modelId="{FCE07689-F239-41A0-A282-4D9458D5C444}" type="pres">
      <dgm:prSet presAssocID="{8A1A6091-656E-45C2-A54E-8461EE3279EF}" presName="vert1" presStyleCnt="0"/>
      <dgm:spPr/>
    </dgm:pt>
    <dgm:pt modelId="{25AFD646-4DDE-44D3-8C41-0E41D30C6347}" type="pres">
      <dgm:prSet presAssocID="{08FD5749-098F-4D37-96D9-315EF6DAFEB3}" presName="thickLine" presStyleLbl="alignNode1" presStyleIdx="4" presStyleCnt="5"/>
      <dgm:spPr/>
    </dgm:pt>
    <dgm:pt modelId="{DE816DAE-0547-4E2C-9B3F-2F2702526B98}" type="pres">
      <dgm:prSet presAssocID="{08FD5749-098F-4D37-96D9-315EF6DAFEB3}" presName="horz1" presStyleCnt="0"/>
      <dgm:spPr/>
    </dgm:pt>
    <dgm:pt modelId="{26116ADA-D3D4-4A95-9065-F86B4CBF5F2D}" type="pres">
      <dgm:prSet presAssocID="{08FD5749-098F-4D37-96D9-315EF6DAFEB3}" presName="tx1" presStyleLbl="revTx" presStyleIdx="4" presStyleCnt="5"/>
      <dgm:spPr/>
    </dgm:pt>
    <dgm:pt modelId="{0A758C88-C174-4ADA-99FA-56CBAB2BC4E0}" type="pres">
      <dgm:prSet presAssocID="{08FD5749-098F-4D37-96D9-315EF6DAFEB3}" presName="vert1" presStyleCnt="0"/>
      <dgm:spPr/>
    </dgm:pt>
  </dgm:ptLst>
  <dgm:cxnLst>
    <dgm:cxn modelId="{2D85760B-63D6-4308-8B88-E5647E99AAF3}" type="presOf" srcId="{5CAC9D7B-01FB-4754-8190-3A03186B78DE}" destId="{4B0B642B-AD92-4C96-96A8-E898927776A7}" srcOrd="0" destOrd="0" presId="urn:microsoft.com/office/officeart/2008/layout/LinedList"/>
    <dgm:cxn modelId="{AD87BE14-7EFD-443F-AA03-D2C48D7F1354}" srcId="{9F7DCD53-503E-4D46-BF40-C14BE9485378}" destId="{365EE6B0-2630-4E1C-969E-C6453D8F69FB}" srcOrd="1" destOrd="0" parTransId="{1881DD6D-FE98-4936-95DF-72403EED09A1}" sibTransId="{173231F2-A520-45FD-A73F-B656D4FB0116}"/>
    <dgm:cxn modelId="{CD0A4935-7BA7-419F-8F14-E3453C30EA22}" type="presOf" srcId="{C3F6ADBD-F5F4-4451-9B0A-FC992A98B482}" destId="{2365CD16-4692-495F-AEBD-19BD930E5C5C}" srcOrd="0" destOrd="0" presId="urn:microsoft.com/office/officeart/2008/layout/LinedList"/>
    <dgm:cxn modelId="{224A1A3C-967C-4271-AE5A-D71D601A5217}" srcId="{9F7DCD53-503E-4D46-BF40-C14BE9485378}" destId="{8A1A6091-656E-45C2-A54E-8461EE3279EF}" srcOrd="3" destOrd="0" parTransId="{6122CCD9-255C-4C11-A5AB-37371F6C3C10}" sibTransId="{010FA04D-C513-416D-B9C5-E00F96A55476}"/>
    <dgm:cxn modelId="{3FD24664-B330-4844-9681-C1A1F8EB5DC5}" type="presOf" srcId="{8A1A6091-656E-45C2-A54E-8461EE3279EF}" destId="{0F7FCB1B-C1B6-4D33-96BD-F47A4B11F837}" srcOrd="0" destOrd="0" presId="urn:microsoft.com/office/officeart/2008/layout/LinedList"/>
    <dgm:cxn modelId="{57DED46F-BA68-41E4-BDC8-23459AF999D5}" srcId="{9F7DCD53-503E-4D46-BF40-C14BE9485378}" destId="{5CAC9D7B-01FB-4754-8190-3A03186B78DE}" srcOrd="2" destOrd="0" parTransId="{B2DE4F0E-D9A3-4CBF-8AC1-C09FB01BE76C}" sibTransId="{4F988823-5012-4A6F-B846-DB672BACB45A}"/>
    <dgm:cxn modelId="{B5F54CAB-9F20-48EF-B21C-1A331441CEBF}" type="presOf" srcId="{365EE6B0-2630-4E1C-969E-C6453D8F69FB}" destId="{D44D524C-CBEE-4E02-BE06-B8C6F365AEC9}" srcOrd="0" destOrd="0" presId="urn:microsoft.com/office/officeart/2008/layout/LinedList"/>
    <dgm:cxn modelId="{7B1CD3DB-475B-4F8D-A134-D7148F1DA920}" srcId="{9F7DCD53-503E-4D46-BF40-C14BE9485378}" destId="{08FD5749-098F-4D37-96D9-315EF6DAFEB3}" srcOrd="4" destOrd="0" parTransId="{A2661380-777A-4E30-91B2-E7074FEFA290}" sibTransId="{2061BBFD-7ABF-4610-A1BE-5CAF6E0FAA66}"/>
    <dgm:cxn modelId="{9072C0DF-2A60-4AB4-AB5B-A26EE56A18BD}" type="presOf" srcId="{9F7DCD53-503E-4D46-BF40-C14BE9485378}" destId="{1EF992E5-C7C6-4953-810A-6EB756DD637A}" srcOrd="0" destOrd="0" presId="urn:microsoft.com/office/officeart/2008/layout/LinedList"/>
    <dgm:cxn modelId="{002922E2-9D0A-40AB-BBA5-441C835D6D5F}" srcId="{9F7DCD53-503E-4D46-BF40-C14BE9485378}" destId="{C3F6ADBD-F5F4-4451-9B0A-FC992A98B482}" srcOrd="0" destOrd="0" parTransId="{2F294904-707F-4535-AE12-0DBB3E421416}" sibTransId="{D4CC02A2-296C-4BAC-8789-B61ED8F988B4}"/>
    <dgm:cxn modelId="{F2064DE9-88BA-4265-8D3C-1C0ABF806C16}" type="presOf" srcId="{08FD5749-098F-4D37-96D9-315EF6DAFEB3}" destId="{26116ADA-D3D4-4A95-9065-F86B4CBF5F2D}" srcOrd="0" destOrd="0" presId="urn:microsoft.com/office/officeart/2008/layout/LinedList"/>
    <dgm:cxn modelId="{A6F9DD26-4CD0-4D8A-8756-5002AD274E22}" type="presParOf" srcId="{1EF992E5-C7C6-4953-810A-6EB756DD637A}" destId="{0033495E-632A-4D01-A50D-36DF4356CD4D}" srcOrd="0" destOrd="0" presId="urn:microsoft.com/office/officeart/2008/layout/LinedList"/>
    <dgm:cxn modelId="{EE8A9AC5-B0B6-4A03-B77A-D674364B0B62}" type="presParOf" srcId="{1EF992E5-C7C6-4953-810A-6EB756DD637A}" destId="{3E5B96A1-DAD0-438E-B2CA-12DFB8D63ABD}" srcOrd="1" destOrd="0" presId="urn:microsoft.com/office/officeart/2008/layout/LinedList"/>
    <dgm:cxn modelId="{35627F47-61D6-4395-8E13-EC520549D288}" type="presParOf" srcId="{3E5B96A1-DAD0-438E-B2CA-12DFB8D63ABD}" destId="{2365CD16-4692-495F-AEBD-19BD930E5C5C}" srcOrd="0" destOrd="0" presId="urn:microsoft.com/office/officeart/2008/layout/LinedList"/>
    <dgm:cxn modelId="{6B1E35FA-B26A-46A1-9B4E-A5776A360571}" type="presParOf" srcId="{3E5B96A1-DAD0-438E-B2CA-12DFB8D63ABD}" destId="{17190ED4-6844-4A9B-AF8E-546E33EA153F}" srcOrd="1" destOrd="0" presId="urn:microsoft.com/office/officeart/2008/layout/LinedList"/>
    <dgm:cxn modelId="{693D3147-FC3A-4AFD-9759-B15F43658EB5}" type="presParOf" srcId="{1EF992E5-C7C6-4953-810A-6EB756DD637A}" destId="{E0E76B48-0D4C-4137-B9BE-B07F5A5226BF}" srcOrd="2" destOrd="0" presId="urn:microsoft.com/office/officeart/2008/layout/LinedList"/>
    <dgm:cxn modelId="{5772A313-6600-4EF2-8988-437683982D62}" type="presParOf" srcId="{1EF992E5-C7C6-4953-810A-6EB756DD637A}" destId="{510E394B-E6E6-45D8-A54F-641E9DC9DE84}" srcOrd="3" destOrd="0" presId="urn:microsoft.com/office/officeart/2008/layout/LinedList"/>
    <dgm:cxn modelId="{51028AB7-F530-4E67-A42A-E3F8F4708103}" type="presParOf" srcId="{510E394B-E6E6-45D8-A54F-641E9DC9DE84}" destId="{D44D524C-CBEE-4E02-BE06-B8C6F365AEC9}" srcOrd="0" destOrd="0" presId="urn:microsoft.com/office/officeart/2008/layout/LinedList"/>
    <dgm:cxn modelId="{B57D468E-6B15-4996-B58F-2B6C9656B5C2}" type="presParOf" srcId="{510E394B-E6E6-45D8-A54F-641E9DC9DE84}" destId="{4237F83F-BDB8-4ECB-B1BE-22555224139F}" srcOrd="1" destOrd="0" presId="urn:microsoft.com/office/officeart/2008/layout/LinedList"/>
    <dgm:cxn modelId="{9017BF6B-F390-4D9D-83B6-94B7D489F704}" type="presParOf" srcId="{1EF992E5-C7C6-4953-810A-6EB756DD637A}" destId="{A2088C7E-6998-427C-8F5F-566D134CB046}" srcOrd="4" destOrd="0" presId="urn:microsoft.com/office/officeart/2008/layout/LinedList"/>
    <dgm:cxn modelId="{03DA0C97-9CE0-4765-98A5-71E883434A91}" type="presParOf" srcId="{1EF992E5-C7C6-4953-810A-6EB756DD637A}" destId="{E8AF16D2-D0B0-4836-8D1F-3CCF8124B92B}" srcOrd="5" destOrd="0" presId="urn:microsoft.com/office/officeart/2008/layout/LinedList"/>
    <dgm:cxn modelId="{32E45655-7D76-48C9-AD93-71FCB5BA984A}" type="presParOf" srcId="{E8AF16D2-D0B0-4836-8D1F-3CCF8124B92B}" destId="{4B0B642B-AD92-4C96-96A8-E898927776A7}" srcOrd="0" destOrd="0" presId="urn:microsoft.com/office/officeart/2008/layout/LinedList"/>
    <dgm:cxn modelId="{10F1A986-1D6E-4DB2-AA2C-686F704DD2C7}" type="presParOf" srcId="{E8AF16D2-D0B0-4836-8D1F-3CCF8124B92B}" destId="{117563EA-0CD0-440A-BEEE-7C12DBC68C91}" srcOrd="1" destOrd="0" presId="urn:microsoft.com/office/officeart/2008/layout/LinedList"/>
    <dgm:cxn modelId="{877A8B87-A321-4AD5-AFD9-49C56C481165}" type="presParOf" srcId="{1EF992E5-C7C6-4953-810A-6EB756DD637A}" destId="{3CC882EC-2CB2-4E6B-9AE8-6A9E22A3CF8B}" srcOrd="6" destOrd="0" presId="urn:microsoft.com/office/officeart/2008/layout/LinedList"/>
    <dgm:cxn modelId="{213645F2-7E53-4089-BA10-89CD86EFA3A0}" type="presParOf" srcId="{1EF992E5-C7C6-4953-810A-6EB756DD637A}" destId="{A1396620-8A5C-4C07-B872-DD9C8DC9DB78}" srcOrd="7" destOrd="0" presId="urn:microsoft.com/office/officeart/2008/layout/LinedList"/>
    <dgm:cxn modelId="{9E78752D-07D7-4633-8394-25C766BD37E6}" type="presParOf" srcId="{A1396620-8A5C-4C07-B872-DD9C8DC9DB78}" destId="{0F7FCB1B-C1B6-4D33-96BD-F47A4B11F837}" srcOrd="0" destOrd="0" presId="urn:microsoft.com/office/officeart/2008/layout/LinedList"/>
    <dgm:cxn modelId="{50B96207-4F5C-4027-AF41-7A916A53A06B}" type="presParOf" srcId="{A1396620-8A5C-4C07-B872-DD9C8DC9DB78}" destId="{FCE07689-F239-41A0-A282-4D9458D5C444}" srcOrd="1" destOrd="0" presId="urn:microsoft.com/office/officeart/2008/layout/LinedList"/>
    <dgm:cxn modelId="{4F28D07E-90F6-4481-9D36-E5E062A76802}" type="presParOf" srcId="{1EF992E5-C7C6-4953-810A-6EB756DD637A}" destId="{25AFD646-4DDE-44D3-8C41-0E41D30C6347}" srcOrd="8" destOrd="0" presId="urn:microsoft.com/office/officeart/2008/layout/LinedList"/>
    <dgm:cxn modelId="{EE0BCBB1-090F-431E-9359-D20A6862DAEC}" type="presParOf" srcId="{1EF992E5-C7C6-4953-810A-6EB756DD637A}" destId="{DE816DAE-0547-4E2C-9B3F-2F2702526B98}" srcOrd="9" destOrd="0" presId="urn:microsoft.com/office/officeart/2008/layout/LinedList"/>
    <dgm:cxn modelId="{BF0B71B3-B042-48B7-8662-9BA606B5D2F9}" type="presParOf" srcId="{DE816DAE-0547-4E2C-9B3F-2F2702526B98}" destId="{26116ADA-D3D4-4A95-9065-F86B4CBF5F2D}" srcOrd="0" destOrd="0" presId="urn:microsoft.com/office/officeart/2008/layout/LinedList"/>
    <dgm:cxn modelId="{BF837CF2-65AE-4582-9E73-6916A099F4AD}" type="presParOf" srcId="{DE816DAE-0547-4E2C-9B3F-2F2702526B98}" destId="{0A758C88-C174-4ADA-99FA-56CBAB2BC4E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0819CA-16F5-4841-9B77-5F31F6BCA0C8}"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C8556DB9-3635-4532-BF1D-FB942616A33C}">
      <dgm:prSet/>
      <dgm:spPr/>
      <dgm:t>
        <a:bodyPr/>
        <a:lstStyle/>
        <a:p>
          <a:r>
            <a:rPr lang="en-US"/>
            <a:t>Supports lifelong learning by shifting the focus from marks to learning</a:t>
          </a:r>
        </a:p>
      </dgm:t>
    </dgm:pt>
    <dgm:pt modelId="{3A3DE60E-F548-415B-AF08-8E20F67838C2}" type="parTrans" cxnId="{3D922173-BB75-47E8-B470-AD5B45869328}">
      <dgm:prSet/>
      <dgm:spPr/>
      <dgm:t>
        <a:bodyPr/>
        <a:lstStyle/>
        <a:p>
          <a:endParaRPr lang="en-US"/>
        </a:p>
      </dgm:t>
    </dgm:pt>
    <dgm:pt modelId="{A12E065C-5977-45B4-B14F-1C7FF91FA7C1}" type="sibTrans" cxnId="{3D922173-BB75-47E8-B470-AD5B45869328}">
      <dgm:prSet/>
      <dgm:spPr/>
      <dgm:t>
        <a:bodyPr/>
        <a:lstStyle/>
        <a:p>
          <a:endParaRPr lang="en-US"/>
        </a:p>
      </dgm:t>
    </dgm:pt>
    <dgm:pt modelId="{2AE165AE-9E42-487B-B4AA-D1845124595F}">
      <dgm:prSet/>
      <dgm:spPr/>
      <dgm:t>
        <a:bodyPr/>
        <a:lstStyle/>
        <a:p>
          <a:r>
            <a:rPr lang="en-US"/>
            <a:t>Values most recent evidence of learning when providing student marks, rather than averaging over a term</a:t>
          </a:r>
        </a:p>
      </dgm:t>
    </dgm:pt>
    <dgm:pt modelId="{6E2D4F28-1EC7-4C5E-B629-A3D17E5DA183}" type="parTrans" cxnId="{9BB63483-73CA-49E0-BFFB-A45871708E3C}">
      <dgm:prSet/>
      <dgm:spPr/>
      <dgm:t>
        <a:bodyPr/>
        <a:lstStyle/>
        <a:p>
          <a:endParaRPr lang="en-US"/>
        </a:p>
      </dgm:t>
    </dgm:pt>
    <dgm:pt modelId="{0D89FA08-4946-471B-997B-32768CEB11B7}" type="sibTrans" cxnId="{9BB63483-73CA-49E0-BFFB-A45871708E3C}">
      <dgm:prSet/>
      <dgm:spPr/>
      <dgm:t>
        <a:bodyPr/>
        <a:lstStyle/>
        <a:p>
          <a:endParaRPr lang="en-US"/>
        </a:p>
      </dgm:t>
    </dgm:pt>
    <dgm:pt modelId="{A13E8970-6C25-4E7D-87C3-FF09B35805C6}">
      <dgm:prSet/>
      <dgm:spPr/>
      <dgm:t>
        <a:bodyPr/>
        <a:lstStyle/>
        <a:p>
          <a:r>
            <a:rPr lang="en-US"/>
            <a:t>Views learning as ongoing, rather than signaling that learning is done</a:t>
          </a:r>
        </a:p>
      </dgm:t>
    </dgm:pt>
    <dgm:pt modelId="{79711E92-E04C-4FF3-9391-6B21FF1BE0AF}" type="parTrans" cxnId="{719EA268-D544-4AEF-A514-A444C3AB15D6}">
      <dgm:prSet/>
      <dgm:spPr/>
      <dgm:t>
        <a:bodyPr/>
        <a:lstStyle/>
        <a:p>
          <a:endParaRPr lang="en-US"/>
        </a:p>
      </dgm:t>
    </dgm:pt>
    <dgm:pt modelId="{E5BE9341-B219-43FB-9B76-1803F4D1078B}" type="sibTrans" cxnId="{719EA268-D544-4AEF-A514-A444C3AB15D6}">
      <dgm:prSet/>
      <dgm:spPr/>
      <dgm:t>
        <a:bodyPr/>
        <a:lstStyle/>
        <a:p>
          <a:endParaRPr lang="en-US"/>
        </a:p>
      </dgm:t>
    </dgm:pt>
    <dgm:pt modelId="{03A4C10A-B13D-4C20-BDB2-9E8B7C10111F}">
      <dgm:prSet/>
      <dgm:spPr/>
      <dgm:t>
        <a:bodyPr/>
        <a:lstStyle/>
        <a:p>
          <a:r>
            <a:rPr lang="en-US"/>
            <a:t>Is inclusive of all students</a:t>
          </a:r>
        </a:p>
      </dgm:t>
    </dgm:pt>
    <dgm:pt modelId="{26EAFBF2-FBB8-4D5E-8EEB-9D9A0926CA98}" type="parTrans" cxnId="{07B6A15A-C348-4198-9C02-576BE7F4F3E2}">
      <dgm:prSet/>
      <dgm:spPr/>
      <dgm:t>
        <a:bodyPr/>
        <a:lstStyle/>
        <a:p>
          <a:endParaRPr lang="en-US"/>
        </a:p>
      </dgm:t>
    </dgm:pt>
    <dgm:pt modelId="{7A83FAFC-0616-47F8-A6B6-F8C366FE8D5C}" type="sibTrans" cxnId="{07B6A15A-C348-4198-9C02-576BE7F4F3E2}">
      <dgm:prSet/>
      <dgm:spPr/>
      <dgm:t>
        <a:bodyPr/>
        <a:lstStyle/>
        <a:p>
          <a:endParaRPr lang="en-US"/>
        </a:p>
      </dgm:t>
    </dgm:pt>
    <dgm:pt modelId="{25733080-50B9-422D-9EA9-D9408243F191}">
      <dgm:prSet/>
      <dgm:spPr/>
      <dgm:t>
        <a:bodyPr/>
        <a:lstStyle/>
        <a:p>
          <a:r>
            <a:rPr lang="en-US"/>
            <a:t>Maintains high provincial standards (new performance standards being developed)</a:t>
          </a:r>
        </a:p>
      </dgm:t>
    </dgm:pt>
    <dgm:pt modelId="{F7BE5005-A46C-4295-BDAC-3E926190D573}" type="parTrans" cxnId="{CC94965A-9F71-4AEB-A858-5FAE963AD116}">
      <dgm:prSet/>
      <dgm:spPr/>
      <dgm:t>
        <a:bodyPr/>
        <a:lstStyle/>
        <a:p>
          <a:endParaRPr lang="en-US"/>
        </a:p>
      </dgm:t>
    </dgm:pt>
    <dgm:pt modelId="{12E6133E-C6AD-4C20-AF65-52CA70A26382}" type="sibTrans" cxnId="{CC94965A-9F71-4AEB-A858-5FAE963AD116}">
      <dgm:prSet/>
      <dgm:spPr/>
      <dgm:t>
        <a:bodyPr/>
        <a:lstStyle/>
        <a:p>
          <a:endParaRPr lang="en-US"/>
        </a:p>
      </dgm:t>
    </dgm:pt>
    <dgm:pt modelId="{55223D43-60AE-49F1-BB9A-2144A464DBB7}" type="pres">
      <dgm:prSet presAssocID="{610819CA-16F5-4841-9B77-5F31F6BCA0C8}" presName="vert0" presStyleCnt="0">
        <dgm:presLayoutVars>
          <dgm:dir/>
          <dgm:animOne val="branch"/>
          <dgm:animLvl val="lvl"/>
        </dgm:presLayoutVars>
      </dgm:prSet>
      <dgm:spPr/>
    </dgm:pt>
    <dgm:pt modelId="{DF2D8325-50F6-4A0A-AB1A-B0ECB1DE1E16}" type="pres">
      <dgm:prSet presAssocID="{C8556DB9-3635-4532-BF1D-FB942616A33C}" presName="thickLine" presStyleLbl="alignNode1" presStyleIdx="0" presStyleCnt="5"/>
      <dgm:spPr/>
    </dgm:pt>
    <dgm:pt modelId="{4FB06055-42A3-4051-9C3A-1EDE4A40D83B}" type="pres">
      <dgm:prSet presAssocID="{C8556DB9-3635-4532-BF1D-FB942616A33C}" presName="horz1" presStyleCnt="0"/>
      <dgm:spPr/>
    </dgm:pt>
    <dgm:pt modelId="{9E951838-3C5F-49AF-BFD1-03348B91C5D3}" type="pres">
      <dgm:prSet presAssocID="{C8556DB9-3635-4532-BF1D-FB942616A33C}" presName="tx1" presStyleLbl="revTx" presStyleIdx="0" presStyleCnt="5"/>
      <dgm:spPr/>
    </dgm:pt>
    <dgm:pt modelId="{4647E969-F014-4325-955C-B25BAD493BC9}" type="pres">
      <dgm:prSet presAssocID="{C8556DB9-3635-4532-BF1D-FB942616A33C}" presName="vert1" presStyleCnt="0"/>
      <dgm:spPr/>
    </dgm:pt>
    <dgm:pt modelId="{F470AC0A-A51B-4802-9551-A530E6A565C1}" type="pres">
      <dgm:prSet presAssocID="{2AE165AE-9E42-487B-B4AA-D1845124595F}" presName="thickLine" presStyleLbl="alignNode1" presStyleIdx="1" presStyleCnt="5"/>
      <dgm:spPr/>
    </dgm:pt>
    <dgm:pt modelId="{BFB7BC0E-1D44-419B-86DD-9877F1C4C3A8}" type="pres">
      <dgm:prSet presAssocID="{2AE165AE-9E42-487B-B4AA-D1845124595F}" presName="horz1" presStyleCnt="0"/>
      <dgm:spPr/>
    </dgm:pt>
    <dgm:pt modelId="{7310036A-FB17-4CC2-B4CB-AE95DE10818E}" type="pres">
      <dgm:prSet presAssocID="{2AE165AE-9E42-487B-B4AA-D1845124595F}" presName="tx1" presStyleLbl="revTx" presStyleIdx="1" presStyleCnt="5"/>
      <dgm:spPr/>
    </dgm:pt>
    <dgm:pt modelId="{A1F13478-95B1-4321-B71E-484B8E9C2809}" type="pres">
      <dgm:prSet presAssocID="{2AE165AE-9E42-487B-B4AA-D1845124595F}" presName="vert1" presStyleCnt="0"/>
      <dgm:spPr/>
    </dgm:pt>
    <dgm:pt modelId="{A4E0A384-00F4-4D9D-93CB-C80A1692D206}" type="pres">
      <dgm:prSet presAssocID="{A13E8970-6C25-4E7D-87C3-FF09B35805C6}" presName="thickLine" presStyleLbl="alignNode1" presStyleIdx="2" presStyleCnt="5"/>
      <dgm:spPr/>
    </dgm:pt>
    <dgm:pt modelId="{9F439397-5A4D-44A2-AE48-F204DF9D4DA6}" type="pres">
      <dgm:prSet presAssocID="{A13E8970-6C25-4E7D-87C3-FF09B35805C6}" presName="horz1" presStyleCnt="0"/>
      <dgm:spPr/>
    </dgm:pt>
    <dgm:pt modelId="{2299C4C0-62B3-488D-B61F-D781B52D8E4D}" type="pres">
      <dgm:prSet presAssocID="{A13E8970-6C25-4E7D-87C3-FF09B35805C6}" presName="tx1" presStyleLbl="revTx" presStyleIdx="2" presStyleCnt="5"/>
      <dgm:spPr/>
    </dgm:pt>
    <dgm:pt modelId="{8D9D120D-736A-4DA7-8125-A019B0571C5B}" type="pres">
      <dgm:prSet presAssocID="{A13E8970-6C25-4E7D-87C3-FF09B35805C6}" presName="vert1" presStyleCnt="0"/>
      <dgm:spPr/>
    </dgm:pt>
    <dgm:pt modelId="{1639A1CF-780D-40A8-BC07-DFAC2BB6B8C6}" type="pres">
      <dgm:prSet presAssocID="{03A4C10A-B13D-4C20-BDB2-9E8B7C10111F}" presName="thickLine" presStyleLbl="alignNode1" presStyleIdx="3" presStyleCnt="5"/>
      <dgm:spPr/>
    </dgm:pt>
    <dgm:pt modelId="{3CCEAB36-4046-47D2-9B8A-0F84B56F7B3E}" type="pres">
      <dgm:prSet presAssocID="{03A4C10A-B13D-4C20-BDB2-9E8B7C10111F}" presName="horz1" presStyleCnt="0"/>
      <dgm:spPr/>
    </dgm:pt>
    <dgm:pt modelId="{46118C8C-DE7A-4DE3-823A-7F31E73E8EF3}" type="pres">
      <dgm:prSet presAssocID="{03A4C10A-B13D-4C20-BDB2-9E8B7C10111F}" presName="tx1" presStyleLbl="revTx" presStyleIdx="3" presStyleCnt="5"/>
      <dgm:spPr/>
    </dgm:pt>
    <dgm:pt modelId="{60120125-8152-4466-B095-B874C8BAFBE3}" type="pres">
      <dgm:prSet presAssocID="{03A4C10A-B13D-4C20-BDB2-9E8B7C10111F}" presName="vert1" presStyleCnt="0"/>
      <dgm:spPr/>
    </dgm:pt>
    <dgm:pt modelId="{FB6CDBD9-2234-42BA-8AA2-3E0B2EEF26E1}" type="pres">
      <dgm:prSet presAssocID="{25733080-50B9-422D-9EA9-D9408243F191}" presName="thickLine" presStyleLbl="alignNode1" presStyleIdx="4" presStyleCnt="5"/>
      <dgm:spPr/>
    </dgm:pt>
    <dgm:pt modelId="{7CC30F09-6324-437D-BF92-223243C2E663}" type="pres">
      <dgm:prSet presAssocID="{25733080-50B9-422D-9EA9-D9408243F191}" presName="horz1" presStyleCnt="0"/>
      <dgm:spPr/>
    </dgm:pt>
    <dgm:pt modelId="{CC783A67-D134-42CF-8C43-E49C7DF24767}" type="pres">
      <dgm:prSet presAssocID="{25733080-50B9-422D-9EA9-D9408243F191}" presName="tx1" presStyleLbl="revTx" presStyleIdx="4" presStyleCnt="5"/>
      <dgm:spPr/>
    </dgm:pt>
    <dgm:pt modelId="{8E213C99-3C61-4C0E-942A-8C36FF3D34A8}" type="pres">
      <dgm:prSet presAssocID="{25733080-50B9-422D-9EA9-D9408243F191}" presName="vert1" presStyleCnt="0"/>
      <dgm:spPr/>
    </dgm:pt>
  </dgm:ptLst>
  <dgm:cxnLst>
    <dgm:cxn modelId="{EE7D713F-E29E-4644-916B-918DDBB2E8C2}" type="presOf" srcId="{25733080-50B9-422D-9EA9-D9408243F191}" destId="{CC783A67-D134-42CF-8C43-E49C7DF24767}" srcOrd="0" destOrd="0" presId="urn:microsoft.com/office/officeart/2008/layout/LinedList"/>
    <dgm:cxn modelId="{719EA268-D544-4AEF-A514-A444C3AB15D6}" srcId="{610819CA-16F5-4841-9B77-5F31F6BCA0C8}" destId="{A13E8970-6C25-4E7D-87C3-FF09B35805C6}" srcOrd="2" destOrd="0" parTransId="{79711E92-E04C-4FF3-9391-6B21FF1BE0AF}" sibTransId="{E5BE9341-B219-43FB-9B76-1803F4D1078B}"/>
    <dgm:cxn modelId="{3D922173-BB75-47E8-B470-AD5B45869328}" srcId="{610819CA-16F5-4841-9B77-5F31F6BCA0C8}" destId="{C8556DB9-3635-4532-BF1D-FB942616A33C}" srcOrd="0" destOrd="0" parTransId="{3A3DE60E-F548-415B-AF08-8E20F67838C2}" sibTransId="{A12E065C-5977-45B4-B14F-1C7FF91FA7C1}"/>
    <dgm:cxn modelId="{CC94965A-9F71-4AEB-A858-5FAE963AD116}" srcId="{610819CA-16F5-4841-9B77-5F31F6BCA0C8}" destId="{25733080-50B9-422D-9EA9-D9408243F191}" srcOrd="4" destOrd="0" parTransId="{F7BE5005-A46C-4295-BDAC-3E926190D573}" sibTransId="{12E6133E-C6AD-4C20-AF65-52CA70A26382}"/>
    <dgm:cxn modelId="{07B6A15A-C348-4198-9C02-576BE7F4F3E2}" srcId="{610819CA-16F5-4841-9B77-5F31F6BCA0C8}" destId="{03A4C10A-B13D-4C20-BDB2-9E8B7C10111F}" srcOrd="3" destOrd="0" parTransId="{26EAFBF2-FBB8-4D5E-8EEB-9D9A0926CA98}" sibTransId="{7A83FAFC-0616-47F8-A6B6-F8C366FE8D5C}"/>
    <dgm:cxn modelId="{9BB63483-73CA-49E0-BFFB-A45871708E3C}" srcId="{610819CA-16F5-4841-9B77-5F31F6BCA0C8}" destId="{2AE165AE-9E42-487B-B4AA-D1845124595F}" srcOrd="1" destOrd="0" parTransId="{6E2D4F28-1EC7-4C5E-B629-A3D17E5DA183}" sibTransId="{0D89FA08-4946-471B-997B-32768CEB11B7}"/>
    <dgm:cxn modelId="{0FEAD492-F1FE-4C53-ABF9-E34DC1744EB2}" type="presOf" srcId="{C8556DB9-3635-4532-BF1D-FB942616A33C}" destId="{9E951838-3C5F-49AF-BFD1-03348B91C5D3}" srcOrd="0" destOrd="0" presId="urn:microsoft.com/office/officeart/2008/layout/LinedList"/>
    <dgm:cxn modelId="{902B7497-C1A6-4D6C-8AE7-9EA3F64AD528}" type="presOf" srcId="{2AE165AE-9E42-487B-B4AA-D1845124595F}" destId="{7310036A-FB17-4CC2-B4CB-AE95DE10818E}" srcOrd="0" destOrd="0" presId="urn:microsoft.com/office/officeart/2008/layout/LinedList"/>
    <dgm:cxn modelId="{878384B1-E8FE-44DF-91A6-FF1B2A1BFB26}" type="presOf" srcId="{03A4C10A-B13D-4C20-BDB2-9E8B7C10111F}" destId="{46118C8C-DE7A-4DE3-823A-7F31E73E8EF3}" srcOrd="0" destOrd="0" presId="urn:microsoft.com/office/officeart/2008/layout/LinedList"/>
    <dgm:cxn modelId="{39A02DDD-6032-4DAA-BA9A-3B0078DB38F9}" type="presOf" srcId="{A13E8970-6C25-4E7D-87C3-FF09B35805C6}" destId="{2299C4C0-62B3-488D-B61F-D781B52D8E4D}" srcOrd="0" destOrd="0" presId="urn:microsoft.com/office/officeart/2008/layout/LinedList"/>
    <dgm:cxn modelId="{808688F7-1747-4287-A520-A3F0FB366A33}" type="presOf" srcId="{610819CA-16F5-4841-9B77-5F31F6BCA0C8}" destId="{55223D43-60AE-49F1-BB9A-2144A464DBB7}" srcOrd="0" destOrd="0" presId="urn:microsoft.com/office/officeart/2008/layout/LinedList"/>
    <dgm:cxn modelId="{69510901-D553-4DFE-B7F1-A904EC69D0C9}" type="presParOf" srcId="{55223D43-60AE-49F1-BB9A-2144A464DBB7}" destId="{DF2D8325-50F6-4A0A-AB1A-B0ECB1DE1E16}" srcOrd="0" destOrd="0" presId="urn:microsoft.com/office/officeart/2008/layout/LinedList"/>
    <dgm:cxn modelId="{F88CDCCC-1A6A-4E3C-B63B-DC4531EB7D82}" type="presParOf" srcId="{55223D43-60AE-49F1-BB9A-2144A464DBB7}" destId="{4FB06055-42A3-4051-9C3A-1EDE4A40D83B}" srcOrd="1" destOrd="0" presId="urn:microsoft.com/office/officeart/2008/layout/LinedList"/>
    <dgm:cxn modelId="{E8A8C82A-7215-4E26-BD9B-A8B5CB7FF312}" type="presParOf" srcId="{4FB06055-42A3-4051-9C3A-1EDE4A40D83B}" destId="{9E951838-3C5F-49AF-BFD1-03348B91C5D3}" srcOrd="0" destOrd="0" presId="urn:microsoft.com/office/officeart/2008/layout/LinedList"/>
    <dgm:cxn modelId="{F9D3BCF7-D7BE-4E7E-A21E-EE1AAAD5774E}" type="presParOf" srcId="{4FB06055-42A3-4051-9C3A-1EDE4A40D83B}" destId="{4647E969-F014-4325-955C-B25BAD493BC9}" srcOrd="1" destOrd="0" presId="urn:microsoft.com/office/officeart/2008/layout/LinedList"/>
    <dgm:cxn modelId="{854618E9-3212-43B8-A39F-FA7F3FAA6625}" type="presParOf" srcId="{55223D43-60AE-49F1-BB9A-2144A464DBB7}" destId="{F470AC0A-A51B-4802-9551-A530E6A565C1}" srcOrd="2" destOrd="0" presId="urn:microsoft.com/office/officeart/2008/layout/LinedList"/>
    <dgm:cxn modelId="{8154D19C-77FC-4907-9B3C-B7CDA9B7B0EB}" type="presParOf" srcId="{55223D43-60AE-49F1-BB9A-2144A464DBB7}" destId="{BFB7BC0E-1D44-419B-86DD-9877F1C4C3A8}" srcOrd="3" destOrd="0" presId="urn:microsoft.com/office/officeart/2008/layout/LinedList"/>
    <dgm:cxn modelId="{C1135366-41EA-4F92-A146-ACDC5756BCD5}" type="presParOf" srcId="{BFB7BC0E-1D44-419B-86DD-9877F1C4C3A8}" destId="{7310036A-FB17-4CC2-B4CB-AE95DE10818E}" srcOrd="0" destOrd="0" presId="urn:microsoft.com/office/officeart/2008/layout/LinedList"/>
    <dgm:cxn modelId="{7048F5A1-70A9-4084-8EC8-808736AACF75}" type="presParOf" srcId="{BFB7BC0E-1D44-419B-86DD-9877F1C4C3A8}" destId="{A1F13478-95B1-4321-B71E-484B8E9C2809}" srcOrd="1" destOrd="0" presId="urn:microsoft.com/office/officeart/2008/layout/LinedList"/>
    <dgm:cxn modelId="{8046FD6C-A531-4634-B77B-CC9E42F739A2}" type="presParOf" srcId="{55223D43-60AE-49F1-BB9A-2144A464DBB7}" destId="{A4E0A384-00F4-4D9D-93CB-C80A1692D206}" srcOrd="4" destOrd="0" presId="urn:microsoft.com/office/officeart/2008/layout/LinedList"/>
    <dgm:cxn modelId="{F3BA37EB-1F27-415A-8317-2C131CFBD802}" type="presParOf" srcId="{55223D43-60AE-49F1-BB9A-2144A464DBB7}" destId="{9F439397-5A4D-44A2-AE48-F204DF9D4DA6}" srcOrd="5" destOrd="0" presId="urn:microsoft.com/office/officeart/2008/layout/LinedList"/>
    <dgm:cxn modelId="{4905DBDD-0E5C-47D0-8A1C-39667CA963F6}" type="presParOf" srcId="{9F439397-5A4D-44A2-AE48-F204DF9D4DA6}" destId="{2299C4C0-62B3-488D-B61F-D781B52D8E4D}" srcOrd="0" destOrd="0" presId="urn:microsoft.com/office/officeart/2008/layout/LinedList"/>
    <dgm:cxn modelId="{1D538171-D2BE-4D10-BB31-392B70BCBFA1}" type="presParOf" srcId="{9F439397-5A4D-44A2-AE48-F204DF9D4DA6}" destId="{8D9D120D-736A-4DA7-8125-A019B0571C5B}" srcOrd="1" destOrd="0" presId="urn:microsoft.com/office/officeart/2008/layout/LinedList"/>
    <dgm:cxn modelId="{A3FDB419-25D7-4646-A6C7-802924C44486}" type="presParOf" srcId="{55223D43-60AE-49F1-BB9A-2144A464DBB7}" destId="{1639A1CF-780D-40A8-BC07-DFAC2BB6B8C6}" srcOrd="6" destOrd="0" presId="urn:microsoft.com/office/officeart/2008/layout/LinedList"/>
    <dgm:cxn modelId="{617754D1-6C9D-4705-9450-38DA1979FC48}" type="presParOf" srcId="{55223D43-60AE-49F1-BB9A-2144A464DBB7}" destId="{3CCEAB36-4046-47D2-9B8A-0F84B56F7B3E}" srcOrd="7" destOrd="0" presId="urn:microsoft.com/office/officeart/2008/layout/LinedList"/>
    <dgm:cxn modelId="{BF0D740A-7894-47EE-9A65-2399285070A6}" type="presParOf" srcId="{3CCEAB36-4046-47D2-9B8A-0F84B56F7B3E}" destId="{46118C8C-DE7A-4DE3-823A-7F31E73E8EF3}" srcOrd="0" destOrd="0" presId="urn:microsoft.com/office/officeart/2008/layout/LinedList"/>
    <dgm:cxn modelId="{DFF16F2F-EB4A-4A23-A1BC-6EEC3BD2CAA4}" type="presParOf" srcId="{3CCEAB36-4046-47D2-9B8A-0F84B56F7B3E}" destId="{60120125-8152-4466-B095-B874C8BAFBE3}" srcOrd="1" destOrd="0" presId="urn:microsoft.com/office/officeart/2008/layout/LinedList"/>
    <dgm:cxn modelId="{DCD4E056-C11C-454E-81F5-043E188C33CC}" type="presParOf" srcId="{55223D43-60AE-49F1-BB9A-2144A464DBB7}" destId="{FB6CDBD9-2234-42BA-8AA2-3E0B2EEF26E1}" srcOrd="8" destOrd="0" presId="urn:microsoft.com/office/officeart/2008/layout/LinedList"/>
    <dgm:cxn modelId="{DB4D263D-84C2-4AB4-B6ED-A8514CA34883}" type="presParOf" srcId="{55223D43-60AE-49F1-BB9A-2144A464DBB7}" destId="{7CC30F09-6324-437D-BF92-223243C2E663}" srcOrd="9" destOrd="0" presId="urn:microsoft.com/office/officeart/2008/layout/LinedList"/>
    <dgm:cxn modelId="{C939154F-9397-4B0C-B1D1-5FCED6581D11}" type="presParOf" srcId="{7CC30F09-6324-437D-BF92-223243C2E663}" destId="{CC783A67-D134-42CF-8C43-E49C7DF24767}" srcOrd="0" destOrd="0" presId="urn:microsoft.com/office/officeart/2008/layout/LinedList"/>
    <dgm:cxn modelId="{1D8F7B15-3AB5-4016-B443-A2CDEDCB0BF7}" type="presParOf" srcId="{7CC30F09-6324-437D-BF92-223243C2E663}" destId="{8E213C99-3C61-4C0E-942A-8C36FF3D34A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D0A3150-D8FC-4855-A92A-FD14879017A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C96AC8F-3A68-404F-926E-9B33C02644AC}">
      <dgm:prSet/>
      <dgm:spPr/>
      <dgm:t>
        <a:bodyPr/>
        <a:lstStyle/>
        <a:p>
          <a:r>
            <a:rPr lang="en-US" dirty="0"/>
            <a:t>Navigating the curriculum:</a:t>
          </a:r>
        </a:p>
        <a:p>
          <a:r>
            <a:rPr lang="en-US" dirty="0"/>
            <a:t> </a:t>
          </a:r>
          <a:r>
            <a:rPr lang="en-US" dirty="0">
              <a:hlinkClick xmlns:r="http://schemas.openxmlformats.org/officeDocument/2006/relationships" r:id="rId1"/>
            </a:rPr>
            <a:t>https://curriculum.gov.bc.ca/</a:t>
          </a:r>
          <a:endParaRPr lang="en-US" dirty="0"/>
        </a:p>
      </dgm:t>
    </dgm:pt>
    <dgm:pt modelId="{2CD346CE-7352-48FC-92A9-DE49D412427D}" type="parTrans" cxnId="{012972D4-1FDF-47B2-8567-D97CF2881A54}">
      <dgm:prSet/>
      <dgm:spPr/>
      <dgm:t>
        <a:bodyPr/>
        <a:lstStyle/>
        <a:p>
          <a:endParaRPr lang="en-US"/>
        </a:p>
      </dgm:t>
    </dgm:pt>
    <dgm:pt modelId="{699465B1-5EEF-4F88-B57F-06AEDC797FC4}" type="sibTrans" cxnId="{012972D4-1FDF-47B2-8567-D97CF2881A54}">
      <dgm:prSet/>
      <dgm:spPr/>
      <dgm:t>
        <a:bodyPr/>
        <a:lstStyle/>
        <a:p>
          <a:endParaRPr lang="en-US"/>
        </a:p>
      </dgm:t>
    </dgm:pt>
    <dgm:pt modelId="{1577DDDC-7EAE-4646-87ED-91221A3EDB01}">
      <dgm:prSet/>
      <dgm:spPr/>
      <dgm:t>
        <a:bodyPr/>
        <a:lstStyle/>
        <a:p>
          <a:r>
            <a:rPr lang="en-US"/>
            <a:t>Importance of elaborations – multiple ways to access them</a:t>
          </a:r>
        </a:p>
      </dgm:t>
    </dgm:pt>
    <dgm:pt modelId="{1BEDE920-5BCB-4F2D-B723-4F01EFDD4534}" type="parTrans" cxnId="{6633FD60-90AD-4D68-BD75-6414E79F2E21}">
      <dgm:prSet/>
      <dgm:spPr/>
      <dgm:t>
        <a:bodyPr/>
        <a:lstStyle/>
        <a:p>
          <a:endParaRPr lang="en-US"/>
        </a:p>
      </dgm:t>
    </dgm:pt>
    <dgm:pt modelId="{CB706020-C6FA-454A-9569-2A296762DF85}" type="sibTrans" cxnId="{6633FD60-90AD-4D68-BD75-6414E79F2E21}">
      <dgm:prSet/>
      <dgm:spPr/>
      <dgm:t>
        <a:bodyPr/>
        <a:lstStyle/>
        <a:p>
          <a:endParaRPr lang="en-US"/>
        </a:p>
      </dgm:t>
    </dgm:pt>
    <dgm:pt modelId="{56F7F5A5-8C8B-4C73-8D79-B1A607C01C2A}" type="pres">
      <dgm:prSet presAssocID="{6D0A3150-D8FC-4855-A92A-FD14879017AC}" presName="hierChild1" presStyleCnt="0">
        <dgm:presLayoutVars>
          <dgm:chPref val="1"/>
          <dgm:dir/>
          <dgm:animOne val="branch"/>
          <dgm:animLvl val="lvl"/>
          <dgm:resizeHandles/>
        </dgm:presLayoutVars>
      </dgm:prSet>
      <dgm:spPr/>
    </dgm:pt>
    <dgm:pt modelId="{AE4C1E8A-581C-4DEC-91C4-BF0D391FC1E7}" type="pres">
      <dgm:prSet presAssocID="{FC96AC8F-3A68-404F-926E-9B33C02644AC}" presName="hierRoot1" presStyleCnt="0"/>
      <dgm:spPr/>
    </dgm:pt>
    <dgm:pt modelId="{CBEEBFF8-B1CD-43A0-8A0C-C669BCD5AEF9}" type="pres">
      <dgm:prSet presAssocID="{FC96AC8F-3A68-404F-926E-9B33C02644AC}" presName="composite" presStyleCnt="0"/>
      <dgm:spPr/>
    </dgm:pt>
    <dgm:pt modelId="{89C8A82B-ACC3-4E91-AB72-669FECF66DBF}" type="pres">
      <dgm:prSet presAssocID="{FC96AC8F-3A68-404F-926E-9B33C02644AC}" presName="background" presStyleLbl="node0" presStyleIdx="0" presStyleCnt="2"/>
      <dgm:spPr/>
    </dgm:pt>
    <dgm:pt modelId="{9260E3D3-F7F4-4C96-8D65-44C8020D7CF9}" type="pres">
      <dgm:prSet presAssocID="{FC96AC8F-3A68-404F-926E-9B33C02644AC}" presName="text" presStyleLbl="fgAcc0" presStyleIdx="0" presStyleCnt="2">
        <dgm:presLayoutVars>
          <dgm:chPref val="3"/>
        </dgm:presLayoutVars>
      </dgm:prSet>
      <dgm:spPr/>
    </dgm:pt>
    <dgm:pt modelId="{0B37E497-025F-4AF9-B371-83E85FEFF15C}" type="pres">
      <dgm:prSet presAssocID="{FC96AC8F-3A68-404F-926E-9B33C02644AC}" presName="hierChild2" presStyleCnt="0"/>
      <dgm:spPr/>
    </dgm:pt>
    <dgm:pt modelId="{D6427496-64D2-4AA1-B5B6-2081C9E94B6A}" type="pres">
      <dgm:prSet presAssocID="{1577DDDC-7EAE-4646-87ED-91221A3EDB01}" presName="hierRoot1" presStyleCnt="0"/>
      <dgm:spPr/>
    </dgm:pt>
    <dgm:pt modelId="{3175D2EB-DD67-4AE9-AF37-C7383006D41E}" type="pres">
      <dgm:prSet presAssocID="{1577DDDC-7EAE-4646-87ED-91221A3EDB01}" presName="composite" presStyleCnt="0"/>
      <dgm:spPr/>
    </dgm:pt>
    <dgm:pt modelId="{678288AD-DFF4-412E-A93E-2FDB89BAEEB3}" type="pres">
      <dgm:prSet presAssocID="{1577DDDC-7EAE-4646-87ED-91221A3EDB01}" presName="background" presStyleLbl="node0" presStyleIdx="1" presStyleCnt="2"/>
      <dgm:spPr/>
    </dgm:pt>
    <dgm:pt modelId="{DBC80B31-CC19-488B-9B9A-54F6D29DB919}" type="pres">
      <dgm:prSet presAssocID="{1577DDDC-7EAE-4646-87ED-91221A3EDB01}" presName="text" presStyleLbl="fgAcc0" presStyleIdx="1" presStyleCnt="2">
        <dgm:presLayoutVars>
          <dgm:chPref val="3"/>
        </dgm:presLayoutVars>
      </dgm:prSet>
      <dgm:spPr/>
    </dgm:pt>
    <dgm:pt modelId="{4D61A233-66F7-4F09-916C-37B8F33A225E}" type="pres">
      <dgm:prSet presAssocID="{1577DDDC-7EAE-4646-87ED-91221A3EDB01}" presName="hierChild2" presStyleCnt="0"/>
      <dgm:spPr/>
    </dgm:pt>
  </dgm:ptLst>
  <dgm:cxnLst>
    <dgm:cxn modelId="{6633FD60-90AD-4D68-BD75-6414E79F2E21}" srcId="{6D0A3150-D8FC-4855-A92A-FD14879017AC}" destId="{1577DDDC-7EAE-4646-87ED-91221A3EDB01}" srcOrd="1" destOrd="0" parTransId="{1BEDE920-5BCB-4F2D-B723-4F01EFDD4534}" sibTransId="{CB706020-C6FA-454A-9569-2A296762DF85}"/>
    <dgm:cxn modelId="{A87B9EA6-1E2B-4B15-91D0-69530B6C241F}" type="presOf" srcId="{6D0A3150-D8FC-4855-A92A-FD14879017AC}" destId="{56F7F5A5-8C8B-4C73-8D79-B1A607C01C2A}" srcOrd="0" destOrd="0" presId="urn:microsoft.com/office/officeart/2005/8/layout/hierarchy1"/>
    <dgm:cxn modelId="{7E68DCBD-C82D-4D45-BA90-D0CCC7519ACE}" type="presOf" srcId="{FC96AC8F-3A68-404F-926E-9B33C02644AC}" destId="{9260E3D3-F7F4-4C96-8D65-44C8020D7CF9}" srcOrd="0" destOrd="0" presId="urn:microsoft.com/office/officeart/2005/8/layout/hierarchy1"/>
    <dgm:cxn modelId="{012972D4-1FDF-47B2-8567-D97CF2881A54}" srcId="{6D0A3150-D8FC-4855-A92A-FD14879017AC}" destId="{FC96AC8F-3A68-404F-926E-9B33C02644AC}" srcOrd="0" destOrd="0" parTransId="{2CD346CE-7352-48FC-92A9-DE49D412427D}" sibTransId="{699465B1-5EEF-4F88-B57F-06AEDC797FC4}"/>
    <dgm:cxn modelId="{6598F0D5-0E8D-4687-A9A4-745288F2EA25}" type="presOf" srcId="{1577DDDC-7EAE-4646-87ED-91221A3EDB01}" destId="{DBC80B31-CC19-488B-9B9A-54F6D29DB919}" srcOrd="0" destOrd="0" presId="urn:microsoft.com/office/officeart/2005/8/layout/hierarchy1"/>
    <dgm:cxn modelId="{64280186-43FC-4B2A-AE2F-6E89B6450013}" type="presParOf" srcId="{56F7F5A5-8C8B-4C73-8D79-B1A607C01C2A}" destId="{AE4C1E8A-581C-4DEC-91C4-BF0D391FC1E7}" srcOrd="0" destOrd="0" presId="urn:microsoft.com/office/officeart/2005/8/layout/hierarchy1"/>
    <dgm:cxn modelId="{A38482C9-80FB-4796-90E5-4FFAB3274132}" type="presParOf" srcId="{AE4C1E8A-581C-4DEC-91C4-BF0D391FC1E7}" destId="{CBEEBFF8-B1CD-43A0-8A0C-C669BCD5AEF9}" srcOrd="0" destOrd="0" presId="urn:microsoft.com/office/officeart/2005/8/layout/hierarchy1"/>
    <dgm:cxn modelId="{BC9DA991-7542-4BD8-AB0E-573FA5ACE07E}" type="presParOf" srcId="{CBEEBFF8-B1CD-43A0-8A0C-C669BCD5AEF9}" destId="{89C8A82B-ACC3-4E91-AB72-669FECF66DBF}" srcOrd="0" destOrd="0" presId="urn:microsoft.com/office/officeart/2005/8/layout/hierarchy1"/>
    <dgm:cxn modelId="{91A9FE77-648F-4B30-B4C1-91E60557B2EC}" type="presParOf" srcId="{CBEEBFF8-B1CD-43A0-8A0C-C669BCD5AEF9}" destId="{9260E3D3-F7F4-4C96-8D65-44C8020D7CF9}" srcOrd="1" destOrd="0" presId="urn:microsoft.com/office/officeart/2005/8/layout/hierarchy1"/>
    <dgm:cxn modelId="{965DC139-97B2-4293-9DBA-64B5638D0A22}" type="presParOf" srcId="{AE4C1E8A-581C-4DEC-91C4-BF0D391FC1E7}" destId="{0B37E497-025F-4AF9-B371-83E85FEFF15C}" srcOrd="1" destOrd="0" presId="urn:microsoft.com/office/officeart/2005/8/layout/hierarchy1"/>
    <dgm:cxn modelId="{BAB8CAA4-DBF8-4A4A-A81E-2A076253DC21}" type="presParOf" srcId="{56F7F5A5-8C8B-4C73-8D79-B1A607C01C2A}" destId="{D6427496-64D2-4AA1-B5B6-2081C9E94B6A}" srcOrd="1" destOrd="0" presId="urn:microsoft.com/office/officeart/2005/8/layout/hierarchy1"/>
    <dgm:cxn modelId="{AA78DE46-B0FC-419C-8EDA-1644614DF724}" type="presParOf" srcId="{D6427496-64D2-4AA1-B5B6-2081C9E94B6A}" destId="{3175D2EB-DD67-4AE9-AF37-C7383006D41E}" srcOrd="0" destOrd="0" presId="urn:microsoft.com/office/officeart/2005/8/layout/hierarchy1"/>
    <dgm:cxn modelId="{CF13D8BA-8925-4156-8ABF-718287B5900A}" type="presParOf" srcId="{3175D2EB-DD67-4AE9-AF37-C7383006D41E}" destId="{678288AD-DFF4-412E-A93E-2FDB89BAEEB3}" srcOrd="0" destOrd="0" presId="urn:microsoft.com/office/officeart/2005/8/layout/hierarchy1"/>
    <dgm:cxn modelId="{9055AF7F-6DF1-43B3-93EB-30F3D7D7D263}" type="presParOf" srcId="{3175D2EB-DD67-4AE9-AF37-C7383006D41E}" destId="{DBC80B31-CC19-488B-9B9A-54F6D29DB919}" srcOrd="1" destOrd="0" presId="urn:microsoft.com/office/officeart/2005/8/layout/hierarchy1"/>
    <dgm:cxn modelId="{C688FEB0-18B2-4FE7-878A-BEE86C5CB82F}" type="presParOf" srcId="{D6427496-64D2-4AA1-B5B6-2081C9E94B6A}" destId="{4D61A233-66F7-4F09-916C-37B8F33A225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CC7DE-5887-4B69-A4CE-7D2D6B542DEC}">
      <dsp:nvSpPr>
        <dsp:cNvPr id="0" name=""/>
        <dsp:cNvSpPr/>
      </dsp:nvSpPr>
      <dsp:spPr>
        <a:xfrm>
          <a:off x="0" y="8063"/>
          <a:ext cx="6263640" cy="14320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Overview of Assessment Policy: Where We Are Going</a:t>
          </a:r>
        </a:p>
      </dsp:txBody>
      <dsp:txXfrm>
        <a:off x="69908" y="77971"/>
        <a:ext cx="6123824" cy="1292264"/>
      </dsp:txXfrm>
    </dsp:sp>
    <dsp:sp modelId="{FB969002-8191-4F3C-A9B0-2907EF2B4C66}">
      <dsp:nvSpPr>
        <dsp:cNvPr id="0" name=""/>
        <dsp:cNvSpPr/>
      </dsp:nvSpPr>
      <dsp:spPr>
        <a:xfrm>
          <a:off x="0" y="1440143"/>
          <a:ext cx="626364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a:t>Break</a:t>
          </a:r>
        </a:p>
      </dsp:txBody>
      <dsp:txXfrm>
        <a:off x="0" y="1440143"/>
        <a:ext cx="6263640" cy="596160"/>
      </dsp:txXfrm>
    </dsp:sp>
    <dsp:sp modelId="{58D04C4C-A791-429F-8C8C-74BB20625AF2}">
      <dsp:nvSpPr>
        <dsp:cNvPr id="0" name=""/>
        <dsp:cNvSpPr/>
      </dsp:nvSpPr>
      <dsp:spPr>
        <a:xfrm>
          <a:off x="0" y="2036303"/>
          <a:ext cx="6263640" cy="14320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Breakout Groups: How We Will Get There</a:t>
          </a:r>
        </a:p>
      </dsp:txBody>
      <dsp:txXfrm>
        <a:off x="69908" y="2106211"/>
        <a:ext cx="6123824" cy="1292264"/>
      </dsp:txXfrm>
    </dsp:sp>
    <dsp:sp modelId="{930E0E6B-091E-4A23-B4E2-D382C551B0FA}">
      <dsp:nvSpPr>
        <dsp:cNvPr id="0" name=""/>
        <dsp:cNvSpPr/>
      </dsp:nvSpPr>
      <dsp:spPr>
        <a:xfrm>
          <a:off x="0" y="3468384"/>
          <a:ext cx="626364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a:t>Lunch</a:t>
          </a:r>
        </a:p>
      </dsp:txBody>
      <dsp:txXfrm>
        <a:off x="0" y="3468384"/>
        <a:ext cx="6263640" cy="596160"/>
      </dsp:txXfrm>
    </dsp:sp>
    <dsp:sp modelId="{F3EDBC3C-1BED-4CFA-AE0D-F6D400E22186}">
      <dsp:nvSpPr>
        <dsp:cNvPr id="0" name=""/>
        <dsp:cNvSpPr/>
      </dsp:nvSpPr>
      <dsp:spPr>
        <a:xfrm>
          <a:off x="0" y="4064544"/>
          <a:ext cx="6263640" cy="14320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Logistics and Planning for Next Steps</a:t>
          </a:r>
        </a:p>
      </dsp:txBody>
      <dsp:txXfrm>
        <a:off x="69908" y="4134452"/>
        <a:ext cx="6123824" cy="1292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6B99B-84E6-47D1-92A7-7D412BFDD800}">
      <dsp:nvSpPr>
        <dsp:cNvPr id="0" name=""/>
        <dsp:cNvSpPr/>
      </dsp:nvSpPr>
      <dsp:spPr>
        <a:xfrm>
          <a:off x="16246" y="57940"/>
          <a:ext cx="2158979" cy="64769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07" tIns="170607" rIns="170607" bIns="170607" numCol="1" spcCol="1270" anchor="ctr" anchorCtr="0">
          <a:noAutofit/>
        </a:bodyPr>
        <a:lstStyle/>
        <a:p>
          <a:pPr marL="0" lvl="0" indent="0" algn="ctr" defTabSz="1066800">
            <a:lnSpc>
              <a:spcPct val="90000"/>
            </a:lnSpc>
            <a:spcBef>
              <a:spcPct val="0"/>
            </a:spcBef>
            <a:spcAft>
              <a:spcPct val="35000"/>
            </a:spcAft>
            <a:buNone/>
          </a:pPr>
          <a:r>
            <a:rPr lang="en-US" sz="2400" kern="1200" dirty="0"/>
            <a:t>Identify</a:t>
          </a:r>
        </a:p>
      </dsp:txBody>
      <dsp:txXfrm>
        <a:off x="16246" y="57940"/>
        <a:ext cx="2158979" cy="647693"/>
      </dsp:txXfrm>
    </dsp:sp>
    <dsp:sp modelId="{C177FDDE-01D0-412F-9CFF-462DF4D0E886}">
      <dsp:nvSpPr>
        <dsp:cNvPr id="0" name=""/>
        <dsp:cNvSpPr/>
      </dsp:nvSpPr>
      <dsp:spPr>
        <a:xfrm>
          <a:off x="16246" y="705634"/>
          <a:ext cx="2158979" cy="459582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259" tIns="213259" rIns="213259" bIns="213259" numCol="1" spcCol="1270" anchor="t" anchorCtr="0">
          <a:noAutofit/>
        </a:bodyPr>
        <a:lstStyle/>
        <a:p>
          <a:pPr marL="0" lvl="0" indent="0" algn="l" defTabSz="1066800">
            <a:lnSpc>
              <a:spcPct val="90000"/>
            </a:lnSpc>
            <a:spcBef>
              <a:spcPct val="0"/>
            </a:spcBef>
            <a:spcAft>
              <a:spcPct val="35000"/>
            </a:spcAft>
            <a:buNone/>
          </a:pPr>
          <a:r>
            <a:rPr lang="en-US" sz="2400" kern="1200" dirty="0"/>
            <a:t>I can identify the major shifts in assessment and reporting and why they are happening</a:t>
          </a:r>
        </a:p>
      </dsp:txBody>
      <dsp:txXfrm>
        <a:off x="16246" y="705634"/>
        <a:ext cx="2158979" cy="4595825"/>
      </dsp:txXfrm>
    </dsp:sp>
    <dsp:sp modelId="{F4886E18-6B15-4B06-974B-DFF4C242BB60}">
      <dsp:nvSpPr>
        <dsp:cNvPr id="0" name=""/>
        <dsp:cNvSpPr/>
      </dsp:nvSpPr>
      <dsp:spPr>
        <a:xfrm>
          <a:off x="2283015" y="57940"/>
          <a:ext cx="2158979" cy="647693"/>
        </a:xfrm>
        <a:prstGeom prst="rect">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07" tIns="170607" rIns="170607" bIns="170607" numCol="1" spcCol="1270" anchor="ctr" anchorCtr="0">
          <a:noAutofit/>
        </a:bodyPr>
        <a:lstStyle/>
        <a:p>
          <a:pPr marL="0" lvl="0" indent="0" algn="ctr" defTabSz="1066800">
            <a:lnSpc>
              <a:spcPct val="90000"/>
            </a:lnSpc>
            <a:spcBef>
              <a:spcPct val="0"/>
            </a:spcBef>
            <a:spcAft>
              <a:spcPct val="35000"/>
            </a:spcAft>
            <a:buNone/>
          </a:pPr>
          <a:r>
            <a:rPr lang="en-US" sz="2400" kern="1200" dirty="0"/>
            <a:t>Make</a:t>
          </a:r>
        </a:p>
      </dsp:txBody>
      <dsp:txXfrm>
        <a:off x="2283015" y="57940"/>
        <a:ext cx="2158979" cy="647693"/>
      </dsp:txXfrm>
    </dsp:sp>
    <dsp:sp modelId="{13972899-E746-4C3F-834D-EEF7D06BAFEC}">
      <dsp:nvSpPr>
        <dsp:cNvPr id="0" name=""/>
        <dsp:cNvSpPr/>
      </dsp:nvSpPr>
      <dsp:spPr>
        <a:xfrm>
          <a:off x="2283015" y="705634"/>
          <a:ext cx="2158979" cy="4595825"/>
        </a:xfrm>
        <a:prstGeom prst="rect">
          <a:avLst/>
        </a:prstGeom>
        <a:solidFill>
          <a:schemeClr val="accent5">
            <a:tint val="40000"/>
            <a:alpha val="90000"/>
            <a:hueOff val="-1684941"/>
            <a:satOff val="-5708"/>
            <a:lumOff val="-732"/>
            <a:alphaOff val="0"/>
          </a:schemeClr>
        </a:solidFill>
        <a:ln w="12700" cap="flat" cmpd="sng" algn="ctr">
          <a:solidFill>
            <a:schemeClr val="accent5">
              <a:tint val="40000"/>
              <a:alpha val="90000"/>
              <a:hueOff val="-1684941"/>
              <a:satOff val="-5708"/>
              <a:lumOff val="-7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259" tIns="213259" rIns="213259" bIns="213259" numCol="1" spcCol="1270" anchor="t" anchorCtr="0">
          <a:noAutofit/>
        </a:bodyPr>
        <a:lstStyle/>
        <a:p>
          <a:pPr marL="0" lvl="0" indent="0" algn="l" defTabSz="1066800">
            <a:lnSpc>
              <a:spcPct val="90000"/>
            </a:lnSpc>
            <a:spcBef>
              <a:spcPct val="0"/>
            </a:spcBef>
            <a:spcAft>
              <a:spcPct val="35000"/>
            </a:spcAft>
            <a:buNone/>
          </a:pPr>
          <a:r>
            <a:rPr lang="en-US" sz="2400" kern="1200" dirty="0"/>
            <a:t>I can make teaching and learning visible through learning intentions, criteria, and feedback</a:t>
          </a:r>
        </a:p>
      </dsp:txBody>
      <dsp:txXfrm>
        <a:off x="2283015" y="705634"/>
        <a:ext cx="2158979" cy="4595825"/>
      </dsp:txXfrm>
    </dsp:sp>
    <dsp:sp modelId="{3CA49FB6-3B06-441A-A77B-786CC4030F8C}">
      <dsp:nvSpPr>
        <dsp:cNvPr id="0" name=""/>
        <dsp:cNvSpPr/>
      </dsp:nvSpPr>
      <dsp:spPr>
        <a:xfrm>
          <a:off x="4549785" y="57940"/>
          <a:ext cx="2158979" cy="647693"/>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07" tIns="170607" rIns="170607" bIns="170607" numCol="1" spcCol="1270" anchor="ctr" anchorCtr="0">
          <a:noAutofit/>
        </a:bodyPr>
        <a:lstStyle/>
        <a:p>
          <a:pPr marL="0" lvl="0" indent="0" algn="ctr" defTabSz="1066800">
            <a:lnSpc>
              <a:spcPct val="90000"/>
            </a:lnSpc>
            <a:spcBef>
              <a:spcPct val="0"/>
            </a:spcBef>
            <a:spcAft>
              <a:spcPct val="35000"/>
            </a:spcAft>
            <a:buNone/>
          </a:pPr>
          <a:r>
            <a:rPr lang="en-US" sz="2400" kern="1200" dirty="0"/>
            <a:t>Understand</a:t>
          </a:r>
        </a:p>
      </dsp:txBody>
      <dsp:txXfrm>
        <a:off x="4549785" y="57940"/>
        <a:ext cx="2158979" cy="647693"/>
      </dsp:txXfrm>
    </dsp:sp>
    <dsp:sp modelId="{7C606F53-708E-4582-8DE3-4CA6AFA6A03F}">
      <dsp:nvSpPr>
        <dsp:cNvPr id="0" name=""/>
        <dsp:cNvSpPr/>
      </dsp:nvSpPr>
      <dsp:spPr>
        <a:xfrm>
          <a:off x="4549785" y="705634"/>
          <a:ext cx="2158979" cy="4595825"/>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259" tIns="213259" rIns="213259" bIns="213259" numCol="1" spcCol="1270" anchor="t" anchorCtr="0">
          <a:noAutofit/>
        </a:bodyPr>
        <a:lstStyle/>
        <a:p>
          <a:pPr marL="0" lvl="0" indent="0" algn="l" defTabSz="1066800">
            <a:lnSpc>
              <a:spcPct val="90000"/>
            </a:lnSpc>
            <a:spcBef>
              <a:spcPct val="0"/>
            </a:spcBef>
            <a:spcAft>
              <a:spcPct val="35000"/>
            </a:spcAft>
            <a:buNone/>
          </a:pPr>
          <a:r>
            <a:rPr lang="en-US" sz="2400" kern="1200" dirty="0"/>
            <a:t>I can understand the Proficiency Scale and can use it with students. </a:t>
          </a:r>
        </a:p>
        <a:p>
          <a:pPr marL="0" lvl="0" indent="0" algn="l" defTabSz="1066800">
            <a:lnSpc>
              <a:spcPct val="90000"/>
            </a:lnSpc>
            <a:spcBef>
              <a:spcPct val="0"/>
            </a:spcBef>
            <a:spcAft>
              <a:spcPct val="35000"/>
            </a:spcAft>
            <a:buNone/>
          </a:pPr>
          <a:r>
            <a:rPr lang="en-US" sz="2400" kern="1200" dirty="0"/>
            <a:t>I understand students’ experience with the Scale</a:t>
          </a:r>
        </a:p>
      </dsp:txBody>
      <dsp:txXfrm>
        <a:off x="4549785" y="705634"/>
        <a:ext cx="2158979" cy="4595825"/>
      </dsp:txXfrm>
    </dsp:sp>
    <dsp:sp modelId="{614F720B-B6F0-4136-8A83-7BBF45F04FCD}">
      <dsp:nvSpPr>
        <dsp:cNvPr id="0" name=""/>
        <dsp:cNvSpPr/>
      </dsp:nvSpPr>
      <dsp:spPr>
        <a:xfrm>
          <a:off x="6816554" y="57940"/>
          <a:ext cx="2158979" cy="647693"/>
        </a:xfrm>
        <a:prstGeom prst="rect">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07" tIns="170607" rIns="170607" bIns="170607" numCol="1" spcCol="1270" anchor="ctr" anchorCtr="0">
          <a:noAutofit/>
        </a:bodyPr>
        <a:lstStyle/>
        <a:p>
          <a:pPr marL="0" lvl="0" indent="0" algn="ctr" defTabSz="1066800">
            <a:lnSpc>
              <a:spcPct val="90000"/>
            </a:lnSpc>
            <a:spcBef>
              <a:spcPct val="0"/>
            </a:spcBef>
            <a:spcAft>
              <a:spcPct val="35000"/>
            </a:spcAft>
            <a:buNone/>
          </a:pPr>
          <a:r>
            <a:rPr lang="en-US" sz="2400" kern="1200" dirty="0"/>
            <a:t>Communicate</a:t>
          </a:r>
        </a:p>
      </dsp:txBody>
      <dsp:txXfrm>
        <a:off x="6816554" y="57940"/>
        <a:ext cx="2158979" cy="647693"/>
      </dsp:txXfrm>
    </dsp:sp>
    <dsp:sp modelId="{51FA69F2-72B8-47B4-8FA6-E6EE76074818}">
      <dsp:nvSpPr>
        <dsp:cNvPr id="0" name=""/>
        <dsp:cNvSpPr/>
      </dsp:nvSpPr>
      <dsp:spPr>
        <a:xfrm>
          <a:off x="6816554" y="705634"/>
          <a:ext cx="2158979" cy="4595825"/>
        </a:xfrm>
        <a:prstGeom prst="rect">
          <a:avLst/>
        </a:prstGeom>
        <a:solidFill>
          <a:schemeClr val="accent5">
            <a:tint val="40000"/>
            <a:alpha val="90000"/>
            <a:hueOff val="-5054821"/>
            <a:satOff val="-17124"/>
            <a:lumOff val="-2196"/>
            <a:alphaOff val="0"/>
          </a:schemeClr>
        </a:solidFill>
        <a:ln w="12700" cap="flat" cmpd="sng" algn="ctr">
          <a:solidFill>
            <a:schemeClr val="accent5">
              <a:tint val="40000"/>
              <a:alpha val="90000"/>
              <a:hueOff val="-5054821"/>
              <a:satOff val="-17124"/>
              <a:lumOff val="-21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259" tIns="213259" rIns="213259" bIns="213259" numCol="1" spcCol="1270" anchor="t" anchorCtr="0">
          <a:noAutofit/>
        </a:bodyPr>
        <a:lstStyle/>
        <a:p>
          <a:pPr marL="0" lvl="0" indent="0" algn="l" defTabSz="1066800" rtl="0">
            <a:lnSpc>
              <a:spcPct val="90000"/>
            </a:lnSpc>
            <a:spcBef>
              <a:spcPct val="0"/>
            </a:spcBef>
            <a:spcAft>
              <a:spcPct val="35000"/>
            </a:spcAft>
            <a:buNone/>
          </a:pPr>
          <a:r>
            <a:rPr lang="en-US" sz="2400" kern="1200" dirty="0"/>
            <a:t>I can communicate student learning through descriptive feedback</a:t>
          </a:r>
        </a:p>
      </dsp:txBody>
      <dsp:txXfrm>
        <a:off x="6816554" y="705634"/>
        <a:ext cx="2158979" cy="4595825"/>
      </dsp:txXfrm>
    </dsp:sp>
    <dsp:sp modelId="{450E1012-8468-45CA-9366-86A8D77875FF}">
      <dsp:nvSpPr>
        <dsp:cNvPr id="0" name=""/>
        <dsp:cNvSpPr/>
      </dsp:nvSpPr>
      <dsp:spPr>
        <a:xfrm>
          <a:off x="9083323" y="57940"/>
          <a:ext cx="2158979" cy="647693"/>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07" tIns="170607" rIns="170607" bIns="170607" numCol="1" spcCol="1270" anchor="ctr" anchorCtr="0">
          <a:noAutofit/>
        </a:bodyPr>
        <a:lstStyle/>
        <a:p>
          <a:pPr marL="0" lvl="0" indent="0" algn="ctr" defTabSz="1066800">
            <a:lnSpc>
              <a:spcPct val="90000"/>
            </a:lnSpc>
            <a:spcBef>
              <a:spcPct val="0"/>
            </a:spcBef>
            <a:spcAft>
              <a:spcPct val="35000"/>
            </a:spcAft>
            <a:buNone/>
          </a:pPr>
          <a:r>
            <a:rPr lang="en-US" sz="2400" kern="1200" dirty="0"/>
            <a:t>Remember</a:t>
          </a:r>
        </a:p>
      </dsp:txBody>
      <dsp:txXfrm>
        <a:off x="9083323" y="57940"/>
        <a:ext cx="2158979" cy="647693"/>
      </dsp:txXfrm>
    </dsp:sp>
    <dsp:sp modelId="{8C847388-93D3-4720-8F4B-ADDC76B9CEA6}">
      <dsp:nvSpPr>
        <dsp:cNvPr id="0" name=""/>
        <dsp:cNvSpPr/>
      </dsp:nvSpPr>
      <dsp:spPr>
        <a:xfrm>
          <a:off x="9083323" y="705634"/>
          <a:ext cx="2158979" cy="4595825"/>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259" tIns="213259" rIns="213259" bIns="213259" numCol="1" spcCol="1270" anchor="t" anchorCtr="0">
          <a:noAutofit/>
        </a:bodyPr>
        <a:lstStyle/>
        <a:p>
          <a:pPr marL="0" lvl="0" indent="0" algn="l" defTabSz="1066800">
            <a:lnSpc>
              <a:spcPct val="90000"/>
            </a:lnSpc>
            <a:spcBef>
              <a:spcPct val="0"/>
            </a:spcBef>
            <a:spcAft>
              <a:spcPct val="35000"/>
            </a:spcAft>
            <a:buNone/>
          </a:pPr>
          <a:r>
            <a:rPr lang="en-US" sz="2400" kern="1200" dirty="0"/>
            <a:t>I can remember that I am a learner too, with strengths to build on and areas to grow.  Every learner takes one step at a time.</a:t>
          </a:r>
        </a:p>
      </dsp:txBody>
      <dsp:txXfrm>
        <a:off x="9083323" y="705634"/>
        <a:ext cx="2158979" cy="45958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D45B4A-E1F1-4ECB-9FD0-B3E3EBB66069}">
      <dsp:nvSpPr>
        <dsp:cNvPr id="0" name=""/>
        <dsp:cNvSpPr/>
      </dsp:nvSpPr>
      <dsp:spPr>
        <a:xfrm rot="5400000">
          <a:off x="6301587" y="-2303662"/>
          <a:ext cx="1698041"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"Students take part in meaningful conversations that help them develop responsibility for engaging deeply with their learning."</a:t>
          </a:r>
        </a:p>
      </dsp:txBody>
      <dsp:txXfrm rot="-5400000">
        <a:off x="3785616" y="295201"/>
        <a:ext cx="6647092" cy="1532257"/>
      </dsp:txXfrm>
    </dsp:sp>
    <dsp:sp modelId="{35BDF39E-2D10-47D0-9A46-B0E06E6996CD}">
      <dsp:nvSpPr>
        <dsp:cNvPr id="0" name=""/>
        <dsp:cNvSpPr/>
      </dsp:nvSpPr>
      <dsp:spPr>
        <a:xfrm>
          <a:off x="0" y="53"/>
          <a:ext cx="3785616" cy="212255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b="1" kern="1200"/>
            <a:t>Student voice and ownership</a:t>
          </a:r>
          <a:endParaRPr lang="en-US" sz="3100" kern="1200"/>
        </a:p>
      </dsp:txBody>
      <dsp:txXfrm>
        <a:off x="103614" y="103667"/>
        <a:ext cx="3578388" cy="1915324"/>
      </dsp:txXfrm>
    </dsp:sp>
    <dsp:sp modelId="{F10EB6DA-9037-4224-BC42-39863B40F4A5}">
      <dsp:nvSpPr>
        <dsp:cNvPr id="0" name=""/>
        <dsp:cNvSpPr/>
      </dsp:nvSpPr>
      <dsp:spPr>
        <a:xfrm rot="5400000">
          <a:off x="6301587" y="-74983"/>
          <a:ext cx="1698041"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"Parents and caregivers are well informed, are involved in decisions and dialogue about their child's learning, and understand ways to support and further their child's learning."</a:t>
          </a:r>
        </a:p>
      </dsp:txBody>
      <dsp:txXfrm rot="-5400000">
        <a:off x="3785616" y="2523880"/>
        <a:ext cx="6647092" cy="1532257"/>
      </dsp:txXfrm>
    </dsp:sp>
    <dsp:sp modelId="{B613C44E-824C-4A0A-9E3C-221D2F679EBD}">
      <dsp:nvSpPr>
        <dsp:cNvPr id="0" name=""/>
        <dsp:cNvSpPr/>
      </dsp:nvSpPr>
      <dsp:spPr>
        <a:xfrm>
          <a:off x="0" y="2228732"/>
          <a:ext cx="3785616" cy="212255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b="1" kern="1200"/>
            <a:t>Parents/Caregivers informed and involved</a:t>
          </a:r>
          <a:endParaRPr lang="en-US" sz="3100" kern="1200"/>
        </a:p>
      </dsp:txBody>
      <dsp:txXfrm>
        <a:off x="103614" y="2332346"/>
        <a:ext cx="3578388" cy="19153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3495E-632A-4D01-A50D-36DF4356CD4D}">
      <dsp:nvSpPr>
        <dsp:cNvPr id="0" name=""/>
        <dsp:cNvSpPr/>
      </dsp:nvSpPr>
      <dsp:spPr>
        <a:xfrm>
          <a:off x="0" y="766"/>
          <a:ext cx="657994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65CD16-4692-495F-AEBD-19BD930E5C5C}">
      <dsp:nvSpPr>
        <dsp:cNvPr id="0" name=""/>
        <dsp:cNvSpPr/>
      </dsp:nvSpPr>
      <dsp:spPr>
        <a:xfrm>
          <a:off x="0" y="766"/>
          <a:ext cx="6579941" cy="125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b="1" kern="1200"/>
            <a:t>Proficiency Scale</a:t>
          </a:r>
          <a:r>
            <a:rPr lang="en-US" sz="2900" kern="1200"/>
            <a:t> </a:t>
          </a:r>
          <a:r>
            <a:rPr lang="en-US" sz="2900" b="1" kern="1200">
              <a:latin typeface="Calibri Light" panose="020F0302020204030204"/>
            </a:rPr>
            <a:t>K-9</a:t>
          </a:r>
        </a:p>
      </dsp:txBody>
      <dsp:txXfrm>
        <a:off x="0" y="766"/>
        <a:ext cx="6579941" cy="1255906"/>
      </dsp:txXfrm>
    </dsp:sp>
    <dsp:sp modelId="{E0E76B48-0D4C-4137-B9BE-B07F5A5226BF}">
      <dsp:nvSpPr>
        <dsp:cNvPr id="0" name=""/>
        <dsp:cNvSpPr/>
      </dsp:nvSpPr>
      <dsp:spPr>
        <a:xfrm>
          <a:off x="0" y="1256672"/>
          <a:ext cx="6579941" cy="0"/>
        </a:xfrm>
        <a:prstGeom prst="line">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4D524C-CBEE-4E02-BE06-B8C6F365AEC9}">
      <dsp:nvSpPr>
        <dsp:cNvPr id="0" name=""/>
        <dsp:cNvSpPr/>
      </dsp:nvSpPr>
      <dsp:spPr>
        <a:xfrm>
          <a:off x="0" y="1256672"/>
          <a:ext cx="6579941" cy="125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1" kern="1200" dirty="0"/>
            <a:t>Learning Updates</a:t>
          </a:r>
          <a:r>
            <a:rPr lang="en-US" sz="2900" kern="1200" dirty="0"/>
            <a:t> and </a:t>
          </a:r>
        </a:p>
        <a:p>
          <a:pPr marL="0" lvl="0" indent="0" algn="l" defTabSz="1289050">
            <a:lnSpc>
              <a:spcPct val="90000"/>
            </a:lnSpc>
            <a:spcBef>
              <a:spcPct val="0"/>
            </a:spcBef>
            <a:spcAft>
              <a:spcPct val="35000"/>
            </a:spcAft>
            <a:buNone/>
          </a:pPr>
          <a:r>
            <a:rPr lang="en-US" sz="2900" b="1" i="1" kern="1200" dirty="0"/>
            <a:t>Summary</a:t>
          </a:r>
          <a:r>
            <a:rPr lang="en-US" sz="2900" b="1" kern="1200" dirty="0"/>
            <a:t> of Learning</a:t>
          </a:r>
          <a:endParaRPr lang="en-US" sz="2900" b="0" kern="1200" dirty="0"/>
        </a:p>
      </dsp:txBody>
      <dsp:txXfrm>
        <a:off x="0" y="1256672"/>
        <a:ext cx="6579941" cy="1255906"/>
      </dsp:txXfrm>
    </dsp:sp>
    <dsp:sp modelId="{A2088C7E-6998-427C-8F5F-566D134CB046}">
      <dsp:nvSpPr>
        <dsp:cNvPr id="0" name=""/>
        <dsp:cNvSpPr/>
      </dsp:nvSpPr>
      <dsp:spPr>
        <a:xfrm>
          <a:off x="0" y="2512578"/>
          <a:ext cx="6579941"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0B642B-AD92-4C96-96A8-E898927776A7}">
      <dsp:nvSpPr>
        <dsp:cNvPr id="0" name=""/>
        <dsp:cNvSpPr/>
      </dsp:nvSpPr>
      <dsp:spPr>
        <a:xfrm>
          <a:off x="0" y="2512578"/>
          <a:ext cx="6579941" cy="125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b="1" kern="1200" dirty="0"/>
            <a:t>Descriptive feedback</a:t>
          </a:r>
          <a:r>
            <a:rPr lang="en-US" sz="2900" kern="1200" dirty="0"/>
            <a:t> (strength-based)</a:t>
          </a:r>
        </a:p>
      </dsp:txBody>
      <dsp:txXfrm>
        <a:off x="0" y="2512578"/>
        <a:ext cx="6579941" cy="1255906"/>
      </dsp:txXfrm>
    </dsp:sp>
    <dsp:sp modelId="{3CC882EC-2CB2-4E6B-9AE8-6A9E22A3CF8B}">
      <dsp:nvSpPr>
        <dsp:cNvPr id="0" name=""/>
        <dsp:cNvSpPr/>
      </dsp:nvSpPr>
      <dsp:spPr>
        <a:xfrm>
          <a:off x="0" y="3768485"/>
          <a:ext cx="6579941" cy="0"/>
        </a:xfrm>
        <a:prstGeom prst="line">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7FCB1B-C1B6-4D33-96BD-F47A4B11F837}">
      <dsp:nvSpPr>
        <dsp:cNvPr id="0" name=""/>
        <dsp:cNvSpPr/>
      </dsp:nvSpPr>
      <dsp:spPr>
        <a:xfrm>
          <a:off x="0" y="3768485"/>
          <a:ext cx="6579941" cy="125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t>Increased </a:t>
          </a:r>
          <a:r>
            <a:rPr lang="en-US" sz="2900" b="1" kern="1200" dirty="0"/>
            <a:t>student voice and involvement</a:t>
          </a:r>
          <a:r>
            <a:rPr lang="en-US" sz="2900" kern="1200" dirty="0"/>
            <a:t> </a:t>
          </a:r>
        </a:p>
        <a:p>
          <a:pPr marL="0" lvl="0" indent="0" algn="l" defTabSz="1289050" rtl="0">
            <a:lnSpc>
              <a:spcPct val="90000"/>
            </a:lnSpc>
            <a:spcBef>
              <a:spcPct val="0"/>
            </a:spcBef>
            <a:spcAft>
              <a:spcPct val="35000"/>
            </a:spcAft>
            <a:buNone/>
          </a:pPr>
          <a:r>
            <a:rPr lang="en-US" sz="2900" kern="1200" dirty="0"/>
            <a:t>(reflection, self-assessment, goal-setting)</a:t>
          </a:r>
        </a:p>
      </dsp:txBody>
      <dsp:txXfrm>
        <a:off x="0" y="3768485"/>
        <a:ext cx="6579941" cy="1255906"/>
      </dsp:txXfrm>
    </dsp:sp>
    <dsp:sp modelId="{25AFD646-4DDE-44D3-8C41-0E41D30C6347}">
      <dsp:nvSpPr>
        <dsp:cNvPr id="0" name=""/>
        <dsp:cNvSpPr/>
      </dsp:nvSpPr>
      <dsp:spPr>
        <a:xfrm>
          <a:off x="0" y="5024391"/>
          <a:ext cx="6579941"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116ADA-D3D4-4A95-9065-F86B4CBF5F2D}">
      <dsp:nvSpPr>
        <dsp:cNvPr id="0" name=""/>
        <dsp:cNvSpPr/>
      </dsp:nvSpPr>
      <dsp:spPr>
        <a:xfrm>
          <a:off x="0" y="5024391"/>
          <a:ext cx="6579941" cy="125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Student self-assessment of </a:t>
          </a:r>
          <a:r>
            <a:rPr lang="en-US" sz="2900" b="1" kern="1200" dirty="0"/>
            <a:t>Core Competencies</a:t>
          </a:r>
          <a:r>
            <a:rPr lang="en-US" sz="2900" kern="1200" dirty="0"/>
            <a:t> K-12, at least 3 times</a:t>
          </a:r>
          <a:endParaRPr lang="en-US" sz="2900" b="1" kern="1200" dirty="0"/>
        </a:p>
      </dsp:txBody>
      <dsp:txXfrm>
        <a:off x="0" y="5024391"/>
        <a:ext cx="6579941" cy="12559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D8325-50F6-4A0A-AB1A-B0ECB1DE1E16}">
      <dsp:nvSpPr>
        <dsp:cNvPr id="0" name=""/>
        <dsp:cNvSpPr/>
      </dsp:nvSpPr>
      <dsp:spPr>
        <a:xfrm>
          <a:off x="0" y="531"/>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951838-3C5F-49AF-BFD1-03348B91C5D3}">
      <dsp:nvSpPr>
        <dsp:cNvPr id="0" name=""/>
        <dsp:cNvSpPr/>
      </dsp:nvSpPr>
      <dsp:spPr>
        <a:xfrm>
          <a:off x="0" y="531"/>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Supports lifelong learning by shifting the focus from marks to learning</a:t>
          </a:r>
        </a:p>
      </dsp:txBody>
      <dsp:txXfrm>
        <a:off x="0" y="531"/>
        <a:ext cx="10515600" cy="870296"/>
      </dsp:txXfrm>
    </dsp:sp>
    <dsp:sp modelId="{F470AC0A-A51B-4802-9551-A530E6A565C1}">
      <dsp:nvSpPr>
        <dsp:cNvPr id="0" name=""/>
        <dsp:cNvSpPr/>
      </dsp:nvSpPr>
      <dsp:spPr>
        <a:xfrm>
          <a:off x="0" y="870827"/>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10036A-FB17-4CC2-B4CB-AE95DE10818E}">
      <dsp:nvSpPr>
        <dsp:cNvPr id="0" name=""/>
        <dsp:cNvSpPr/>
      </dsp:nvSpPr>
      <dsp:spPr>
        <a:xfrm>
          <a:off x="0" y="870827"/>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Values most recent evidence of learning when providing student marks, rather than averaging over a term</a:t>
          </a:r>
        </a:p>
      </dsp:txBody>
      <dsp:txXfrm>
        <a:off x="0" y="870827"/>
        <a:ext cx="10515600" cy="870296"/>
      </dsp:txXfrm>
    </dsp:sp>
    <dsp:sp modelId="{A4E0A384-00F4-4D9D-93CB-C80A1692D206}">
      <dsp:nvSpPr>
        <dsp:cNvPr id="0" name=""/>
        <dsp:cNvSpPr/>
      </dsp:nvSpPr>
      <dsp:spPr>
        <a:xfrm>
          <a:off x="0" y="1741123"/>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99C4C0-62B3-488D-B61F-D781B52D8E4D}">
      <dsp:nvSpPr>
        <dsp:cNvPr id="0" name=""/>
        <dsp:cNvSpPr/>
      </dsp:nvSpPr>
      <dsp:spPr>
        <a:xfrm>
          <a:off x="0" y="1741123"/>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Views learning as ongoing, rather than signaling that learning is done</a:t>
          </a:r>
        </a:p>
      </dsp:txBody>
      <dsp:txXfrm>
        <a:off x="0" y="1741123"/>
        <a:ext cx="10515600" cy="870296"/>
      </dsp:txXfrm>
    </dsp:sp>
    <dsp:sp modelId="{1639A1CF-780D-40A8-BC07-DFAC2BB6B8C6}">
      <dsp:nvSpPr>
        <dsp:cNvPr id="0" name=""/>
        <dsp:cNvSpPr/>
      </dsp:nvSpPr>
      <dsp:spPr>
        <a:xfrm>
          <a:off x="0" y="261142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118C8C-DE7A-4DE3-823A-7F31E73E8EF3}">
      <dsp:nvSpPr>
        <dsp:cNvPr id="0" name=""/>
        <dsp:cNvSpPr/>
      </dsp:nvSpPr>
      <dsp:spPr>
        <a:xfrm>
          <a:off x="0" y="2611420"/>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Is inclusive of all students</a:t>
          </a:r>
        </a:p>
      </dsp:txBody>
      <dsp:txXfrm>
        <a:off x="0" y="2611420"/>
        <a:ext cx="10515600" cy="870296"/>
      </dsp:txXfrm>
    </dsp:sp>
    <dsp:sp modelId="{FB6CDBD9-2234-42BA-8AA2-3E0B2EEF26E1}">
      <dsp:nvSpPr>
        <dsp:cNvPr id="0" name=""/>
        <dsp:cNvSpPr/>
      </dsp:nvSpPr>
      <dsp:spPr>
        <a:xfrm>
          <a:off x="0" y="3481716"/>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783A67-D134-42CF-8C43-E49C7DF24767}">
      <dsp:nvSpPr>
        <dsp:cNvPr id="0" name=""/>
        <dsp:cNvSpPr/>
      </dsp:nvSpPr>
      <dsp:spPr>
        <a:xfrm>
          <a:off x="0" y="3481716"/>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Maintains high provincial standards (new performance standards being developed)</a:t>
          </a:r>
        </a:p>
      </dsp:txBody>
      <dsp:txXfrm>
        <a:off x="0" y="3481716"/>
        <a:ext cx="10515600" cy="8702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8A82B-ACC3-4E91-AB72-669FECF66DBF}">
      <dsp:nvSpPr>
        <dsp:cNvPr id="0" name=""/>
        <dsp:cNvSpPr/>
      </dsp:nvSpPr>
      <dsp:spPr>
        <a:xfrm>
          <a:off x="1220" y="541542"/>
          <a:ext cx="4282482" cy="27193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60E3D3-F7F4-4C96-8D65-44C8020D7CF9}">
      <dsp:nvSpPr>
        <dsp:cNvPr id="0" name=""/>
        <dsp:cNvSpPr/>
      </dsp:nvSpPr>
      <dsp:spPr>
        <a:xfrm>
          <a:off x="477051" y="993582"/>
          <a:ext cx="4282482" cy="27193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Navigating the curriculum:</a:t>
          </a:r>
        </a:p>
        <a:p>
          <a:pPr marL="0" lvl="0" indent="0" algn="ctr" defTabSz="1155700">
            <a:lnSpc>
              <a:spcPct val="90000"/>
            </a:lnSpc>
            <a:spcBef>
              <a:spcPct val="0"/>
            </a:spcBef>
            <a:spcAft>
              <a:spcPct val="35000"/>
            </a:spcAft>
            <a:buNone/>
          </a:pPr>
          <a:r>
            <a:rPr lang="en-US" sz="2600" kern="1200" dirty="0"/>
            <a:t> </a:t>
          </a:r>
          <a:r>
            <a:rPr lang="en-US" sz="2600" kern="1200" dirty="0">
              <a:hlinkClick xmlns:r="http://schemas.openxmlformats.org/officeDocument/2006/relationships" r:id="rId1"/>
            </a:rPr>
            <a:t>https://curriculum.gov.bc.ca/</a:t>
          </a:r>
          <a:endParaRPr lang="en-US" sz="2600" kern="1200" dirty="0"/>
        </a:p>
      </dsp:txBody>
      <dsp:txXfrm>
        <a:off x="556699" y="1073230"/>
        <a:ext cx="4123186" cy="2560080"/>
      </dsp:txXfrm>
    </dsp:sp>
    <dsp:sp modelId="{678288AD-DFF4-412E-A93E-2FDB89BAEEB3}">
      <dsp:nvSpPr>
        <dsp:cNvPr id="0" name=""/>
        <dsp:cNvSpPr/>
      </dsp:nvSpPr>
      <dsp:spPr>
        <a:xfrm>
          <a:off x="5235365" y="541542"/>
          <a:ext cx="4282482" cy="27193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C80B31-CC19-488B-9B9A-54F6D29DB919}">
      <dsp:nvSpPr>
        <dsp:cNvPr id="0" name=""/>
        <dsp:cNvSpPr/>
      </dsp:nvSpPr>
      <dsp:spPr>
        <a:xfrm>
          <a:off x="5711197" y="993582"/>
          <a:ext cx="4282482" cy="27193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Importance of elaborations – multiple ways to access them</a:t>
          </a:r>
        </a:p>
      </dsp:txBody>
      <dsp:txXfrm>
        <a:off x="5790845" y="1073230"/>
        <a:ext cx="4123186" cy="25600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C52F36-634E-41B7-844B-512578A103B1}" type="datetimeFigureOut">
              <a:t>5/3/2023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091479-B9A0-4EF7-B11A-26AF639E5E97}" type="slidenum">
              <a:t>‹#›</a:t>
            </a:fld>
            <a:endParaRPr lang="en-US"/>
          </a:p>
        </p:txBody>
      </p:sp>
    </p:spTree>
    <p:extLst>
      <p:ext uri="{BB962C8B-B14F-4D97-AF65-F5344CB8AC3E}">
        <p14:creationId xmlns:p14="http://schemas.microsoft.com/office/powerpoint/2010/main" val="183791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Importance of grounding in place.  What does it mean to be here, in Mission, at this time?  </a:t>
            </a:r>
          </a:p>
          <a:p>
            <a:r>
              <a:rPr lang="en-US" dirty="0"/>
              <a:t>Sto:lo teaching of a good mind and a good heart.  </a:t>
            </a:r>
          </a:p>
        </p:txBody>
      </p:sp>
      <p:sp>
        <p:nvSpPr>
          <p:cNvPr id="4" name="Slide Number Placeholder 3"/>
          <p:cNvSpPr>
            <a:spLocks noGrp="1"/>
          </p:cNvSpPr>
          <p:nvPr>
            <p:ph type="sldNum" sz="quarter" idx="5"/>
          </p:nvPr>
        </p:nvSpPr>
        <p:spPr/>
        <p:txBody>
          <a:bodyPr/>
          <a:lstStyle/>
          <a:p>
            <a:fld id="{A9091479-B9A0-4EF7-B11A-26AF639E5E97}" type="slidenum">
              <a:rPr lang="en-US" smtClean="0"/>
              <a:t>2</a:t>
            </a:fld>
            <a:endParaRPr lang="en-US"/>
          </a:p>
        </p:txBody>
      </p:sp>
    </p:spTree>
    <p:extLst>
      <p:ext uri="{BB962C8B-B14F-4D97-AF65-F5344CB8AC3E}">
        <p14:creationId xmlns:p14="http://schemas.microsoft.com/office/powerpoint/2010/main" val="3618480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Enrolling and non-enrolling teachers, EA’s, ILWs, Indigenous success advocates, YCW’s, counsellors, administrators – everyone in this room is here to support the well-being and development of other human beings.  Networks of support – no one role does this work in isolation.  It can only be done in community with one another.  </a:t>
            </a:r>
          </a:p>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3</a:t>
            </a:fld>
            <a:endParaRPr lang="en-US"/>
          </a:p>
        </p:txBody>
      </p:sp>
    </p:spTree>
    <p:extLst>
      <p:ext uri="{BB962C8B-B14F-4D97-AF65-F5344CB8AC3E}">
        <p14:creationId xmlns:p14="http://schemas.microsoft.com/office/powerpoint/2010/main" val="2380909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Ministry’s K-12 Mental Health in Schools Strategy centered around 3 pillars:  Compassionate Systems Leadership, Capacity Building, Mental Health in the Classroom.  Compassionate Systems Leadership is notably the first and central to that work, and highlighted in this graphic, is adult well-being.  We know some of our kids are struggling from 3 years of living in a pandemic, increased use of social media, etc.  That is no different for many of us.  </a:t>
            </a:r>
          </a:p>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4</a:t>
            </a:fld>
            <a:endParaRPr lang="en-US"/>
          </a:p>
        </p:txBody>
      </p:sp>
    </p:spTree>
    <p:extLst>
      <p:ext uri="{BB962C8B-B14F-4D97-AF65-F5344CB8AC3E}">
        <p14:creationId xmlns:p14="http://schemas.microsoft.com/office/powerpoint/2010/main" val="2053277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dirty="0"/>
              <a:t>We often talk about educating the whole child, but what about the whole adult educating them?  We don't walk in the door as thinking heads, with no heart (emotions) or body.  </a:t>
            </a:r>
          </a:p>
          <a:p>
            <a:pPr marL="285750" indent="-285750">
              <a:lnSpc>
                <a:spcPct val="90000"/>
              </a:lnSpc>
              <a:spcBef>
                <a:spcPts val="1000"/>
              </a:spcBef>
              <a:buFont typeface="Arial"/>
              <a:buChar char="•"/>
            </a:pPr>
            <a:r>
              <a:rPr lang="en-US" dirty="0">
                <a:cs typeface="Calibri"/>
              </a:rPr>
              <a:t>How does this relate to assessment?  How we are showing up matters.  Asking students to get used to becoming self-aware – assessment is not just about our judgment; it is about building students’ self-awareness</a:t>
            </a:r>
          </a:p>
          <a:p>
            <a:pPr marL="285750" indent="-285750">
              <a:lnSpc>
                <a:spcPct val="90000"/>
              </a:lnSpc>
              <a:spcBef>
                <a:spcPts val="1000"/>
              </a:spcBef>
              <a:buFont typeface="Arial"/>
              <a:buChar cha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A9091479-B9A0-4EF7-B11A-26AF639E5E97}" type="slidenum">
              <a:t>5</a:t>
            </a:fld>
            <a:endParaRPr lang="en-US"/>
          </a:p>
        </p:txBody>
      </p:sp>
    </p:spTree>
    <p:extLst>
      <p:ext uri="{BB962C8B-B14F-4D97-AF65-F5344CB8AC3E}">
        <p14:creationId xmlns:p14="http://schemas.microsoft.com/office/powerpoint/2010/main" val="303365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QR code to post your questions (don't assume you are the only one with that question); </a:t>
            </a:r>
          </a:p>
          <a:p>
            <a:r>
              <a:rPr lang="en-US" dirty="0">
                <a:cs typeface="Calibri"/>
              </a:rPr>
              <a:t>it's ok to feel a little uncomfortable (change is always hard especially when we're feeling uncertainty);</a:t>
            </a:r>
          </a:p>
          <a:p>
            <a:r>
              <a:rPr lang="en-US" dirty="0">
                <a:cs typeface="Calibri"/>
              </a:rPr>
              <a:t>Listen to each other to gain understanding; dialogue can be messy (assessment leads)</a:t>
            </a:r>
          </a:p>
          <a:p>
            <a:r>
              <a:rPr lang="en-US" dirty="0">
                <a:cs typeface="Calibri"/>
              </a:rPr>
              <a:t>Be present; try to limit cell phone use (texting or phone calls) to break times </a:t>
            </a:r>
          </a:p>
          <a:p>
            <a:endParaRPr lang="en-US" dirty="0">
              <a:cs typeface="Calibri"/>
            </a:endParaRPr>
          </a:p>
        </p:txBody>
      </p:sp>
      <p:sp>
        <p:nvSpPr>
          <p:cNvPr id="4" name="Slide Number Placeholder 3"/>
          <p:cNvSpPr>
            <a:spLocks noGrp="1"/>
          </p:cNvSpPr>
          <p:nvPr>
            <p:ph type="sldNum" sz="quarter" idx="5"/>
          </p:nvPr>
        </p:nvSpPr>
        <p:spPr/>
        <p:txBody>
          <a:bodyPr/>
          <a:lstStyle/>
          <a:p>
            <a:fld id="{A9091479-B9A0-4EF7-B11A-26AF639E5E97}" type="slidenum">
              <a:t>6</a:t>
            </a:fld>
            <a:endParaRPr lang="en-US"/>
          </a:p>
        </p:txBody>
      </p:sp>
    </p:spTree>
    <p:extLst>
      <p:ext uri="{BB962C8B-B14F-4D97-AF65-F5344CB8AC3E}">
        <p14:creationId xmlns:p14="http://schemas.microsoft.com/office/powerpoint/2010/main" val="123444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with assessment leads and mentor teachers and JEAC we have been working to make sense of the new reporting order within our own context.  We don’t have every answer and we have not anticipated every problem or nuance.  We want to hear from you and we need to be aware this process will unfold and refine over time.  Change is messy but we are here to support you and do what we can to make it as effective as possible.  Thank you to the assessment leads and mentor teachers who have stepped forward to assist with this work.  Please be kind to them – they did not write the reporting order!!  </a:t>
            </a:r>
          </a:p>
          <a:p>
            <a:endParaRPr lang="en-US" dirty="0"/>
          </a:p>
          <a:p>
            <a:r>
              <a:rPr lang="en-US" dirty="0"/>
              <a:t>We also recognize everyone is at a different place, some have been piloting assessment changes for a couple of years, some are hearing for the first time.  Even if some of the information you hear today is something you’ve heard before, it is an opportunity to engage more deeply with it, to see it through a different lens, and to gain new perspectives.  </a:t>
            </a:r>
          </a:p>
        </p:txBody>
      </p:sp>
      <p:sp>
        <p:nvSpPr>
          <p:cNvPr id="4" name="Slide Number Placeholder 3"/>
          <p:cNvSpPr>
            <a:spLocks noGrp="1"/>
          </p:cNvSpPr>
          <p:nvPr>
            <p:ph type="sldNum" sz="quarter" idx="5"/>
          </p:nvPr>
        </p:nvSpPr>
        <p:spPr/>
        <p:txBody>
          <a:bodyPr/>
          <a:lstStyle/>
          <a:p>
            <a:fld id="{A9091479-B9A0-4EF7-B11A-26AF639E5E97}" type="slidenum">
              <a:rPr lang="en-US" smtClean="0"/>
              <a:t>7</a:t>
            </a:fld>
            <a:endParaRPr lang="en-US"/>
          </a:p>
        </p:txBody>
      </p:sp>
    </p:spTree>
    <p:extLst>
      <p:ext uri="{BB962C8B-B14F-4D97-AF65-F5344CB8AC3E}">
        <p14:creationId xmlns:p14="http://schemas.microsoft.com/office/powerpoint/2010/main" val="2635811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Breakout groups will be by department – cross school collaboration</a:t>
            </a:r>
          </a:p>
          <a:p>
            <a:r>
              <a:rPr lang="en-US" dirty="0"/>
              <a:t>Making Learning Visible</a:t>
            </a:r>
          </a:p>
          <a:p>
            <a:r>
              <a:rPr lang="en-US" dirty="0"/>
              <a:t>Providing Feedback</a:t>
            </a:r>
          </a:p>
          <a:p>
            <a:r>
              <a:rPr lang="en-US" dirty="0"/>
              <a:t>Working in school or department groups to plan next steps</a:t>
            </a:r>
          </a:p>
          <a:p>
            <a:r>
              <a:rPr lang="en-US" dirty="0"/>
              <a:t>Back together for district logistics and next steps (tools, timing) </a:t>
            </a:r>
          </a:p>
        </p:txBody>
      </p:sp>
      <p:sp>
        <p:nvSpPr>
          <p:cNvPr id="4" name="Slide Number Placeholder 3"/>
          <p:cNvSpPr>
            <a:spLocks noGrp="1"/>
          </p:cNvSpPr>
          <p:nvPr>
            <p:ph type="sldNum" sz="quarter" idx="5"/>
          </p:nvPr>
        </p:nvSpPr>
        <p:spPr/>
        <p:txBody>
          <a:bodyPr/>
          <a:lstStyle/>
          <a:p>
            <a:fld id="{A9091479-B9A0-4EF7-B11A-26AF639E5E97}" type="slidenum">
              <a:rPr lang="en-US" smtClean="0"/>
              <a:t>9</a:t>
            </a:fld>
            <a:endParaRPr lang="en-US"/>
          </a:p>
        </p:txBody>
      </p:sp>
    </p:spTree>
    <p:extLst>
      <p:ext uri="{BB962C8B-B14F-4D97-AF65-F5344CB8AC3E}">
        <p14:creationId xmlns:p14="http://schemas.microsoft.com/office/powerpoint/2010/main" val="1767856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the dreams people have for their children as they enter kindergarten, and the dreams we hold for youth as they leave us.  What will their journey be about?  What do we want for them as they graduate and cross the stage?  </a:t>
            </a:r>
          </a:p>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11</a:t>
            </a:fld>
            <a:endParaRPr lang="en-US"/>
          </a:p>
        </p:txBody>
      </p:sp>
    </p:spTree>
    <p:extLst>
      <p:ext uri="{BB962C8B-B14F-4D97-AF65-F5344CB8AC3E}">
        <p14:creationId xmlns:p14="http://schemas.microsoft.com/office/powerpoint/2010/main" val="3291306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pace of change has increased exponentially.  We are still training for futures that don’t exist for students.  You may notice this goal as laid out by the Ministry is centered on the development of the Core Competencies.  </a:t>
            </a:r>
          </a:p>
        </p:txBody>
      </p:sp>
      <p:sp>
        <p:nvSpPr>
          <p:cNvPr id="4" name="Slide Number Placeholder 3"/>
          <p:cNvSpPr>
            <a:spLocks noGrp="1"/>
          </p:cNvSpPr>
          <p:nvPr>
            <p:ph type="sldNum" sz="quarter" idx="5"/>
          </p:nvPr>
        </p:nvSpPr>
        <p:spPr/>
        <p:txBody>
          <a:bodyPr/>
          <a:lstStyle/>
          <a:p>
            <a:fld id="{A9091479-B9A0-4EF7-B11A-26AF639E5E97}" type="slidenum">
              <a:rPr lang="en-US" smtClean="0"/>
              <a:t>13</a:t>
            </a:fld>
            <a:endParaRPr lang="en-US"/>
          </a:p>
        </p:txBody>
      </p:sp>
    </p:spTree>
    <p:extLst>
      <p:ext uri="{BB962C8B-B14F-4D97-AF65-F5344CB8AC3E}">
        <p14:creationId xmlns:p14="http://schemas.microsoft.com/office/powerpoint/2010/main" val="103874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not to simply add more sentences to comment boxes.  The goal is to increase student voice and ownership so they have a better understanding of who they are as learners, they recognize their learning and their growth and can set direction for learning.  </a:t>
            </a:r>
          </a:p>
        </p:txBody>
      </p:sp>
      <p:sp>
        <p:nvSpPr>
          <p:cNvPr id="4" name="Slide Number Placeholder 3"/>
          <p:cNvSpPr>
            <a:spLocks noGrp="1"/>
          </p:cNvSpPr>
          <p:nvPr>
            <p:ph type="sldNum" sz="quarter" idx="5"/>
          </p:nvPr>
        </p:nvSpPr>
        <p:spPr/>
        <p:txBody>
          <a:bodyPr/>
          <a:lstStyle/>
          <a:p>
            <a:fld id="{A9091479-B9A0-4EF7-B11A-26AF639E5E97}" type="slidenum">
              <a:rPr lang="en-US" smtClean="0"/>
              <a:t>14</a:t>
            </a:fld>
            <a:endParaRPr lang="en-US"/>
          </a:p>
        </p:txBody>
      </p:sp>
    </p:spTree>
    <p:extLst>
      <p:ext uri="{BB962C8B-B14F-4D97-AF65-F5344CB8AC3E}">
        <p14:creationId xmlns:p14="http://schemas.microsoft.com/office/powerpoint/2010/main" val="421863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Interconnected aspects of learning that are not separable from each other.  Each depends on the other two and changes as a result of the other two.  We choose, adapt, or change the learning standards we choose based on what we know about our students.  What we know is based on what we observe, what we discuss with them, and what they produce.  We communicate based on what they have learned, which is based on the learning standards.  </a:t>
            </a:r>
          </a:p>
        </p:txBody>
      </p:sp>
      <p:sp>
        <p:nvSpPr>
          <p:cNvPr id="4" name="Slide Number Placeholder 3"/>
          <p:cNvSpPr>
            <a:spLocks noGrp="1"/>
          </p:cNvSpPr>
          <p:nvPr>
            <p:ph type="sldNum" sz="quarter" idx="5"/>
          </p:nvPr>
        </p:nvSpPr>
        <p:spPr/>
        <p:txBody>
          <a:bodyPr/>
          <a:lstStyle/>
          <a:p>
            <a:fld id="{A9091479-B9A0-4EF7-B11A-26AF639E5E97}" type="slidenum">
              <a:rPr lang="en-US" smtClean="0"/>
              <a:t>15</a:t>
            </a:fld>
            <a:endParaRPr lang="en-US"/>
          </a:p>
        </p:txBody>
      </p:sp>
    </p:spTree>
    <p:extLst>
      <p:ext uri="{BB962C8B-B14F-4D97-AF65-F5344CB8AC3E}">
        <p14:creationId xmlns:p14="http://schemas.microsoft.com/office/powerpoint/2010/main" val="732520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 the stage for learning includes the supports we provide for students, based on their needs and contexts.  We tend to still hold onto an ethic of fairness that is based on equality instead of equity.  This leads us to think of we give supports to one student and not another, the student with supports isn’t learning as much as the one without supports so we can’t give them the same proficiency level or letter grade.  Did they learn what you intended them to learn?  That’s all you need to ask.  Full stop.  We are there to support and scaffold learning.  If learning happened, we successfully taught.  </a:t>
            </a:r>
          </a:p>
        </p:txBody>
      </p:sp>
      <p:sp>
        <p:nvSpPr>
          <p:cNvPr id="4" name="Slide Number Placeholder 3"/>
          <p:cNvSpPr>
            <a:spLocks noGrp="1"/>
          </p:cNvSpPr>
          <p:nvPr>
            <p:ph type="sldNum" sz="quarter" idx="5"/>
          </p:nvPr>
        </p:nvSpPr>
        <p:spPr/>
        <p:txBody>
          <a:bodyPr/>
          <a:lstStyle/>
          <a:p>
            <a:fld id="{A9091479-B9A0-4EF7-B11A-26AF639E5E97}" type="slidenum">
              <a:rPr lang="en-US" smtClean="0"/>
              <a:t>18</a:t>
            </a:fld>
            <a:endParaRPr lang="en-US"/>
          </a:p>
        </p:txBody>
      </p:sp>
    </p:spTree>
    <p:extLst>
      <p:ext uri="{BB962C8B-B14F-4D97-AF65-F5344CB8AC3E}">
        <p14:creationId xmlns:p14="http://schemas.microsoft.com/office/powerpoint/2010/main" val="4276449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world experiences and conversations/observations are valid.  For example, volunteer work, shopping fieldtrips, etc.  </a:t>
            </a:r>
          </a:p>
        </p:txBody>
      </p:sp>
      <p:sp>
        <p:nvSpPr>
          <p:cNvPr id="4" name="Slide Number Placeholder 3"/>
          <p:cNvSpPr>
            <a:spLocks noGrp="1"/>
          </p:cNvSpPr>
          <p:nvPr>
            <p:ph type="sldNum" sz="quarter" idx="5"/>
          </p:nvPr>
        </p:nvSpPr>
        <p:spPr/>
        <p:txBody>
          <a:bodyPr/>
          <a:lstStyle/>
          <a:p>
            <a:fld id="{A9091479-B9A0-4EF7-B11A-26AF639E5E97}" type="slidenum">
              <a:rPr lang="en-US" smtClean="0"/>
              <a:t>24</a:t>
            </a:fld>
            <a:endParaRPr lang="en-US"/>
          </a:p>
        </p:txBody>
      </p:sp>
    </p:spTree>
    <p:extLst>
      <p:ext uri="{BB962C8B-B14F-4D97-AF65-F5344CB8AC3E}">
        <p14:creationId xmlns:p14="http://schemas.microsoft.com/office/powerpoint/2010/main" val="2251047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Britney story of averaging; common sense!</a:t>
            </a:r>
          </a:p>
        </p:txBody>
      </p:sp>
      <p:sp>
        <p:nvSpPr>
          <p:cNvPr id="4" name="Slide Number Placeholder 3"/>
          <p:cNvSpPr>
            <a:spLocks noGrp="1"/>
          </p:cNvSpPr>
          <p:nvPr>
            <p:ph type="sldNum" sz="quarter" idx="5"/>
          </p:nvPr>
        </p:nvSpPr>
        <p:spPr/>
        <p:txBody>
          <a:bodyPr/>
          <a:lstStyle/>
          <a:p>
            <a:fld id="{A9091479-B9A0-4EF7-B11A-26AF639E5E97}" type="slidenum">
              <a:t>25</a:t>
            </a:fld>
            <a:endParaRPr lang="en-US"/>
          </a:p>
        </p:txBody>
      </p:sp>
    </p:spTree>
    <p:extLst>
      <p:ext uri="{BB962C8B-B14F-4D97-AF65-F5344CB8AC3E}">
        <p14:creationId xmlns:p14="http://schemas.microsoft.com/office/powerpoint/2010/main" val="2012437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range within each level. Proficient is the goal we aim for – that all students will become proficient in relation to the learning standards.  Extending is not about doing more work for bonus points.  It’s also not about working above grade level (although they may be).  It’s about going deeper with their learning and that means we have to make space for that to happen.  Going deeper on a multiple choice test is not possible.  What learning opportunities do we create, and is there an opportunity to extend beyond proficient?  What could that look like?  </a:t>
            </a:r>
          </a:p>
        </p:txBody>
      </p:sp>
      <p:sp>
        <p:nvSpPr>
          <p:cNvPr id="4" name="Slide Number Placeholder 3"/>
          <p:cNvSpPr>
            <a:spLocks noGrp="1"/>
          </p:cNvSpPr>
          <p:nvPr>
            <p:ph type="sldNum" sz="quarter" idx="5"/>
          </p:nvPr>
        </p:nvSpPr>
        <p:spPr/>
        <p:txBody>
          <a:bodyPr/>
          <a:lstStyle/>
          <a:p>
            <a:fld id="{A9091479-B9A0-4EF7-B11A-26AF639E5E97}" type="slidenum">
              <a:rPr lang="en-US" smtClean="0"/>
              <a:t>30</a:t>
            </a:fld>
            <a:endParaRPr lang="en-US"/>
          </a:p>
        </p:txBody>
      </p:sp>
    </p:spTree>
    <p:extLst>
      <p:ext uri="{BB962C8B-B14F-4D97-AF65-F5344CB8AC3E}">
        <p14:creationId xmlns:p14="http://schemas.microsoft.com/office/powerpoint/2010/main" val="1521946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31</a:t>
            </a:fld>
            <a:endParaRPr lang="en-US"/>
          </a:p>
        </p:txBody>
      </p:sp>
    </p:spTree>
    <p:extLst>
      <p:ext uri="{BB962C8B-B14F-4D97-AF65-F5344CB8AC3E}">
        <p14:creationId xmlns:p14="http://schemas.microsoft.com/office/powerpoint/2010/main" val="2853687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 report card” and “summary of learning” are slightly different.  Instead of tallying all the marks for a final report card (last chance), it is about summarizing the growth of the student’s learning over time.  In order to do that you need to know where they started.</a:t>
            </a:r>
          </a:p>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33</a:t>
            </a:fld>
            <a:endParaRPr lang="en-US"/>
          </a:p>
        </p:txBody>
      </p:sp>
    </p:spTree>
    <p:extLst>
      <p:ext uri="{BB962C8B-B14F-4D97-AF65-F5344CB8AC3E}">
        <p14:creationId xmlns:p14="http://schemas.microsoft.com/office/powerpoint/2010/main" val="1470539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doesn’t need to be complicated….</a:t>
            </a:r>
          </a:p>
        </p:txBody>
      </p:sp>
      <p:sp>
        <p:nvSpPr>
          <p:cNvPr id="4" name="Slide Number Placeholder 3"/>
          <p:cNvSpPr>
            <a:spLocks noGrp="1"/>
          </p:cNvSpPr>
          <p:nvPr>
            <p:ph type="sldNum" sz="quarter" idx="5"/>
          </p:nvPr>
        </p:nvSpPr>
        <p:spPr/>
        <p:txBody>
          <a:bodyPr/>
          <a:lstStyle/>
          <a:p>
            <a:fld id="{A9091479-B9A0-4EF7-B11A-26AF639E5E97}" type="slidenum">
              <a:rPr lang="en-US" smtClean="0"/>
              <a:t>47</a:t>
            </a:fld>
            <a:endParaRPr lang="en-US"/>
          </a:p>
        </p:txBody>
      </p:sp>
    </p:spTree>
    <p:extLst>
      <p:ext uri="{BB962C8B-B14F-4D97-AF65-F5344CB8AC3E}">
        <p14:creationId xmlns:p14="http://schemas.microsoft.com/office/powerpoint/2010/main" val="829304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49</a:t>
            </a:fld>
            <a:endParaRPr lang="en-US"/>
          </a:p>
        </p:txBody>
      </p:sp>
    </p:spTree>
    <p:extLst>
      <p:ext uri="{BB962C8B-B14F-4D97-AF65-F5344CB8AC3E}">
        <p14:creationId xmlns:p14="http://schemas.microsoft.com/office/powerpoint/2010/main" val="96325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091479-B9A0-4EF7-B11A-26AF639E5E97}" type="slidenum">
              <a:rPr lang="en-US" smtClean="0"/>
              <a:t>54</a:t>
            </a:fld>
            <a:endParaRPr lang="en-US"/>
          </a:p>
        </p:txBody>
      </p:sp>
    </p:spTree>
    <p:extLst>
      <p:ext uri="{BB962C8B-B14F-4D97-AF65-F5344CB8AC3E}">
        <p14:creationId xmlns:p14="http://schemas.microsoft.com/office/powerpoint/2010/main" val="129850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can </a:t>
            </a:r>
          </a:p>
        </p:txBody>
      </p:sp>
      <p:sp>
        <p:nvSpPr>
          <p:cNvPr id="4" name="Slide Number Placeholder 3"/>
          <p:cNvSpPr>
            <a:spLocks noGrp="1"/>
          </p:cNvSpPr>
          <p:nvPr>
            <p:ph type="sldNum" sz="quarter" idx="5"/>
          </p:nvPr>
        </p:nvSpPr>
        <p:spPr/>
        <p:txBody>
          <a:bodyPr/>
          <a:lstStyle/>
          <a:p>
            <a:fld id="{A9091479-B9A0-4EF7-B11A-26AF639E5E97}" type="slidenum">
              <a:rPr lang="en-US" smtClean="0"/>
              <a:t>56</a:t>
            </a:fld>
            <a:endParaRPr lang="en-US"/>
          </a:p>
        </p:txBody>
      </p:sp>
    </p:spTree>
    <p:extLst>
      <p:ext uri="{BB962C8B-B14F-4D97-AF65-F5344CB8AC3E}">
        <p14:creationId xmlns:p14="http://schemas.microsoft.com/office/powerpoint/2010/main" val="189316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was thinking about a writing assignment where students choose a social issue that matters to them and persuade different audiences of their point of view.  I want students to know that what matters to them, matters.  I decided to make the different audiences be younger children and older adults.  When I looked at the curriculum these competencies and content stood out to me.  </a:t>
            </a:r>
          </a:p>
        </p:txBody>
      </p:sp>
      <p:sp>
        <p:nvSpPr>
          <p:cNvPr id="4" name="Slide Number Placeholder 3"/>
          <p:cNvSpPr>
            <a:spLocks noGrp="1"/>
          </p:cNvSpPr>
          <p:nvPr>
            <p:ph type="sldNum" sz="quarter" idx="5"/>
          </p:nvPr>
        </p:nvSpPr>
        <p:spPr/>
        <p:txBody>
          <a:bodyPr/>
          <a:lstStyle/>
          <a:p>
            <a:fld id="{A9091479-B9A0-4EF7-B11A-26AF639E5E97}" type="slidenum">
              <a:rPr lang="en-US" smtClean="0"/>
              <a:t>59</a:t>
            </a:fld>
            <a:endParaRPr lang="en-US"/>
          </a:p>
        </p:txBody>
      </p:sp>
    </p:spTree>
    <p:extLst>
      <p:ext uri="{BB962C8B-B14F-4D97-AF65-F5344CB8AC3E}">
        <p14:creationId xmlns:p14="http://schemas.microsoft.com/office/powerpoint/2010/main" val="2521549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leads and mentor teachers did not write the reporting order – please be kind to them.  They have been working hard to make sense of the order in order to support colleagues – all of you – in making the transition.  </a:t>
            </a:r>
          </a:p>
        </p:txBody>
      </p:sp>
      <p:sp>
        <p:nvSpPr>
          <p:cNvPr id="4" name="Slide Number Placeholder 3"/>
          <p:cNvSpPr>
            <a:spLocks noGrp="1"/>
          </p:cNvSpPr>
          <p:nvPr>
            <p:ph type="sldNum" sz="quarter" idx="5"/>
          </p:nvPr>
        </p:nvSpPr>
        <p:spPr/>
        <p:txBody>
          <a:bodyPr/>
          <a:lstStyle/>
          <a:p>
            <a:fld id="{A9091479-B9A0-4EF7-B11A-26AF639E5E97}" type="slidenum">
              <a:rPr lang="en-US" smtClean="0"/>
              <a:t>68</a:t>
            </a:fld>
            <a:endParaRPr lang="en-US"/>
          </a:p>
        </p:txBody>
      </p:sp>
    </p:spTree>
    <p:extLst>
      <p:ext uri="{BB962C8B-B14F-4D97-AF65-F5344CB8AC3E}">
        <p14:creationId xmlns:p14="http://schemas.microsoft.com/office/powerpoint/2010/main" val="1845456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courses.lumenlearning.com/wm-businesscommunicationmgrs/chapter/race-and-ethnicit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deviantart.com/cathita/art/Funny-dog-2-111022833" TargetMode="External"/><Relationship Id="rId13"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7.jpeg"/><Relationship Id="rId12" Type="http://schemas.openxmlformats.org/officeDocument/2006/relationships/hyperlink" Target="https://abinotronix.wordpress.com/2017/08/20/panda-human-foolishnes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funyimage.blogspot.com/2012/08/pics-of-funny-animals.html" TargetMode="External"/><Relationship Id="rId11" Type="http://schemas.openxmlformats.org/officeDocument/2006/relationships/image" Target="../media/image9.jpeg"/><Relationship Id="rId5" Type="http://schemas.openxmlformats.org/officeDocument/2006/relationships/image" Target="../media/image6.jpeg"/><Relationship Id="rId15" Type="http://schemas.openxmlformats.org/officeDocument/2006/relationships/image" Target="../media/image11.jpeg"/><Relationship Id="rId10" Type="http://schemas.openxmlformats.org/officeDocument/2006/relationships/hyperlink" Target="https://www.flickr.com/photos/tambako/29193936326" TargetMode="External"/><Relationship Id="rId4" Type="http://schemas.openxmlformats.org/officeDocument/2006/relationships/hyperlink" Target="https://www.flickr.com/photos/ufania/12750890225" TargetMode="External"/><Relationship Id="rId9" Type="http://schemas.openxmlformats.org/officeDocument/2006/relationships/image" Target="../media/image8.jpeg"/><Relationship Id="rId14" Type="http://schemas.openxmlformats.org/officeDocument/2006/relationships/hyperlink" Target="http://presurfer.blogspot.com/2011/05/world-famous-animals-in-captivity.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flickr.com/photos/sirwiseowl/5229359535"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publicdomainpictures.net/view-image.php?image=21683&amp;picture=are-we-there-yet" TargetMode="Externa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ourses.lumenlearning.com/cochise-marketing/chapter/why-it-matters-marketing-function/" TargetMode="Externa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8.jpe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3" Type="http://schemas.openxmlformats.org/officeDocument/2006/relationships/hyperlink" Target="http://mytravelsmylife.blogspot.com/2013/06/the-key.html" TargetMode="External"/><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jisc.ac.uk/blog/tracking-what-your-students-really-think-about-your-organisations-digital-environment-20-jun-2017"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leadershipfreak.wordpress.com/2014/07/09/10-statements-that-eliminate-misconceptions/" TargetMode="External"/><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pixabay.com/en/teacher-school-university-board-1015630/" TargetMode="External"/><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pngall.com/target-png" TargetMode="External"/><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scope.bccampus.ca/course/view.php?id=477" TargetMode="Externa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43468" y="643467"/>
            <a:ext cx="4620584" cy="4567137"/>
          </a:xfrm>
        </p:spPr>
        <p:txBody>
          <a:bodyPr>
            <a:normAutofit/>
          </a:bodyPr>
          <a:lstStyle/>
          <a:p>
            <a:pPr algn="l"/>
            <a:r>
              <a:rPr lang="en-US" sz="4400">
                <a:cs typeface="Calibri Light"/>
              </a:rPr>
              <a:t>Ministry of Education and Childcare - </a:t>
            </a:r>
            <a:br>
              <a:rPr lang="en-US" sz="4400">
                <a:cs typeface="Calibri Light"/>
              </a:rPr>
            </a:br>
            <a:r>
              <a:rPr lang="en-US" sz="4400">
                <a:cs typeface="Calibri Light"/>
              </a:rPr>
              <a:t>Assessment Framework</a:t>
            </a:r>
            <a:endParaRPr lang="en-US" sz="4400"/>
          </a:p>
        </p:txBody>
      </p:sp>
      <p:sp>
        <p:nvSpPr>
          <p:cNvPr id="3" name="Subtitle 2"/>
          <p:cNvSpPr>
            <a:spLocks noGrp="1"/>
          </p:cNvSpPr>
          <p:nvPr>
            <p:ph type="subTitle" idx="1"/>
          </p:nvPr>
        </p:nvSpPr>
        <p:spPr>
          <a:xfrm>
            <a:off x="643467" y="5277684"/>
            <a:ext cx="4620584" cy="775494"/>
          </a:xfrm>
        </p:spPr>
        <p:txBody>
          <a:bodyPr vert="horz" lIns="91440" tIns="45720" rIns="91440" bIns="45720" rtlCol="0">
            <a:normAutofit/>
          </a:bodyPr>
          <a:lstStyle/>
          <a:p>
            <a:pPr algn="l"/>
            <a:r>
              <a:rPr lang="en-US" dirty="0">
                <a:cs typeface="Calibri"/>
              </a:rPr>
              <a:t>April 28, 2023</a:t>
            </a:r>
            <a:endParaRPr lang="en-US" dirty="0"/>
          </a:p>
        </p:txBody>
      </p:sp>
      <p:pic>
        <p:nvPicPr>
          <p:cNvPr id="43" name="Picture 42">
            <a:extLst>
              <a:ext uri="{FF2B5EF4-FFF2-40B4-BE49-F238E27FC236}">
                <a16:creationId xmlns:a16="http://schemas.microsoft.com/office/drawing/2014/main" id="{0018E356-1DE3-1210-09B5-0EE0D37DB6E3}"/>
              </a:ext>
            </a:extLst>
          </p:cNvPr>
          <p:cNvPicPr>
            <a:picLocks noChangeAspect="1"/>
          </p:cNvPicPr>
          <p:nvPr/>
        </p:nvPicPr>
        <p:blipFill rotWithShape="1">
          <a:blip r:embed="rId2"/>
          <a:srcRect r="13054"/>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Fog-covered mountain">
            <a:extLst>
              <a:ext uri="{FF2B5EF4-FFF2-40B4-BE49-F238E27FC236}">
                <a16:creationId xmlns:a16="http://schemas.microsoft.com/office/drawing/2014/main" id="{22964B0D-CA79-CDA4-284C-AADB8A5AF52D}"/>
              </a:ext>
            </a:extLst>
          </p:cNvPr>
          <p:cNvPicPr>
            <a:picLocks noChangeAspect="1"/>
          </p:cNvPicPr>
          <p:nvPr/>
        </p:nvPicPr>
        <p:blipFill rotWithShape="1">
          <a:blip r:embed="rId3"/>
          <a:srcRect t="15730"/>
          <a:stretch/>
        </p:blipFill>
        <p:spPr>
          <a:xfrm>
            <a:off x="-55" y="0"/>
            <a:ext cx="12191980" cy="6857990"/>
          </a:xfrm>
          <a:prstGeom prst="rect">
            <a:avLst/>
          </a:prstGeom>
        </p:spPr>
      </p:pic>
      <p:sp>
        <p:nvSpPr>
          <p:cNvPr id="23" name="Rectangle 2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1695A3-E1CB-E297-6F07-3542342E3EBF}"/>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b="1">
                <a:solidFill>
                  <a:schemeClr val="tx1">
                    <a:lumMod val="85000"/>
                    <a:lumOff val="15000"/>
                  </a:schemeClr>
                </a:solidFill>
              </a:rPr>
              <a:t>Land Acknowledgement</a:t>
            </a:r>
            <a:br>
              <a:rPr lang="en-US" sz="2300" b="1">
                <a:solidFill>
                  <a:schemeClr val="tx1">
                    <a:lumMod val="85000"/>
                    <a:lumOff val="15000"/>
                  </a:schemeClr>
                </a:solidFill>
              </a:rPr>
            </a:br>
            <a:r>
              <a:rPr lang="en-US" sz="2300" b="1">
                <a:solidFill>
                  <a:schemeClr val="tx1">
                    <a:lumMod val="85000"/>
                    <a:lumOff val="15000"/>
                  </a:schemeClr>
                </a:solidFill>
              </a:rPr>
              <a:t>Good Mind, Good Heart, Good Feeling</a:t>
            </a:r>
          </a:p>
        </p:txBody>
      </p:sp>
      <p:cxnSp>
        <p:nvCxnSpPr>
          <p:cNvPr id="25" name="Straight Connector 2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0378E7-1B51-C939-43B1-B5ED21CD58CE}"/>
              </a:ext>
            </a:extLst>
          </p:cNvPr>
          <p:cNvSpPr txBox="1"/>
          <p:nvPr/>
        </p:nvSpPr>
        <p:spPr>
          <a:xfrm>
            <a:off x="6095935" y="3290500"/>
            <a:ext cx="65" cy="276999"/>
          </a:xfrm>
          <a:prstGeom prst="rect">
            <a:avLst/>
          </a:prstGeom>
          <a:noFill/>
        </p:spPr>
        <p:txBody>
          <a:bodyPr wrap="none" lIns="0" tIns="0" rIns="0" bIns="0" rtlCol="0">
            <a:spAutoFit/>
          </a:bodyPr>
          <a:lstStyle/>
          <a:p>
            <a:endParaRPr lang="en-US" dirty="0"/>
          </a:p>
        </p:txBody>
      </p:sp>
    </p:spTree>
    <p:extLst>
      <p:ext uri="{BB962C8B-B14F-4D97-AF65-F5344CB8AC3E}">
        <p14:creationId xmlns:p14="http://schemas.microsoft.com/office/powerpoint/2010/main" val="181654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group of people posing for a photo&#10;&#10;Description automatically generated">
            <a:extLst>
              <a:ext uri="{FF2B5EF4-FFF2-40B4-BE49-F238E27FC236}">
                <a16:creationId xmlns:a16="http://schemas.microsoft.com/office/drawing/2014/main" id="{85508C56-AAF3-0136-2BDA-3669B5E752B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5333"/>
          <a:stretch/>
        </p:blipFill>
        <p:spPr>
          <a:xfrm>
            <a:off x="-1" y="10"/>
            <a:ext cx="12192001"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4B5CC7-B298-4312-F3CC-105FAA45FA3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Who is here?</a:t>
            </a: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8268320-969C-0152-8841-F74BB37F767D}"/>
              </a:ext>
            </a:extLst>
          </p:cNvPr>
          <p:cNvSpPr txBox="1"/>
          <p:nvPr/>
        </p:nvSpPr>
        <p:spPr>
          <a:xfrm>
            <a:off x="9990756" y="6657945"/>
            <a:ext cx="220124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2858965226"/>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7B31EB-1EEA-5C24-1C09-8B88DF8E91F9}"/>
              </a:ext>
            </a:extLst>
          </p:cNvPr>
          <p:cNvSpPr>
            <a:spLocks noGrp="1"/>
          </p:cNvSpPr>
          <p:nvPr>
            <p:ph type="title"/>
          </p:nvPr>
        </p:nvSpPr>
        <p:spPr>
          <a:xfrm>
            <a:off x="699714" y="5490971"/>
            <a:ext cx="6962072" cy="1159200"/>
          </a:xfrm>
        </p:spPr>
        <p:txBody>
          <a:bodyPr vert="horz" lIns="91440" tIns="45720" rIns="91440" bIns="45720" rtlCol="0" anchor="ctr">
            <a:normAutofit/>
          </a:bodyPr>
          <a:lstStyle/>
          <a:p>
            <a:r>
              <a:rPr lang="en-US" sz="3700" kern="1200">
                <a:solidFill>
                  <a:srgbClr val="FFFFFF"/>
                </a:solidFill>
                <a:latin typeface="+mj-lt"/>
                <a:ea typeface="+mj-ea"/>
                <a:cs typeface="+mj-cs"/>
              </a:rPr>
              <a:t>Mental Health in Schools Strategy</a:t>
            </a:r>
          </a:p>
        </p:txBody>
      </p:sp>
      <p:pic>
        <p:nvPicPr>
          <p:cNvPr id="5" name="Content Placeholder 4">
            <a:extLst>
              <a:ext uri="{FF2B5EF4-FFF2-40B4-BE49-F238E27FC236}">
                <a16:creationId xmlns:a16="http://schemas.microsoft.com/office/drawing/2014/main" id="{69DD5FCF-FF32-3206-E844-704789B3C4BD}"/>
              </a:ext>
            </a:extLst>
          </p:cNvPr>
          <p:cNvPicPr>
            <a:picLocks noChangeAspect="1"/>
          </p:cNvPicPr>
          <p:nvPr/>
        </p:nvPicPr>
        <p:blipFill>
          <a:blip r:embed="rId3"/>
          <a:stretch>
            <a:fillRect/>
          </a:stretch>
        </p:blipFill>
        <p:spPr>
          <a:xfrm>
            <a:off x="1219200" y="133840"/>
            <a:ext cx="9883999" cy="5133418"/>
          </a:xfrm>
          <a:prstGeom prst="rect">
            <a:avLst/>
          </a:prstGeom>
        </p:spPr>
      </p:pic>
      <p:sp>
        <p:nvSpPr>
          <p:cNvPr id="6" name="Arrow: Right 5">
            <a:extLst>
              <a:ext uri="{FF2B5EF4-FFF2-40B4-BE49-F238E27FC236}">
                <a16:creationId xmlns:a16="http://schemas.microsoft.com/office/drawing/2014/main" id="{4B11AA79-818A-B579-F321-F1B96512BC14}"/>
              </a:ext>
            </a:extLst>
          </p:cNvPr>
          <p:cNvSpPr/>
          <p:nvPr/>
        </p:nvSpPr>
        <p:spPr>
          <a:xfrm rot="18981309">
            <a:off x="2082800" y="41656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719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6CC2D5-E999-A8A7-ECE2-0E15257FCA74}"/>
              </a:ext>
            </a:extLst>
          </p:cNvPr>
          <p:cNvSpPr>
            <a:spLocks noGrp="1"/>
          </p:cNvSpPr>
          <p:nvPr>
            <p:ph type="title"/>
          </p:nvPr>
        </p:nvSpPr>
        <p:spPr>
          <a:xfrm>
            <a:off x="1371597" y="348865"/>
            <a:ext cx="10044023" cy="877729"/>
          </a:xfrm>
        </p:spPr>
        <p:txBody>
          <a:bodyPr anchor="ctr">
            <a:normAutofit/>
          </a:bodyPr>
          <a:lstStyle/>
          <a:p>
            <a:r>
              <a:rPr lang="en-US" sz="4000" b="1">
                <a:solidFill>
                  <a:srgbClr val="FFFFFF"/>
                </a:solidFill>
                <a:cs typeface="Calibri Light"/>
              </a:rPr>
              <a:t>Checking In – How are you?</a:t>
            </a:r>
            <a:r>
              <a:rPr lang="en-US" sz="4000">
                <a:solidFill>
                  <a:srgbClr val="FFFFFF"/>
                </a:solidFill>
                <a:cs typeface="Calibri Light"/>
              </a:rPr>
              <a:t> </a:t>
            </a:r>
            <a:endParaRPr lang="en-US" sz="4000">
              <a:solidFill>
                <a:srgbClr val="FFFFFF"/>
              </a:solidFill>
            </a:endParaRPr>
          </a:p>
        </p:txBody>
      </p:sp>
      <p:sp>
        <p:nvSpPr>
          <p:cNvPr id="3" name="Content Placeholder 2">
            <a:extLst>
              <a:ext uri="{FF2B5EF4-FFF2-40B4-BE49-F238E27FC236}">
                <a16:creationId xmlns:a16="http://schemas.microsoft.com/office/drawing/2014/main" id="{EA3743FB-EA29-1F6E-0F7B-C02CF35AB4F0}"/>
              </a:ext>
            </a:extLst>
          </p:cNvPr>
          <p:cNvSpPr>
            <a:spLocks noGrp="1"/>
          </p:cNvSpPr>
          <p:nvPr>
            <p:ph idx="1"/>
          </p:nvPr>
        </p:nvSpPr>
        <p:spPr>
          <a:xfrm>
            <a:off x="1480351" y="2313764"/>
            <a:ext cx="9179932" cy="3798640"/>
          </a:xfrm>
        </p:spPr>
        <p:txBody>
          <a:bodyPr vert="horz" lIns="91440" tIns="45720" rIns="91440" bIns="45720" rtlCol="0" anchor="t">
            <a:normAutofit/>
          </a:bodyPr>
          <a:lstStyle/>
          <a:p>
            <a:pPr marL="198882" indent="-198882" defTabSz="795528">
              <a:spcBef>
                <a:spcPts val="870"/>
              </a:spcBef>
            </a:pPr>
            <a:endParaRPr lang="en-US" sz="2436" kern="1200">
              <a:solidFill>
                <a:schemeClr val="tx1"/>
              </a:solidFill>
              <a:latin typeface="+mn-lt"/>
              <a:ea typeface="+mn-lt"/>
              <a:cs typeface="+mn-lt"/>
            </a:endParaRPr>
          </a:p>
          <a:p>
            <a:endParaRPr lang="en-US">
              <a:cs typeface="Calibri"/>
            </a:endParaRPr>
          </a:p>
        </p:txBody>
      </p:sp>
      <p:pic>
        <p:nvPicPr>
          <p:cNvPr id="8" name="Picture 8" descr="A picture containing indoor, dog, white, mammal&#10;&#10;Description automatically generated">
            <a:extLst>
              <a:ext uri="{FF2B5EF4-FFF2-40B4-BE49-F238E27FC236}">
                <a16:creationId xmlns:a16="http://schemas.microsoft.com/office/drawing/2014/main" id="{7EA6450D-FBD8-8174-9B1E-E946A0CD9E1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80304" y="4147753"/>
            <a:ext cx="2394765" cy="2156293"/>
          </a:xfrm>
          <a:prstGeom prst="rect">
            <a:avLst/>
          </a:prstGeom>
        </p:spPr>
      </p:pic>
      <p:pic>
        <p:nvPicPr>
          <p:cNvPr id="14" name="Picture 14">
            <a:extLst>
              <a:ext uri="{FF2B5EF4-FFF2-40B4-BE49-F238E27FC236}">
                <a16:creationId xmlns:a16="http://schemas.microsoft.com/office/drawing/2014/main" id="{B710F215-02B7-356A-DBCD-D5CFDAF9C68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391358" y="2765536"/>
            <a:ext cx="1804859" cy="2347731"/>
          </a:xfrm>
          <a:prstGeom prst="rect">
            <a:avLst/>
          </a:prstGeom>
        </p:spPr>
      </p:pic>
      <p:pic>
        <p:nvPicPr>
          <p:cNvPr id="17" name="Picture 17" descr="A dog wearing sunglasses&#10;&#10;Description automatically generated">
            <a:extLst>
              <a:ext uri="{FF2B5EF4-FFF2-40B4-BE49-F238E27FC236}">
                <a16:creationId xmlns:a16="http://schemas.microsoft.com/office/drawing/2014/main" id="{EDDC3DC7-3A6B-49B4-5F90-50FDC1B6FDE2}"/>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3868840" y="3907938"/>
            <a:ext cx="2394764" cy="2397446"/>
          </a:xfrm>
          <a:prstGeom prst="rect">
            <a:avLst/>
          </a:prstGeom>
        </p:spPr>
      </p:pic>
      <p:pic>
        <p:nvPicPr>
          <p:cNvPr id="20" name="Picture 20">
            <a:extLst>
              <a:ext uri="{FF2B5EF4-FFF2-40B4-BE49-F238E27FC236}">
                <a16:creationId xmlns:a16="http://schemas.microsoft.com/office/drawing/2014/main" id="{10A682DC-CBE0-1EC2-1827-30F9814DD5EF}"/>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6680305" y="2112580"/>
            <a:ext cx="2394765" cy="1796074"/>
          </a:xfrm>
          <a:prstGeom prst="rect">
            <a:avLst/>
          </a:prstGeom>
        </p:spPr>
      </p:pic>
      <p:pic>
        <p:nvPicPr>
          <p:cNvPr id="23" name="Picture 23">
            <a:extLst>
              <a:ext uri="{FF2B5EF4-FFF2-40B4-BE49-F238E27FC236}">
                <a16:creationId xmlns:a16="http://schemas.microsoft.com/office/drawing/2014/main" id="{8C1788CE-618B-F2E0-A213-033333AFE001}"/>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3868841" y="2114074"/>
            <a:ext cx="2394765" cy="1592264"/>
          </a:xfrm>
          <a:prstGeom prst="rect">
            <a:avLst/>
          </a:prstGeom>
        </p:spPr>
      </p:pic>
      <p:pic>
        <p:nvPicPr>
          <p:cNvPr id="26" name="Picture 26" descr="A picture containing mammal, outdoor, bear&#10;&#10;Description automatically generated">
            <a:extLst>
              <a:ext uri="{FF2B5EF4-FFF2-40B4-BE49-F238E27FC236}">
                <a16:creationId xmlns:a16="http://schemas.microsoft.com/office/drawing/2014/main" id="{5877A498-666B-1E9E-16A7-AB568344E1D5}"/>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1019723" y="4433083"/>
            <a:ext cx="2394765" cy="1773900"/>
          </a:xfrm>
          <a:prstGeom prst="rect">
            <a:avLst/>
          </a:prstGeom>
        </p:spPr>
      </p:pic>
      <p:pic>
        <p:nvPicPr>
          <p:cNvPr id="29" name="Picture 29" descr="Free Images : nature, animal, cute, wildlife, love, heart, macro, romantic, mammal, squirrel ...">
            <a:extLst>
              <a:ext uri="{FF2B5EF4-FFF2-40B4-BE49-F238E27FC236}">
                <a16:creationId xmlns:a16="http://schemas.microsoft.com/office/drawing/2014/main" id="{4FB52C12-7DFD-61E9-9220-5D66FA0E996A}"/>
              </a:ext>
            </a:extLst>
          </p:cNvPr>
          <p:cNvPicPr>
            <a:picLocks noChangeAspect="1"/>
          </p:cNvPicPr>
          <p:nvPr/>
        </p:nvPicPr>
        <p:blipFill>
          <a:blip r:embed="rId15"/>
          <a:stretch>
            <a:fillRect/>
          </a:stretch>
        </p:blipFill>
        <p:spPr>
          <a:xfrm>
            <a:off x="1019723" y="2112579"/>
            <a:ext cx="2394765" cy="1796074"/>
          </a:xfrm>
          <a:prstGeom prst="rect">
            <a:avLst/>
          </a:prstGeom>
        </p:spPr>
      </p:pic>
    </p:spTree>
    <p:extLst>
      <p:ext uri="{BB962C8B-B14F-4D97-AF65-F5344CB8AC3E}">
        <p14:creationId xmlns:p14="http://schemas.microsoft.com/office/powerpoint/2010/main" val="6223952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D0EF91-78B9-EB0E-42DF-29D9D253CCCE}"/>
              </a:ext>
            </a:extLst>
          </p:cNvPr>
          <p:cNvSpPr>
            <a:spLocks noGrp="1"/>
          </p:cNvSpPr>
          <p:nvPr>
            <p:ph type="title"/>
          </p:nvPr>
        </p:nvSpPr>
        <p:spPr>
          <a:xfrm>
            <a:off x="1037094" y="234100"/>
            <a:ext cx="10117810" cy="1150470"/>
          </a:xfrm>
        </p:spPr>
        <p:txBody>
          <a:bodyPr anchor="b">
            <a:normAutofit/>
          </a:bodyPr>
          <a:lstStyle/>
          <a:p>
            <a:r>
              <a:rPr lang="en-US" sz="4000" b="1" dirty="0">
                <a:cs typeface="Calibri Light"/>
              </a:rPr>
              <a:t>Practices of Being Together</a:t>
            </a:r>
          </a:p>
        </p:txBody>
      </p:sp>
      <p:sp>
        <p:nvSpPr>
          <p:cNvPr id="3" name="Content Placeholder 2">
            <a:extLst>
              <a:ext uri="{FF2B5EF4-FFF2-40B4-BE49-F238E27FC236}">
                <a16:creationId xmlns:a16="http://schemas.microsoft.com/office/drawing/2014/main" id="{504DE670-4CDF-D31D-34DB-1DA30613D68C}"/>
              </a:ext>
            </a:extLst>
          </p:cNvPr>
          <p:cNvSpPr>
            <a:spLocks noGrp="1"/>
          </p:cNvSpPr>
          <p:nvPr>
            <p:ph idx="1"/>
          </p:nvPr>
        </p:nvSpPr>
        <p:spPr>
          <a:xfrm>
            <a:off x="1393451" y="1458750"/>
            <a:ext cx="6001836" cy="3632824"/>
          </a:xfrm>
        </p:spPr>
        <p:txBody>
          <a:bodyPr vert="horz" lIns="91440" tIns="45720" rIns="91440" bIns="45720" rtlCol="0" anchor="t">
            <a:normAutofit/>
          </a:bodyPr>
          <a:lstStyle/>
          <a:p>
            <a:r>
              <a:rPr lang="en-US" dirty="0">
                <a:cs typeface="Calibri"/>
              </a:rPr>
              <a:t>Check in with yourself</a:t>
            </a:r>
          </a:p>
          <a:p>
            <a:r>
              <a:rPr lang="en-US" dirty="0">
                <a:cs typeface="Calibri"/>
              </a:rPr>
              <a:t>Ask questions</a:t>
            </a:r>
          </a:p>
          <a:p>
            <a:r>
              <a:rPr lang="en-US" dirty="0">
                <a:cs typeface="Calibri"/>
              </a:rPr>
              <a:t>Don't assume</a:t>
            </a:r>
          </a:p>
          <a:p>
            <a:r>
              <a:rPr lang="en-US" dirty="0">
                <a:cs typeface="Calibri"/>
              </a:rPr>
              <a:t>Experience discomfort</a:t>
            </a:r>
          </a:p>
          <a:p>
            <a:r>
              <a:rPr lang="en-US" dirty="0">
                <a:cs typeface="Calibri"/>
              </a:rPr>
              <a:t>Listen for understanding</a:t>
            </a:r>
          </a:p>
          <a:p>
            <a:r>
              <a:rPr lang="en-US" dirty="0">
                <a:cs typeface="Calibri"/>
              </a:rPr>
              <a:t>Take risks</a:t>
            </a:r>
          </a:p>
          <a:p>
            <a:r>
              <a:rPr lang="en-US" dirty="0">
                <a:cs typeface="Calibri"/>
              </a:rPr>
              <a:t>Be present</a:t>
            </a:r>
          </a:p>
        </p:txBody>
      </p:sp>
      <p:pic>
        <p:nvPicPr>
          <p:cNvPr id="4" name="Picture 4" descr="A picture containing text, person&#10;&#10;Description automatically generated">
            <a:extLst>
              <a:ext uri="{FF2B5EF4-FFF2-40B4-BE49-F238E27FC236}">
                <a16:creationId xmlns:a16="http://schemas.microsoft.com/office/drawing/2014/main" id="{FE0A9A06-4AB9-16D2-7790-0190189F7C1E}"/>
              </a:ext>
            </a:extLst>
          </p:cNvPr>
          <p:cNvPicPr>
            <a:picLocks noChangeAspect="1"/>
          </p:cNvPicPr>
          <p:nvPr/>
        </p:nvPicPr>
        <p:blipFill rotWithShape="1">
          <a:blip r:embed="rId3"/>
          <a:srcRect l="13240" r="17783"/>
          <a:stretch/>
        </p:blipFill>
        <p:spPr>
          <a:xfrm>
            <a:off x="7797632" y="579622"/>
            <a:ext cx="3748858" cy="3632824"/>
          </a:xfrm>
          <a:prstGeom prst="rect">
            <a:avLst/>
          </a:prstGeom>
        </p:spPr>
      </p:pic>
      <p:sp>
        <p:nvSpPr>
          <p:cNvPr id="27" name="Rectangle 26">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9BA861E-10F8-761A-2E96-0E6A31E701AA}"/>
              </a:ext>
            </a:extLst>
          </p:cNvPr>
          <p:cNvSpPr txBox="1"/>
          <p:nvPr/>
        </p:nvSpPr>
        <p:spPr>
          <a:xfrm>
            <a:off x="260349" y="5019293"/>
            <a:ext cx="11671300" cy="1454950"/>
          </a:xfrm>
          <a:prstGeom prst="rect">
            <a:avLst/>
          </a:prstGeom>
          <a:noFill/>
        </p:spPr>
        <p:txBody>
          <a:bodyPr wrap="square" rtlCol="0">
            <a:spAutoFit/>
          </a:bodyPr>
          <a:lstStyle/>
          <a:p>
            <a:pPr marL="0" marR="0" algn="ctr">
              <a:lnSpc>
                <a:spcPct val="107000"/>
              </a:lnSpc>
              <a:spcBef>
                <a:spcPts val="0"/>
              </a:spcBef>
              <a:spcAft>
                <a:spcPts val="800"/>
              </a:spcAft>
            </a:pPr>
            <a:r>
              <a:rPr lang="en-US" sz="2800" i="1" dirty="0">
                <a:effectLst/>
                <a:latin typeface="Calibri" panose="020F0502020204030204" pitchFamily="34" charset="0"/>
                <a:ea typeface="Calibri" panose="020F0502020204030204" pitchFamily="34" charset="0"/>
                <a:cs typeface="Times New Roman" panose="02020603050405020304" pitchFamily="18" charset="0"/>
              </a:rPr>
              <a:t>“When we engage in our learning with courage, curiosity, humility, respect, and commitment, we grow in our capacities to create and support more responsive and powerful learning environments”.  </a:t>
            </a:r>
            <a:r>
              <a:rPr lang="en-US" sz="1200" i="1" dirty="0" err="1">
                <a:effectLst/>
                <a:latin typeface="Calibri" panose="020F0502020204030204" pitchFamily="34" charset="0"/>
                <a:ea typeface="Calibri" panose="020F0502020204030204" pitchFamily="34" charset="0"/>
                <a:cs typeface="Times New Roman" panose="02020603050405020304" pitchFamily="18" charset="0"/>
              </a:rPr>
              <a:t>Brene</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Brown</a:t>
            </a:r>
            <a:endParaRPr lang="en-US" sz="2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0893430"/>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rowing a boat&#10;&#10;Description automatically generated">
            <a:extLst>
              <a:ext uri="{FF2B5EF4-FFF2-40B4-BE49-F238E27FC236}">
                <a16:creationId xmlns:a16="http://schemas.microsoft.com/office/drawing/2014/main" id="{7C72A7B5-74CA-BCFF-8DF7-87C3D77B9D7F}"/>
              </a:ext>
            </a:extLst>
          </p:cNvPr>
          <p:cNvPicPr>
            <a:picLocks noChangeAspect="1"/>
          </p:cNvPicPr>
          <p:nvPr/>
        </p:nvPicPr>
        <p:blipFill rotWithShape="1">
          <a:blip r:embed="rId3">
            <a:alphaModFix amt="4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78" r="1" b="1"/>
          <a:stretch/>
        </p:blipFill>
        <p:spPr>
          <a:xfrm>
            <a:off x="20" y="10"/>
            <a:ext cx="12191979" cy="6857990"/>
          </a:xfrm>
          <a:prstGeom prst="rect">
            <a:avLst/>
          </a:prstGeom>
        </p:spPr>
      </p:pic>
      <p:sp>
        <p:nvSpPr>
          <p:cNvPr id="2" name="Title 1">
            <a:extLst>
              <a:ext uri="{FF2B5EF4-FFF2-40B4-BE49-F238E27FC236}">
                <a16:creationId xmlns:a16="http://schemas.microsoft.com/office/drawing/2014/main" id="{B459E097-EE0D-B060-E99D-B2E75CFB8D4A}"/>
              </a:ext>
            </a:extLst>
          </p:cNvPr>
          <p:cNvSpPr>
            <a:spLocks noGrp="1"/>
          </p:cNvSpPr>
          <p:nvPr>
            <p:ph type="title"/>
          </p:nvPr>
        </p:nvSpPr>
        <p:spPr>
          <a:xfrm>
            <a:off x="841249" y="941832"/>
            <a:ext cx="10506456" cy="2057400"/>
          </a:xfrm>
        </p:spPr>
        <p:txBody>
          <a:bodyPr anchor="b">
            <a:normAutofit/>
          </a:bodyPr>
          <a:lstStyle/>
          <a:p>
            <a:r>
              <a:rPr lang="en-US" sz="5000" dirty="0"/>
              <a:t>Recognizing that…</a:t>
            </a:r>
          </a:p>
        </p:txBody>
      </p:sp>
      <p:sp>
        <p:nvSpPr>
          <p:cNvPr id="27"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A2DD9E1-57EE-53B3-5FA0-0B1ECA0605C4}"/>
              </a:ext>
            </a:extLst>
          </p:cNvPr>
          <p:cNvSpPr>
            <a:spLocks noGrp="1"/>
          </p:cNvSpPr>
          <p:nvPr>
            <p:ph idx="1"/>
          </p:nvPr>
        </p:nvSpPr>
        <p:spPr>
          <a:xfrm>
            <a:off x="841248" y="3502152"/>
            <a:ext cx="10506456" cy="2670048"/>
          </a:xfrm>
        </p:spPr>
        <p:txBody>
          <a:bodyPr>
            <a:normAutofit/>
          </a:bodyPr>
          <a:lstStyle/>
          <a:p>
            <a:r>
              <a:rPr lang="en-US" sz="2000" dirty="0"/>
              <a:t>We each have different gifts, knowledge, and challenges</a:t>
            </a:r>
          </a:p>
          <a:p>
            <a:r>
              <a:rPr lang="en-US" sz="2000" dirty="0"/>
              <a:t>Our work is both individual and collective</a:t>
            </a:r>
          </a:p>
          <a:p>
            <a:r>
              <a:rPr lang="en-US" sz="2000" dirty="0"/>
              <a:t>Learning is recursive and takes patience and time</a:t>
            </a:r>
          </a:p>
          <a:p>
            <a:r>
              <a:rPr lang="en-US" sz="2000" dirty="0"/>
              <a:t>Our learning (and plans) will never be perfect</a:t>
            </a:r>
          </a:p>
          <a:p>
            <a:r>
              <a:rPr lang="en-US" sz="2000" dirty="0"/>
              <a:t>Interrupting systems is challenging</a:t>
            </a:r>
          </a:p>
          <a:p>
            <a:r>
              <a:rPr lang="en-US" sz="2000" dirty="0"/>
              <a:t>We are responsible for our own learning – engage or not</a:t>
            </a:r>
          </a:p>
          <a:p>
            <a:endParaRPr lang="en-US" sz="1700" dirty="0"/>
          </a:p>
        </p:txBody>
      </p:sp>
      <p:sp>
        <p:nvSpPr>
          <p:cNvPr id="7" name="TextBox 6">
            <a:extLst>
              <a:ext uri="{FF2B5EF4-FFF2-40B4-BE49-F238E27FC236}">
                <a16:creationId xmlns:a16="http://schemas.microsoft.com/office/drawing/2014/main" id="{67D840E8-290F-8F16-A3AD-2F005A3E2319}"/>
              </a:ext>
            </a:extLst>
          </p:cNvPr>
          <p:cNvSpPr txBox="1"/>
          <p:nvPr/>
        </p:nvSpPr>
        <p:spPr>
          <a:xfrm>
            <a:off x="9732672"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sirwiseowl/522935953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32351403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99063E-E567-6BE0-F490-366B75E65C93}"/>
              </a:ext>
            </a:extLst>
          </p:cNvPr>
          <p:cNvSpPr>
            <a:spLocks noGrp="1"/>
          </p:cNvSpPr>
          <p:nvPr>
            <p:ph type="title"/>
          </p:nvPr>
        </p:nvSpPr>
        <p:spPr>
          <a:xfrm>
            <a:off x="6492287" y="663879"/>
            <a:ext cx="5321551" cy="5724395"/>
          </a:xfrm>
        </p:spPr>
        <p:txBody>
          <a:bodyPr anchor="t">
            <a:normAutofit fontScale="90000"/>
          </a:bodyPr>
          <a:lstStyle/>
          <a:p>
            <a:r>
              <a:rPr lang="en-US" sz="4000" dirty="0">
                <a:solidFill>
                  <a:schemeClr val="bg1"/>
                </a:solidFill>
              </a:rPr>
              <a:t>Learning is holistic, reflexive, reflective, experiential, and relational (focused on connectedness, on reciprocal relationships, and a sense of place).</a:t>
            </a:r>
            <a:br>
              <a:rPr lang="en-US" sz="4000" dirty="0">
                <a:solidFill>
                  <a:schemeClr val="bg1"/>
                </a:solidFill>
              </a:rPr>
            </a:br>
            <a:br>
              <a:rPr lang="en-US" sz="4000" dirty="0">
                <a:solidFill>
                  <a:schemeClr val="bg1"/>
                </a:solidFill>
              </a:rPr>
            </a:br>
            <a:r>
              <a:rPr lang="en-US" sz="4000" dirty="0">
                <a:solidFill>
                  <a:schemeClr val="bg1"/>
                </a:solidFill>
              </a:rPr>
              <a:t>Learning takes patience and time.</a:t>
            </a:r>
            <a:br>
              <a:rPr lang="en-US" sz="4000" dirty="0">
                <a:solidFill>
                  <a:schemeClr val="bg1"/>
                </a:solidFill>
              </a:rPr>
            </a:br>
            <a:br>
              <a:rPr lang="en-US" sz="4000" dirty="0">
                <a:solidFill>
                  <a:schemeClr val="bg1"/>
                </a:solidFill>
              </a:rPr>
            </a:br>
            <a:r>
              <a:rPr lang="en-US" sz="4000" dirty="0">
                <a:solidFill>
                  <a:schemeClr val="bg1"/>
                </a:solidFill>
              </a:rPr>
              <a:t>(FPPL)</a:t>
            </a:r>
            <a:br>
              <a:rPr lang="en-US" sz="4000" dirty="0">
                <a:solidFill>
                  <a:schemeClr val="bg1"/>
                </a:solidFill>
              </a:rPr>
            </a:br>
            <a:endParaRPr lang="en-US" sz="4000" dirty="0">
              <a:solidFill>
                <a:schemeClr val="bg1"/>
              </a:solidFill>
            </a:endParaRPr>
          </a:p>
        </p:txBody>
      </p:sp>
      <p:pic>
        <p:nvPicPr>
          <p:cNvPr id="13" name="Content Placeholder 12" descr="A picture containing text, sign, scene, way&#10;&#10;Description automatically generated">
            <a:extLst>
              <a:ext uri="{FF2B5EF4-FFF2-40B4-BE49-F238E27FC236}">
                <a16:creationId xmlns:a16="http://schemas.microsoft.com/office/drawing/2014/main" id="{32A7A9C5-CC65-4A3D-E79B-27A1AAC1091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 b="9039"/>
          <a:stretch/>
        </p:blipFill>
        <p:spPr>
          <a:xfrm>
            <a:off x="378162" y="425885"/>
            <a:ext cx="5960422" cy="529855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22" name="Group 21">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23" name="Freeform: Shape 22">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8390494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2FB8C0-764F-F01D-2501-634DF52BE689}"/>
              </a:ext>
            </a:extLst>
          </p:cNvPr>
          <p:cNvSpPr>
            <a:spLocks noGrp="1"/>
          </p:cNvSpPr>
          <p:nvPr>
            <p:ph type="title"/>
          </p:nvPr>
        </p:nvSpPr>
        <p:spPr>
          <a:xfrm>
            <a:off x="838200" y="557189"/>
            <a:ext cx="3374136" cy="5567891"/>
          </a:xfrm>
        </p:spPr>
        <p:txBody>
          <a:bodyPr>
            <a:normAutofit/>
          </a:bodyPr>
          <a:lstStyle/>
          <a:p>
            <a:r>
              <a:rPr lang="en-US" sz="5200" b="1"/>
              <a:t>Shape of the Day</a:t>
            </a:r>
          </a:p>
        </p:txBody>
      </p:sp>
      <p:graphicFrame>
        <p:nvGraphicFramePr>
          <p:cNvPr id="5" name="Content Placeholder 2">
            <a:extLst>
              <a:ext uri="{FF2B5EF4-FFF2-40B4-BE49-F238E27FC236}">
                <a16:creationId xmlns:a16="http://schemas.microsoft.com/office/drawing/2014/main" id="{3282C3AD-5A2B-092A-66F4-61EC6F747BA0}"/>
              </a:ext>
            </a:extLst>
          </p:cNvPr>
          <p:cNvGraphicFramePr>
            <a:graphicFrameLocks noGrp="1"/>
          </p:cNvGraphicFramePr>
          <p:nvPr>
            <p:ph idx="1"/>
            <p:extLst>
              <p:ext uri="{D42A27DB-BD31-4B8C-83A1-F6EECF244321}">
                <p14:modId xmlns:p14="http://schemas.microsoft.com/office/powerpoint/2010/main" val="1915675172"/>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964413"/>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214859-0BB7-8CC9-92BF-4B1FD98D360F}"/>
              </a:ext>
            </a:extLst>
          </p:cNvPr>
          <p:cNvSpPr>
            <a:spLocks noGrp="1"/>
          </p:cNvSpPr>
          <p:nvPr>
            <p:ph type="title"/>
          </p:nvPr>
        </p:nvSpPr>
        <p:spPr>
          <a:xfrm>
            <a:off x="836675" y="199807"/>
            <a:ext cx="10515600" cy="1133693"/>
          </a:xfrm>
        </p:spPr>
        <p:txBody>
          <a:bodyPr>
            <a:normAutofit/>
          </a:bodyPr>
          <a:lstStyle/>
          <a:p>
            <a:r>
              <a:rPr lang="en-US" sz="5200" b="1" dirty="0">
                <a:cs typeface="Calibri Light"/>
              </a:rPr>
              <a:t>Intentions</a:t>
            </a:r>
            <a:endParaRPr lang="en-US" sz="5200" b="1" dirty="0"/>
          </a:p>
        </p:txBody>
      </p:sp>
      <p:graphicFrame>
        <p:nvGraphicFramePr>
          <p:cNvPr id="12" name="Content Placeholder 2">
            <a:extLst>
              <a:ext uri="{FF2B5EF4-FFF2-40B4-BE49-F238E27FC236}">
                <a16:creationId xmlns:a16="http://schemas.microsoft.com/office/drawing/2014/main" id="{AC598B03-9747-03CE-E513-5C00A734ABDC}"/>
              </a:ext>
            </a:extLst>
          </p:cNvPr>
          <p:cNvGraphicFramePr>
            <a:graphicFrameLocks noGrp="1"/>
          </p:cNvGraphicFramePr>
          <p:nvPr>
            <p:ph idx="1"/>
            <p:extLst>
              <p:ext uri="{D42A27DB-BD31-4B8C-83A1-F6EECF244321}">
                <p14:modId xmlns:p14="http://schemas.microsoft.com/office/powerpoint/2010/main" val="2790400066"/>
              </p:ext>
            </p:extLst>
          </p:nvPr>
        </p:nvGraphicFramePr>
        <p:xfrm>
          <a:off x="388620" y="1333500"/>
          <a:ext cx="11258550" cy="535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063409"/>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450748-9138-7498-5060-069A9632BA0C}"/>
              </a:ext>
            </a:extLst>
          </p:cNvPr>
          <p:cNvSpPr>
            <a:spLocks noGrp="1"/>
          </p:cNvSpPr>
          <p:nvPr>
            <p:ph type="title"/>
          </p:nvPr>
        </p:nvSpPr>
        <p:spPr>
          <a:xfrm>
            <a:off x="630936" y="457200"/>
            <a:ext cx="4343400" cy="1929384"/>
          </a:xfrm>
        </p:spPr>
        <p:txBody>
          <a:bodyPr anchor="ctr">
            <a:normAutofit/>
          </a:bodyPr>
          <a:lstStyle/>
          <a:p>
            <a:r>
              <a:rPr lang="en-US" sz="4800" b="1">
                <a:cs typeface="Calibri Light"/>
              </a:rPr>
              <a:t>Why Now?</a:t>
            </a:r>
          </a:p>
        </p:txBody>
      </p:sp>
      <p:sp>
        <p:nvSpPr>
          <p:cNvPr id="20"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592F3AE-8576-D39E-6DCD-5C6609C1CE12}"/>
              </a:ext>
            </a:extLst>
          </p:cNvPr>
          <p:cNvSpPr>
            <a:spLocks noGrp="1"/>
          </p:cNvSpPr>
          <p:nvPr>
            <p:ph idx="1"/>
          </p:nvPr>
        </p:nvSpPr>
        <p:spPr>
          <a:xfrm>
            <a:off x="5541263" y="457200"/>
            <a:ext cx="6266400" cy="2619497"/>
          </a:xfrm>
        </p:spPr>
        <p:txBody>
          <a:bodyPr vert="horz" lIns="91440" tIns="45720" rIns="91440" bIns="45720" rtlCol="0" anchor="ctr">
            <a:noAutofit/>
          </a:bodyPr>
          <a:lstStyle/>
          <a:p>
            <a:r>
              <a:rPr lang="en-US" sz="2400"/>
              <a:t>Curriculum and assessment aligned</a:t>
            </a:r>
            <a:endParaRPr lang="en-US" sz="2400">
              <a:cs typeface="Calibri"/>
            </a:endParaRPr>
          </a:p>
          <a:p>
            <a:r>
              <a:rPr lang="en-US" sz="2400"/>
              <a:t>Context – global and local, economic, social, cultural</a:t>
            </a:r>
            <a:endParaRPr lang="en-US" sz="2400">
              <a:cs typeface="Calibri" panose="020F0502020204030204"/>
            </a:endParaRPr>
          </a:p>
          <a:p>
            <a:pPr marL="0" indent="0" algn="ctr">
              <a:buNone/>
            </a:pPr>
            <a:r>
              <a:rPr lang="en-US" sz="2400">
                <a:cs typeface="Calibri" panose="020F0502020204030204"/>
              </a:rPr>
              <a:t>When students walk across the stage at graduation, what do we want them to have?  </a:t>
            </a:r>
          </a:p>
        </p:txBody>
      </p:sp>
      <p:pic>
        <p:nvPicPr>
          <p:cNvPr id="13" name="Picture 13" descr="Free Images : play, youth, holiday, child, room, garden, clown, kids, kindergarten, class ...">
            <a:extLst>
              <a:ext uri="{FF2B5EF4-FFF2-40B4-BE49-F238E27FC236}">
                <a16:creationId xmlns:a16="http://schemas.microsoft.com/office/drawing/2014/main" id="{8C58737B-20E0-2DCC-607B-49449F0EAD5A}"/>
              </a:ext>
            </a:extLst>
          </p:cNvPr>
          <p:cNvPicPr>
            <a:picLocks noChangeAspect="1"/>
          </p:cNvPicPr>
          <p:nvPr/>
        </p:nvPicPr>
        <p:blipFill>
          <a:blip r:embed="rId3"/>
          <a:stretch>
            <a:fillRect/>
          </a:stretch>
        </p:blipFill>
        <p:spPr>
          <a:xfrm>
            <a:off x="797023" y="3072780"/>
            <a:ext cx="4734867" cy="3161134"/>
          </a:xfrm>
          <a:prstGeom prst="rect">
            <a:avLst/>
          </a:prstGeom>
        </p:spPr>
      </p:pic>
      <p:pic>
        <p:nvPicPr>
          <p:cNvPr id="7" name="Picture 7">
            <a:extLst>
              <a:ext uri="{FF2B5EF4-FFF2-40B4-BE49-F238E27FC236}">
                <a16:creationId xmlns:a16="http://schemas.microsoft.com/office/drawing/2014/main" id="{8915E4EC-2AFF-FC58-2BA4-FC755DB256B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254496" y="3072780"/>
            <a:ext cx="4734867" cy="3161134"/>
          </a:xfrm>
          <a:prstGeom prst="rect">
            <a:avLst/>
          </a:prstGeom>
        </p:spPr>
      </p:pic>
    </p:spTree>
    <p:extLst>
      <p:ext uri="{BB962C8B-B14F-4D97-AF65-F5344CB8AC3E}">
        <p14:creationId xmlns:p14="http://schemas.microsoft.com/office/powerpoint/2010/main" val="2872191403"/>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3ACB5-DF89-E91C-2345-2CBB3E2B66AB}"/>
              </a:ext>
            </a:extLst>
          </p:cNvPr>
          <p:cNvSpPr>
            <a:spLocks noGrp="1"/>
          </p:cNvSpPr>
          <p:nvPr>
            <p:ph type="title"/>
          </p:nvPr>
        </p:nvSpPr>
        <p:spPr/>
        <p:txBody>
          <a:bodyPr/>
          <a:lstStyle/>
          <a:p>
            <a:r>
              <a:rPr lang="en-US" b="1">
                <a:cs typeface="Calibri Light"/>
              </a:rPr>
              <a:t>Curriculum and Assessment Alignment</a:t>
            </a:r>
            <a:endParaRPr lang="en-US" b="1"/>
          </a:p>
        </p:txBody>
      </p:sp>
      <p:sp>
        <p:nvSpPr>
          <p:cNvPr id="3" name="Text Placeholder 2">
            <a:extLst>
              <a:ext uri="{FF2B5EF4-FFF2-40B4-BE49-F238E27FC236}">
                <a16:creationId xmlns:a16="http://schemas.microsoft.com/office/drawing/2014/main" id="{34F01C74-0327-F22D-C59D-11B7B70AEB17}"/>
              </a:ext>
            </a:extLst>
          </p:cNvPr>
          <p:cNvSpPr>
            <a:spLocks noGrp="1"/>
          </p:cNvSpPr>
          <p:nvPr>
            <p:ph type="body" idx="1"/>
          </p:nvPr>
        </p:nvSpPr>
        <p:spPr/>
        <p:txBody>
          <a:bodyPr>
            <a:normAutofit/>
          </a:bodyPr>
          <a:lstStyle/>
          <a:p>
            <a:r>
              <a:rPr lang="en-US" sz="3200">
                <a:cs typeface="Calibri"/>
              </a:rPr>
              <a:t>Curriculum</a:t>
            </a:r>
            <a:endParaRPr lang="en-US" sz="3200"/>
          </a:p>
        </p:txBody>
      </p:sp>
      <p:sp>
        <p:nvSpPr>
          <p:cNvPr id="4" name="Content Placeholder 3">
            <a:extLst>
              <a:ext uri="{FF2B5EF4-FFF2-40B4-BE49-F238E27FC236}">
                <a16:creationId xmlns:a16="http://schemas.microsoft.com/office/drawing/2014/main" id="{6E08A0E7-3327-9B01-6701-059665EC3574}"/>
              </a:ext>
            </a:extLst>
          </p:cNvPr>
          <p:cNvSpPr>
            <a:spLocks noGrp="1"/>
          </p:cNvSpPr>
          <p:nvPr>
            <p:ph sz="half" idx="2"/>
          </p:nvPr>
        </p:nvSpPr>
        <p:spPr/>
        <p:txBody>
          <a:bodyPr vert="horz" lIns="91440" tIns="45720" rIns="91440" bIns="45720" rtlCol="0" anchor="t">
            <a:normAutofit lnSpcReduction="10000"/>
          </a:bodyPr>
          <a:lstStyle/>
          <a:p>
            <a:r>
              <a:rPr lang="en-US" dirty="0">
                <a:cs typeface="Calibri"/>
              </a:rPr>
              <a:t>Depth of learning </a:t>
            </a:r>
          </a:p>
          <a:p>
            <a:r>
              <a:rPr lang="en-US" dirty="0">
                <a:cs typeface="Calibri"/>
              </a:rPr>
              <a:t>Active participation of learners</a:t>
            </a:r>
          </a:p>
          <a:p>
            <a:r>
              <a:rPr lang="en-US" dirty="0">
                <a:cs typeface="Calibri"/>
              </a:rPr>
              <a:t>Literacy and numeracy foundations</a:t>
            </a:r>
          </a:p>
          <a:p>
            <a:r>
              <a:rPr lang="en-US" dirty="0">
                <a:cs typeface="Calibri"/>
              </a:rPr>
              <a:t>Core Competencies</a:t>
            </a:r>
          </a:p>
          <a:p>
            <a:r>
              <a:rPr lang="en-US" dirty="0">
                <a:cs typeface="Calibri"/>
              </a:rPr>
              <a:t>Indigenous worldviews and perspectives </a:t>
            </a:r>
          </a:p>
          <a:p>
            <a:endParaRPr lang="en-US" dirty="0">
              <a:cs typeface="Calibri"/>
            </a:endParaRPr>
          </a:p>
          <a:p>
            <a:endParaRPr lang="en-US" dirty="0">
              <a:cs typeface="Calibri"/>
            </a:endParaRPr>
          </a:p>
        </p:txBody>
      </p:sp>
      <p:sp>
        <p:nvSpPr>
          <p:cNvPr id="5" name="Text Placeholder 4">
            <a:extLst>
              <a:ext uri="{FF2B5EF4-FFF2-40B4-BE49-F238E27FC236}">
                <a16:creationId xmlns:a16="http://schemas.microsoft.com/office/drawing/2014/main" id="{F293C8E7-049B-EE3F-87A9-8FF5D54E8181}"/>
              </a:ext>
            </a:extLst>
          </p:cNvPr>
          <p:cNvSpPr>
            <a:spLocks noGrp="1"/>
          </p:cNvSpPr>
          <p:nvPr>
            <p:ph type="body" sz="quarter" idx="3"/>
          </p:nvPr>
        </p:nvSpPr>
        <p:spPr/>
        <p:txBody>
          <a:bodyPr>
            <a:normAutofit/>
          </a:bodyPr>
          <a:lstStyle/>
          <a:p>
            <a:r>
              <a:rPr lang="en-US" sz="3200">
                <a:cs typeface="Calibri"/>
              </a:rPr>
              <a:t>Assessment</a:t>
            </a:r>
            <a:endParaRPr lang="en-US" sz="3200"/>
          </a:p>
        </p:txBody>
      </p:sp>
      <p:sp>
        <p:nvSpPr>
          <p:cNvPr id="6" name="Content Placeholder 5">
            <a:extLst>
              <a:ext uri="{FF2B5EF4-FFF2-40B4-BE49-F238E27FC236}">
                <a16:creationId xmlns:a16="http://schemas.microsoft.com/office/drawing/2014/main" id="{6C1C0291-5DCF-D880-92E3-29782307E6B6}"/>
              </a:ext>
            </a:extLst>
          </p:cNvPr>
          <p:cNvSpPr>
            <a:spLocks noGrp="1"/>
          </p:cNvSpPr>
          <p:nvPr>
            <p:ph sz="quarter" idx="4"/>
          </p:nvPr>
        </p:nvSpPr>
        <p:spPr>
          <a:xfrm>
            <a:off x="6172200" y="2505075"/>
            <a:ext cx="5528244" cy="3957757"/>
          </a:xfrm>
        </p:spPr>
        <p:txBody>
          <a:bodyPr vert="horz" lIns="91440" tIns="45720" rIns="91440" bIns="45720" rtlCol="0" anchor="t">
            <a:normAutofit lnSpcReduction="10000"/>
          </a:bodyPr>
          <a:lstStyle/>
          <a:p>
            <a:r>
              <a:rPr lang="en-US" dirty="0">
                <a:cs typeface="Calibri"/>
              </a:rPr>
              <a:t>Demonstrate depth of learning</a:t>
            </a:r>
          </a:p>
          <a:p>
            <a:r>
              <a:rPr lang="en-US" dirty="0">
                <a:cs typeface="Calibri"/>
              </a:rPr>
              <a:t>Active participation of learners</a:t>
            </a:r>
          </a:p>
          <a:p>
            <a:r>
              <a:rPr lang="en-US" dirty="0">
                <a:cs typeface="Calibri"/>
              </a:rPr>
              <a:t>Literacy and numeracy foundations</a:t>
            </a:r>
          </a:p>
          <a:p>
            <a:r>
              <a:rPr lang="en-US" dirty="0">
                <a:cs typeface="Calibri"/>
              </a:rPr>
              <a:t>Self-assessment and goal setting</a:t>
            </a:r>
          </a:p>
          <a:p>
            <a:r>
              <a:rPr lang="en-US" dirty="0">
                <a:cs typeface="Calibri"/>
              </a:rPr>
              <a:t>Indigenous worldviews and perspectives (learning takes patience and time, learning involves exploration of one's identity, learning is holistic...)</a:t>
            </a:r>
          </a:p>
        </p:txBody>
      </p:sp>
    </p:spTree>
    <p:extLst>
      <p:ext uri="{BB962C8B-B14F-4D97-AF65-F5344CB8AC3E}">
        <p14:creationId xmlns:p14="http://schemas.microsoft.com/office/powerpoint/2010/main" val="110474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5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500"/>
                                        <p:tgtEl>
                                          <p:spTgt spid="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26">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B9F3311-D4FA-1FEC-FBE7-6C78FF1D5C3C}"/>
              </a:ext>
            </a:extLst>
          </p:cNvPr>
          <p:cNvSpPr>
            <a:spLocks noGrp="1"/>
          </p:cNvSpPr>
          <p:nvPr>
            <p:ph type="title"/>
          </p:nvPr>
        </p:nvSpPr>
        <p:spPr>
          <a:xfrm>
            <a:off x="958506" y="800392"/>
            <a:ext cx="10264697" cy="1212102"/>
          </a:xfrm>
        </p:spPr>
        <p:txBody>
          <a:bodyPr>
            <a:normAutofit/>
          </a:bodyPr>
          <a:lstStyle/>
          <a:p>
            <a:r>
              <a:rPr lang="en-US" sz="4000" b="1">
                <a:solidFill>
                  <a:srgbClr val="FFFFFF"/>
                </a:solidFill>
                <a:cs typeface="Calibri Light"/>
              </a:rPr>
              <a:t>Goal of the Curriculum</a:t>
            </a:r>
            <a:endParaRPr lang="en-US" sz="4000" b="1">
              <a:solidFill>
                <a:srgbClr val="FFFFFF"/>
              </a:solidFill>
            </a:endParaRPr>
          </a:p>
        </p:txBody>
      </p:sp>
      <p:sp>
        <p:nvSpPr>
          <p:cNvPr id="3" name="Content Placeholder 2">
            <a:extLst>
              <a:ext uri="{FF2B5EF4-FFF2-40B4-BE49-F238E27FC236}">
                <a16:creationId xmlns:a16="http://schemas.microsoft.com/office/drawing/2014/main" id="{1B3A439D-F500-1815-83CE-0B8DB15B3351}"/>
              </a:ext>
            </a:extLst>
          </p:cNvPr>
          <p:cNvSpPr>
            <a:spLocks noGrp="1"/>
          </p:cNvSpPr>
          <p:nvPr>
            <p:ph idx="1"/>
          </p:nvPr>
        </p:nvSpPr>
        <p:spPr>
          <a:xfrm>
            <a:off x="1367624" y="2490436"/>
            <a:ext cx="9708995" cy="3567173"/>
          </a:xfrm>
        </p:spPr>
        <p:txBody>
          <a:bodyPr vert="horz" lIns="91440" tIns="45720" rIns="91440" bIns="45720" rtlCol="0" anchor="ctr">
            <a:noAutofit/>
          </a:bodyPr>
          <a:lstStyle/>
          <a:p>
            <a:pPr marL="0" indent="0">
              <a:buNone/>
            </a:pPr>
            <a:r>
              <a:rPr lang="en-US" sz="3200">
                <a:cs typeface="Calibri"/>
              </a:rPr>
              <a:t>The goal of the curriculum is to support the development of educated citizens who are </a:t>
            </a:r>
            <a:r>
              <a:rPr lang="en-US" sz="3200" b="1">
                <a:cs typeface="Calibri"/>
              </a:rPr>
              <a:t>critical and creative thinkers</a:t>
            </a:r>
            <a:r>
              <a:rPr lang="en-US" sz="3200">
                <a:cs typeface="Calibri"/>
              </a:rPr>
              <a:t> and </a:t>
            </a:r>
            <a:r>
              <a:rPr lang="en-US" sz="3200" b="1">
                <a:cs typeface="Calibri"/>
              </a:rPr>
              <a:t>communicators</a:t>
            </a:r>
            <a:r>
              <a:rPr lang="en-US" sz="3200">
                <a:cs typeface="Calibri"/>
              </a:rPr>
              <a:t>, and who are </a:t>
            </a:r>
            <a:r>
              <a:rPr lang="en-US" sz="3200" b="1">
                <a:cs typeface="Calibri"/>
              </a:rPr>
              <a:t>personally and socially responsible</a:t>
            </a:r>
            <a:r>
              <a:rPr lang="en-US" sz="3200">
                <a:cs typeface="Calibri"/>
              </a:rPr>
              <a:t> in all areas of their lives.  The curriculum supports the ways in which students think, learn, and grow, and prepares them for a lifetime of successful </a:t>
            </a:r>
            <a:r>
              <a:rPr lang="en-US" sz="3200" b="1">
                <a:cs typeface="Calibri"/>
              </a:rPr>
              <a:t>learning in a world where change is constant</a:t>
            </a:r>
            <a:r>
              <a:rPr lang="en-US" sz="3200">
                <a:cs typeface="Calibri"/>
              </a:rPr>
              <a:t>.  </a:t>
            </a:r>
          </a:p>
        </p:txBody>
      </p:sp>
    </p:spTree>
    <p:extLst>
      <p:ext uri="{BB962C8B-B14F-4D97-AF65-F5344CB8AC3E}">
        <p14:creationId xmlns:p14="http://schemas.microsoft.com/office/powerpoint/2010/main" val="2899299686"/>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76478C3-BC3B-ACEA-A4BA-FD6C6D5B2339}"/>
              </a:ext>
            </a:extLst>
          </p:cNvPr>
          <p:cNvPicPr>
            <a:picLocks noChangeAspect="1"/>
          </p:cNvPicPr>
          <p:nvPr/>
        </p:nvPicPr>
        <p:blipFill rotWithShape="1">
          <a:blip r:embed="rId3">
            <a:alphaModFix amt="35000"/>
          </a:blip>
          <a:srcRect r="-2" b="15603"/>
          <a:stretch/>
        </p:blipFill>
        <p:spPr>
          <a:xfrm>
            <a:off x="20" y="10"/>
            <a:ext cx="12191980" cy="6857990"/>
          </a:xfrm>
          <a:prstGeom prst="rect">
            <a:avLst/>
          </a:prstGeom>
        </p:spPr>
      </p:pic>
      <p:sp>
        <p:nvSpPr>
          <p:cNvPr id="2" name="Title 1">
            <a:extLst>
              <a:ext uri="{FF2B5EF4-FFF2-40B4-BE49-F238E27FC236}">
                <a16:creationId xmlns:a16="http://schemas.microsoft.com/office/drawing/2014/main" id="{03D00778-A45B-7734-C2F3-C8D619302823}"/>
              </a:ext>
            </a:extLst>
          </p:cNvPr>
          <p:cNvSpPr>
            <a:spLocks noGrp="1"/>
          </p:cNvSpPr>
          <p:nvPr>
            <p:ph type="title"/>
          </p:nvPr>
        </p:nvSpPr>
        <p:spPr>
          <a:xfrm>
            <a:off x="838200" y="365125"/>
            <a:ext cx="10515600" cy="1325563"/>
          </a:xfrm>
        </p:spPr>
        <p:txBody>
          <a:bodyPr>
            <a:normAutofit/>
          </a:bodyPr>
          <a:lstStyle/>
          <a:p>
            <a:r>
              <a:rPr lang="en-US" b="1">
                <a:solidFill>
                  <a:srgbClr val="FFFFFF"/>
                </a:solidFill>
                <a:cs typeface="Calibri Light"/>
              </a:rPr>
              <a:t>Goals of Assessment and Communicating Student Learning</a:t>
            </a:r>
            <a:endParaRPr lang="en-US">
              <a:solidFill>
                <a:srgbClr val="FFFFFF"/>
              </a:solidFill>
              <a:cs typeface="Calibri Light" panose="020F0302020204030204"/>
            </a:endParaRPr>
          </a:p>
        </p:txBody>
      </p:sp>
      <p:graphicFrame>
        <p:nvGraphicFramePr>
          <p:cNvPr id="7" name="Content Placeholder 2">
            <a:extLst>
              <a:ext uri="{FF2B5EF4-FFF2-40B4-BE49-F238E27FC236}">
                <a16:creationId xmlns:a16="http://schemas.microsoft.com/office/drawing/2014/main" id="{EF96794E-FD4A-5729-E715-536A0D9AADD5}"/>
              </a:ext>
            </a:extLst>
          </p:cNvPr>
          <p:cNvGraphicFramePr>
            <a:graphicFrameLocks noGrp="1"/>
          </p:cNvGraphicFramePr>
          <p:nvPr>
            <p:ph idx="1"/>
            <p:extLst>
              <p:ext uri="{D42A27DB-BD31-4B8C-83A1-F6EECF244321}">
                <p14:modId xmlns:p14="http://schemas.microsoft.com/office/powerpoint/2010/main" val="272103120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363477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60" y="457200"/>
            <a:ext cx="10563758"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6D7C62-885A-419D-06AE-404EC938927D}"/>
              </a:ext>
            </a:extLst>
          </p:cNvPr>
          <p:cNvSpPr>
            <a:spLocks noGrp="1"/>
          </p:cNvSpPr>
          <p:nvPr>
            <p:ph type="title"/>
          </p:nvPr>
        </p:nvSpPr>
        <p:spPr>
          <a:xfrm>
            <a:off x="1368196" y="739186"/>
            <a:ext cx="3786122" cy="1695929"/>
          </a:xfrm>
        </p:spPr>
        <p:txBody>
          <a:bodyPr anchor="b">
            <a:normAutofit/>
          </a:bodyPr>
          <a:lstStyle/>
          <a:p>
            <a:pPr defTabSz="786384"/>
            <a:r>
              <a:rPr lang="en-US" sz="4644" b="1" kern="1200">
                <a:solidFill>
                  <a:schemeClr val="tx1"/>
                </a:solidFill>
                <a:latin typeface="+mj-lt"/>
                <a:ea typeface="+mj-ea"/>
                <a:cs typeface="Calibri Light"/>
              </a:rPr>
              <a:t>Learning Cycle</a:t>
            </a:r>
            <a:endParaRPr lang="en-US" sz="5400" b="1"/>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8196" y="2699261"/>
            <a:ext cx="3011424" cy="15850"/>
          </a:xfrm>
          <a:custGeom>
            <a:avLst/>
            <a:gdLst>
              <a:gd name="connsiteX0" fmla="*/ 0 w 3011424"/>
              <a:gd name="connsiteY0" fmla="*/ 0 h 15850"/>
              <a:gd name="connsiteX1" fmla="*/ 602285 w 3011424"/>
              <a:gd name="connsiteY1" fmla="*/ 0 h 15850"/>
              <a:gd name="connsiteX2" fmla="*/ 1174455 w 3011424"/>
              <a:gd name="connsiteY2" fmla="*/ 0 h 15850"/>
              <a:gd name="connsiteX3" fmla="*/ 1746626 w 3011424"/>
              <a:gd name="connsiteY3" fmla="*/ 0 h 15850"/>
              <a:gd name="connsiteX4" fmla="*/ 2409139 w 3011424"/>
              <a:gd name="connsiteY4" fmla="*/ 0 h 15850"/>
              <a:gd name="connsiteX5" fmla="*/ 3011424 w 3011424"/>
              <a:gd name="connsiteY5" fmla="*/ 0 h 15850"/>
              <a:gd name="connsiteX6" fmla="*/ 3011424 w 3011424"/>
              <a:gd name="connsiteY6" fmla="*/ 15850 h 15850"/>
              <a:gd name="connsiteX7" fmla="*/ 2409139 w 3011424"/>
              <a:gd name="connsiteY7" fmla="*/ 15850 h 15850"/>
              <a:gd name="connsiteX8" fmla="*/ 1897197 w 3011424"/>
              <a:gd name="connsiteY8" fmla="*/ 15850 h 15850"/>
              <a:gd name="connsiteX9" fmla="*/ 1325027 w 3011424"/>
              <a:gd name="connsiteY9" fmla="*/ 15850 h 15850"/>
              <a:gd name="connsiteX10" fmla="*/ 752856 w 3011424"/>
              <a:gd name="connsiteY10" fmla="*/ 15850 h 15850"/>
              <a:gd name="connsiteX11" fmla="*/ 0 w 3011424"/>
              <a:gd name="connsiteY11" fmla="*/ 15850 h 15850"/>
              <a:gd name="connsiteX12" fmla="*/ 0 w 3011424"/>
              <a:gd name="connsiteY12" fmla="*/ 0 h 15850"/>
              <a:gd name="connsiteX0" fmla="*/ 0 w 3011424"/>
              <a:gd name="connsiteY0" fmla="*/ 0 h 15850"/>
              <a:gd name="connsiteX1" fmla="*/ 542056 w 3011424"/>
              <a:gd name="connsiteY1" fmla="*/ 0 h 15850"/>
              <a:gd name="connsiteX2" fmla="*/ 1204570 w 3011424"/>
              <a:gd name="connsiteY2" fmla="*/ 0 h 15850"/>
              <a:gd name="connsiteX3" fmla="*/ 1716512 w 3011424"/>
              <a:gd name="connsiteY3" fmla="*/ 0 h 15850"/>
              <a:gd name="connsiteX4" fmla="*/ 2228454 w 3011424"/>
              <a:gd name="connsiteY4" fmla="*/ 0 h 15850"/>
              <a:gd name="connsiteX5" fmla="*/ 3011424 w 3011424"/>
              <a:gd name="connsiteY5" fmla="*/ 0 h 15850"/>
              <a:gd name="connsiteX6" fmla="*/ 3011424 w 3011424"/>
              <a:gd name="connsiteY6" fmla="*/ 15850 h 15850"/>
              <a:gd name="connsiteX7" fmla="*/ 2439253 w 3011424"/>
              <a:gd name="connsiteY7" fmla="*/ 15850 h 15850"/>
              <a:gd name="connsiteX8" fmla="*/ 1867083 w 3011424"/>
              <a:gd name="connsiteY8" fmla="*/ 15850 h 15850"/>
              <a:gd name="connsiteX9" fmla="*/ 1294912 w 3011424"/>
              <a:gd name="connsiteY9" fmla="*/ 15850 h 15850"/>
              <a:gd name="connsiteX10" fmla="*/ 632399 w 3011424"/>
              <a:gd name="connsiteY10" fmla="*/ 15850 h 15850"/>
              <a:gd name="connsiteX11" fmla="*/ 0 w 3011424"/>
              <a:gd name="connsiteY11" fmla="*/ 15850 h 15850"/>
              <a:gd name="connsiteX12" fmla="*/ 0 w 3011424"/>
              <a:gd name="connsiteY12" fmla="*/ 0 h 1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1424" h="15850" fill="none" extrusionOk="0">
                <a:moveTo>
                  <a:pt x="0" y="0"/>
                </a:moveTo>
                <a:cubicBezTo>
                  <a:pt x="196795" y="24786"/>
                  <a:pt x="321638" y="-6051"/>
                  <a:pt x="602285" y="0"/>
                </a:cubicBezTo>
                <a:cubicBezTo>
                  <a:pt x="867213" y="-12157"/>
                  <a:pt x="914774" y="16929"/>
                  <a:pt x="1174455" y="0"/>
                </a:cubicBezTo>
                <a:cubicBezTo>
                  <a:pt x="1430066" y="-16866"/>
                  <a:pt x="1617314" y="-10547"/>
                  <a:pt x="1746626" y="0"/>
                </a:cubicBezTo>
                <a:cubicBezTo>
                  <a:pt x="1907869" y="33486"/>
                  <a:pt x="2275190" y="23521"/>
                  <a:pt x="2409139" y="0"/>
                </a:cubicBezTo>
                <a:cubicBezTo>
                  <a:pt x="2557088" y="-11253"/>
                  <a:pt x="2733626" y="21797"/>
                  <a:pt x="3011424" y="0"/>
                </a:cubicBezTo>
                <a:cubicBezTo>
                  <a:pt x="3012154" y="5943"/>
                  <a:pt x="3011230" y="9808"/>
                  <a:pt x="3011424" y="15850"/>
                </a:cubicBezTo>
                <a:cubicBezTo>
                  <a:pt x="2712547" y="-14669"/>
                  <a:pt x="2690731" y="46736"/>
                  <a:pt x="2409139" y="15850"/>
                </a:cubicBezTo>
                <a:cubicBezTo>
                  <a:pt x="2123884" y="3739"/>
                  <a:pt x="2082353" y="8932"/>
                  <a:pt x="1897197" y="15850"/>
                </a:cubicBezTo>
                <a:cubicBezTo>
                  <a:pt x="1746171" y="45168"/>
                  <a:pt x="1514724" y="41667"/>
                  <a:pt x="1325027" y="15850"/>
                </a:cubicBezTo>
                <a:cubicBezTo>
                  <a:pt x="1127081" y="-20968"/>
                  <a:pt x="914207" y="17501"/>
                  <a:pt x="752856" y="15850"/>
                </a:cubicBezTo>
                <a:cubicBezTo>
                  <a:pt x="568059" y="49031"/>
                  <a:pt x="246391" y="-8201"/>
                  <a:pt x="0" y="15850"/>
                </a:cubicBezTo>
                <a:cubicBezTo>
                  <a:pt x="17" y="9998"/>
                  <a:pt x="283" y="7471"/>
                  <a:pt x="0" y="0"/>
                </a:cubicBezTo>
                <a:close/>
              </a:path>
              <a:path w="3011424" h="15850" stroke="0" extrusionOk="0">
                <a:moveTo>
                  <a:pt x="0" y="0"/>
                </a:moveTo>
                <a:cubicBezTo>
                  <a:pt x="246927" y="1218"/>
                  <a:pt x="433666" y="-16814"/>
                  <a:pt x="542056" y="0"/>
                </a:cubicBezTo>
                <a:cubicBezTo>
                  <a:pt x="655522" y="30543"/>
                  <a:pt x="1041224" y="19489"/>
                  <a:pt x="1204570" y="0"/>
                </a:cubicBezTo>
                <a:cubicBezTo>
                  <a:pt x="1341661" y="-23446"/>
                  <a:pt x="1549876" y="-30018"/>
                  <a:pt x="1716512" y="0"/>
                </a:cubicBezTo>
                <a:cubicBezTo>
                  <a:pt x="1929030" y="18495"/>
                  <a:pt x="2099306" y="-17301"/>
                  <a:pt x="2228454" y="0"/>
                </a:cubicBezTo>
                <a:cubicBezTo>
                  <a:pt x="2350262" y="28792"/>
                  <a:pt x="2714555" y="-27780"/>
                  <a:pt x="3011424" y="0"/>
                </a:cubicBezTo>
                <a:cubicBezTo>
                  <a:pt x="3012065" y="4229"/>
                  <a:pt x="3011888" y="10444"/>
                  <a:pt x="3011424" y="15850"/>
                </a:cubicBezTo>
                <a:cubicBezTo>
                  <a:pt x="2817850" y="27677"/>
                  <a:pt x="2702070" y="28068"/>
                  <a:pt x="2439253" y="15850"/>
                </a:cubicBezTo>
                <a:cubicBezTo>
                  <a:pt x="2165337" y="-26626"/>
                  <a:pt x="2001935" y="44978"/>
                  <a:pt x="1867083" y="15850"/>
                </a:cubicBezTo>
                <a:cubicBezTo>
                  <a:pt x="1703404" y="-22080"/>
                  <a:pt x="1524272" y="9670"/>
                  <a:pt x="1294912" y="15850"/>
                </a:cubicBezTo>
                <a:cubicBezTo>
                  <a:pt x="1080063" y="4284"/>
                  <a:pt x="828745" y="29442"/>
                  <a:pt x="632399" y="15850"/>
                </a:cubicBezTo>
                <a:cubicBezTo>
                  <a:pt x="387794" y="677"/>
                  <a:pt x="283983" y="3823"/>
                  <a:pt x="0" y="15850"/>
                </a:cubicBezTo>
                <a:cubicBezTo>
                  <a:pt x="-130" y="9920"/>
                  <a:pt x="-1410" y="6000"/>
                  <a:pt x="0" y="0"/>
                </a:cubicBezTo>
                <a:close/>
              </a:path>
              <a:path w="3011424" h="15850" fill="none" stroke="0" extrusionOk="0">
                <a:moveTo>
                  <a:pt x="0" y="0"/>
                </a:moveTo>
                <a:cubicBezTo>
                  <a:pt x="197935" y="7979"/>
                  <a:pt x="326929" y="36728"/>
                  <a:pt x="602285" y="0"/>
                </a:cubicBezTo>
                <a:cubicBezTo>
                  <a:pt x="873121" y="-9951"/>
                  <a:pt x="904088" y="18169"/>
                  <a:pt x="1174455" y="0"/>
                </a:cubicBezTo>
                <a:cubicBezTo>
                  <a:pt x="1432315" y="-30266"/>
                  <a:pt x="1591796" y="-1103"/>
                  <a:pt x="1746626" y="0"/>
                </a:cubicBezTo>
                <a:cubicBezTo>
                  <a:pt x="1900553" y="17790"/>
                  <a:pt x="2253900" y="31430"/>
                  <a:pt x="2409139" y="0"/>
                </a:cubicBezTo>
                <a:cubicBezTo>
                  <a:pt x="2517766" y="-20753"/>
                  <a:pt x="2711760" y="60628"/>
                  <a:pt x="3011424" y="0"/>
                </a:cubicBezTo>
                <a:cubicBezTo>
                  <a:pt x="3012441" y="6138"/>
                  <a:pt x="3011274" y="9844"/>
                  <a:pt x="3011424" y="15850"/>
                </a:cubicBezTo>
                <a:cubicBezTo>
                  <a:pt x="2720014" y="-5201"/>
                  <a:pt x="2693733" y="40567"/>
                  <a:pt x="2409139" y="15850"/>
                </a:cubicBezTo>
                <a:cubicBezTo>
                  <a:pt x="2132879" y="-1959"/>
                  <a:pt x="2073060" y="6262"/>
                  <a:pt x="1897197" y="15850"/>
                </a:cubicBezTo>
                <a:cubicBezTo>
                  <a:pt x="1729595" y="22386"/>
                  <a:pt x="1485739" y="41943"/>
                  <a:pt x="1325027" y="15850"/>
                </a:cubicBezTo>
                <a:cubicBezTo>
                  <a:pt x="1135615" y="12063"/>
                  <a:pt x="899916" y="23123"/>
                  <a:pt x="752856" y="15850"/>
                </a:cubicBezTo>
                <a:cubicBezTo>
                  <a:pt x="595801" y="4172"/>
                  <a:pt x="217608" y="-5116"/>
                  <a:pt x="0" y="15850"/>
                </a:cubicBezTo>
                <a:cubicBezTo>
                  <a:pt x="504" y="9814"/>
                  <a:pt x="-382" y="747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3011424"/>
                      <a:gd name="connsiteY0" fmla="*/ 0 h 15850"/>
                      <a:gd name="connsiteX1" fmla="*/ 602285 w 3011424"/>
                      <a:gd name="connsiteY1" fmla="*/ 0 h 15850"/>
                      <a:gd name="connsiteX2" fmla="*/ 1174455 w 3011424"/>
                      <a:gd name="connsiteY2" fmla="*/ 0 h 15850"/>
                      <a:gd name="connsiteX3" fmla="*/ 1746626 w 3011424"/>
                      <a:gd name="connsiteY3" fmla="*/ 0 h 15850"/>
                      <a:gd name="connsiteX4" fmla="*/ 2409139 w 3011424"/>
                      <a:gd name="connsiteY4" fmla="*/ 0 h 15850"/>
                      <a:gd name="connsiteX5" fmla="*/ 3011424 w 3011424"/>
                      <a:gd name="connsiteY5" fmla="*/ 0 h 15850"/>
                      <a:gd name="connsiteX6" fmla="*/ 3011424 w 3011424"/>
                      <a:gd name="connsiteY6" fmla="*/ 15850 h 15850"/>
                      <a:gd name="connsiteX7" fmla="*/ 2409139 w 3011424"/>
                      <a:gd name="connsiteY7" fmla="*/ 15850 h 15850"/>
                      <a:gd name="connsiteX8" fmla="*/ 1897197 w 3011424"/>
                      <a:gd name="connsiteY8" fmla="*/ 15850 h 15850"/>
                      <a:gd name="connsiteX9" fmla="*/ 1325027 w 3011424"/>
                      <a:gd name="connsiteY9" fmla="*/ 15850 h 15850"/>
                      <a:gd name="connsiteX10" fmla="*/ 752856 w 3011424"/>
                      <a:gd name="connsiteY10" fmla="*/ 15850 h 15850"/>
                      <a:gd name="connsiteX11" fmla="*/ 0 w 3011424"/>
                      <a:gd name="connsiteY11" fmla="*/ 15850 h 15850"/>
                      <a:gd name="connsiteX12" fmla="*/ 0 w 3011424"/>
                      <a:gd name="connsiteY12" fmla="*/ 0 h 1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1424" h="15850" fill="none" extrusionOk="0">
                        <a:moveTo>
                          <a:pt x="0" y="0"/>
                        </a:moveTo>
                        <a:cubicBezTo>
                          <a:pt x="191338" y="17773"/>
                          <a:pt x="333482" y="6960"/>
                          <a:pt x="602285" y="0"/>
                        </a:cubicBezTo>
                        <a:cubicBezTo>
                          <a:pt x="871088" y="-6960"/>
                          <a:pt x="914485" y="18911"/>
                          <a:pt x="1174455" y="0"/>
                        </a:cubicBezTo>
                        <a:cubicBezTo>
                          <a:pt x="1434425" y="-18911"/>
                          <a:pt x="1593474" y="-4308"/>
                          <a:pt x="1746626" y="0"/>
                        </a:cubicBezTo>
                        <a:cubicBezTo>
                          <a:pt x="1899778" y="4308"/>
                          <a:pt x="2263324" y="30642"/>
                          <a:pt x="2409139" y="0"/>
                        </a:cubicBezTo>
                        <a:cubicBezTo>
                          <a:pt x="2554954" y="-30642"/>
                          <a:pt x="2730150" y="25761"/>
                          <a:pt x="3011424" y="0"/>
                        </a:cubicBezTo>
                        <a:cubicBezTo>
                          <a:pt x="3012159" y="6164"/>
                          <a:pt x="3011511" y="9943"/>
                          <a:pt x="3011424" y="15850"/>
                        </a:cubicBezTo>
                        <a:cubicBezTo>
                          <a:pt x="2723974" y="-9133"/>
                          <a:pt x="2695633" y="39464"/>
                          <a:pt x="2409139" y="15850"/>
                        </a:cubicBezTo>
                        <a:cubicBezTo>
                          <a:pt x="2122646" y="-7764"/>
                          <a:pt x="2069458" y="6450"/>
                          <a:pt x="1897197" y="15850"/>
                        </a:cubicBezTo>
                        <a:cubicBezTo>
                          <a:pt x="1724936" y="25250"/>
                          <a:pt x="1528805" y="41993"/>
                          <a:pt x="1325027" y="15850"/>
                        </a:cubicBezTo>
                        <a:cubicBezTo>
                          <a:pt x="1121249" y="-10293"/>
                          <a:pt x="913200" y="-3012"/>
                          <a:pt x="752856" y="15850"/>
                        </a:cubicBezTo>
                        <a:cubicBezTo>
                          <a:pt x="592512" y="34712"/>
                          <a:pt x="229254" y="-9650"/>
                          <a:pt x="0" y="15850"/>
                        </a:cubicBezTo>
                        <a:cubicBezTo>
                          <a:pt x="566" y="10013"/>
                          <a:pt x="-63" y="7695"/>
                          <a:pt x="0" y="0"/>
                        </a:cubicBezTo>
                        <a:close/>
                      </a:path>
                      <a:path w="3011424" h="15850" stroke="0" extrusionOk="0">
                        <a:moveTo>
                          <a:pt x="0" y="0"/>
                        </a:moveTo>
                        <a:cubicBezTo>
                          <a:pt x="248258" y="8129"/>
                          <a:pt x="428698" y="-14525"/>
                          <a:pt x="542056" y="0"/>
                        </a:cubicBezTo>
                        <a:cubicBezTo>
                          <a:pt x="655414" y="14525"/>
                          <a:pt x="1067595" y="19269"/>
                          <a:pt x="1204570" y="0"/>
                        </a:cubicBezTo>
                        <a:cubicBezTo>
                          <a:pt x="1341545" y="-19269"/>
                          <a:pt x="1512473" y="-11103"/>
                          <a:pt x="1716512" y="0"/>
                        </a:cubicBezTo>
                        <a:cubicBezTo>
                          <a:pt x="1920551" y="11103"/>
                          <a:pt x="2093516" y="5372"/>
                          <a:pt x="2228454" y="0"/>
                        </a:cubicBezTo>
                        <a:cubicBezTo>
                          <a:pt x="2363392" y="-5372"/>
                          <a:pt x="2710641" y="-17860"/>
                          <a:pt x="3011424" y="0"/>
                        </a:cubicBezTo>
                        <a:cubicBezTo>
                          <a:pt x="3012029" y="4763"/>
                          <a:pt x="3011662" y="10435"/>
                          <a:pt x="3011424" y="15850"/>
                        </a:cubicBezTo>
                        <a:cubicBezTo>
                          <a:pt x="2816681" y="3270"/>
                          <a:pt x="2695595" y="29558"/>
                          <a:pt x="2439253" y="15850"/>
                        </a:cubicBezTo>
                        <a:cubicBezTo>
                          <a:pt x="2182911" y="2142"/>
                          <a:pt x="2027093" y="26211"/>
                          <a:pt x="1867083" y="15850"/>
                        </a:cubicBezTo>
                        <a:cubicBezTo>
                          <a:pt x="1707073" y="5490"/>
                          <a:pt x="1514834" y="6664"/>
                          <a:pt x="1294912" y="15850"/>
                        </a:cubicBezTo>
                        <a:cubicBezTo>
                          <a:pt x="1074990" y="25036"/>
                          <a:pt x="875163" y="25852"/>
                          <a:pt x="632399" y="15850"/>
                        </a:cubicBezTo>
                        <a:cubicBezTo>
                          <a:pt x="389635" y="5848"/>
                          <a:pt x="303656" y="3040"/>
                          <a:pt x="0" y="15850"/>
                        </a:cubicBezTo>
                        <a:cubicBezTo>
                          <a:pt x="70" y="9286"/>
                          <a:pt x="-595" y="55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1">
            <a:extLst>
              <a:ext uri="{FF2B5EF4-FFF2-40B4-BE49-F238E27FC236}">
                <a16:creationId xmlns:a16="http://schemas.microsoft.com/office/drawing/2014/main" id="{4BBF3AF4-3AA3-AAA4-747E-98DF04EEB1B2}"/>
              </a:ext>
            </a:extLst>
          </p:cNvPr>
          <p:cNvSpPr>
            <a:spLocks noGrp="1"/>
          </p:cNvSpPr>
          <p:nvPr>
            <p:ph idx="1"/>
          </p:nvPr>
        </p:nvSpPr>
        <p:spPr>
          <a:xfrm>
            <a:off x="1368196" y="2947046"/>
            <a:ext cx="3677777" cy="2877912"/>
          </a:xfrm>
        </p:spPr>
        <p:txBody>
          <a:bodyPr vert="horz" lIns="91440" tIns="45720" rIns="91440" bIns="45720" rtlCol="0">
            <a:normAutofit/>
          </a:bodyPr>
          <a:lstStyle/>
          <a:p>
            <a:pPr marL="0" indent="0" defTabSz="786384">
              <a:spcBef>
                <a:spcPts val="860"/>
              </a:spcBef>
              <a:buNone/>
            </a:pPr>
            <a:endParaRPr lang="en-US" sz="1892" kern="1200">
              <a:solidFill>
                <a:schemeClr val="tx1"/>
              </a:solidFill>
              <a:latin typeface="+mn-lt"/>
              <a:ea typeface="+mn-ea"/>
              <a:cs typeface="Calibri" panose="020F0502020204030204"/>
            </a:endParaRPr>
          </a:p>
          <a:p>
            <a:endParaRPr lang="en-US" sz="2200">
              <a:cs typeface="Calibri" panose="020F0502020204030204"/>
            </a:endParaRPr>
          </a:p>
        </p:txBody>
      </p:sp>
      <p:pic>
        <p:nvPicPr>
          <p:cNvPr id="13" name="Picture 13" descr="Diagram&#10;&#10;Description automatically generated">
            <a:extLst>
              <a:ext uri="{FF2B5EF4-FFF2-40B4-BE49-F238E27FC236}">
                <a16:creationId xmlns:a16="http://schemas.microsoft.com/office/drawing/2014/main" id="{484211D1-B89B-1E8F-A533-6BF63C912853}"/>
              </a:ext>
            </a:extLst>
          </p:cNvPr>
          <p:cNvPicPr>
            <a:picLocks noChangeAspect="1"/>
          </p:cNvPicPr>
          <p:nvPr/>
        </p:nvPicPr>
        <p:blipFill rotWithShape="1">
          <a:blip r:embed="rId3"/>
          <a:srcRect l="20670" r="20820" b="1"/>
          <a:stretch/>
        </p:blipFill>
        <p:spPr>
          <a:xfrm>
            <a:off x="5416935" y="457209"/>
            <a:ext cx="5961605" cy="594359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Arrow: Left-Right 6">
            <a:extLst>
              <a:ext uri="{FF2B5EF4-FFF2-40B4-BE49-F238E27FC236}">
                <a16:creationId xmlns:a16="http://schemas.microsoft.com/office/drawing/2014/main" id="{89404361-C7DB-CB91-1D19-7B7FDD2915D2}"/>
              </a:ext>
            </a:extLst>
          </p:cNvPr>
          <p:cNvSpPr/>
          <p:nvPr/>
        </p:nvSpPr>
        <p:spPr>
          <a:xfrm rot="18180000">
            <a:off x="8642902" y="3677732"/>
            <a:ext cx="1308339" cy="5108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Right 7">
            <a:extLst>
              <a:ext uri="{FF2B5EF4-FFF2-40B4-BE49-F238E27FC236}">
                <a16:creationId xmlns:a16="http://schemas.microsoft.com/office/drawing/2014/main" id="{74F52922-E8D2-5F71-9572-DD4D2F882C2F}"/>
              </a:ext>
            </a:extLst>
          </p:cNvPr>
          <p:cNvSpPr/>
          <p:nvPr/>
        </p:nvSpPr>
        <p:spPr>
          <a:xfrm>
            <a:off x="7745755" y="1584388"/>
            <a:ext cx="1308339" cy="5108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Right 8">
            <a:extLst>
              <a:ext uri="{FF2B5EF4-FFF2-40B4-BE49-F238E27FC236}">
                <a16:creationId xmlns:a16="http://schemas.microsoft.com/office/drawing/2014/main" id="{51BAB4DE-1459-A2A9-2728-91C290EACB4C}"/>
              </a:ext>
            </a:extLst>
          </p:cNvPr>
          <p:cNvSpPr/>
          <p:nvPr/>
        </p:nvSpPr>
        <p:spPr>
          <a:xfrm rot="13800000">
            <a:off x="6948291" y="3565588"/>
            <a:ext cx="1308339" cy="5108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5730662"/>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A75EE97-FE0E-28A7-B534-437578B0FE04}"/>
              </a:ext>
            </a:extLst>
          </p:cNvPr>
          <p:cNvSpPr>
            <a:spLocks noGrp="1"/>
          </p:cNvSpPr>
          <p:nvPr>
            <p:ph type="title"/>
          </p:nvPr>
        </p:nvSpPr>
        <p:spPr>
          <a:xfrm>
            <a:off x="934872" y="982272"/>
            <a:ext cx="3388419" cy="4560970"/>
          </a:xfrm>
        </p:spPr>
        <p:txBody>
          <a:bodyPr>
            <a:normAutofit/>
          </a:bodyPr>
          <a:lstStyle/>
          <a:p>
            <a:r>
              <a:rPr lang="en-US" sz="4000" b="1">
                <a:solidFill>
                  <a:srgbClr val="FFFFFF"/>
                </a:solidFill>
                <a:cs typeface="Calibri Light"/>
              </a:rPr>
              <a:t>Setting the Stage for Assessment and Learning</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68789D1C-E69F-D1D9-09AE-A1E46A6C8D33}"/>
              </a:ext>
            </a:extLst>
          </p:cNvPr>
          <p:cNvSpPr>
            <a:spLocks noGrp="1"/>
          </p:cNvSpPr>
          <p:nvPr>
            <p:ph idx="1"/>
          </p:nvPr>
        </p:nvSpPr>
        <p:spPr>
          <a:xfrm>
            <a:off x="5221862" y="1719618"/>
            <a:ext cx="5948831" cy="4334629"/>
          </a:xfrm>
        </p:spPr>
        <p:txBody>
          <a:bodyPr vert="horz" lIns="91440" tIns="45720" rIns="91440" bIns="45720" rtlCol="0" anchor="ctr">
            <a:normAutofit lnSpcReduction="10000"/>
          </a:bodyPr>
          <a:lstStyle/>
          <a:p>
            <a:r>
              <a:rPr lang="en-US" dirty="0">
                <a:solidFill>
                  <a:srgbClr val="FEFFFF"/>
                </a:solidFill>
                <a:ea typeface="+mn-lt"/>
                <a:cs typeface="+mn-lt"/>
              </a:rPr>
              <a:t>Being transparent about learning intentions and why they matter</a:t>
            </a:r>
          </a:p>
          <a:p>
            <a:r>
              <a:rPr lang="en-US" dirty="0">
                <a:solidFill>
                  <a:srgbClr val="FEFFFF"/>
                </a:solidFill>
                <a:ea typeface="+mn-lt"/>
                <a:cs typeface="+mn-lt"/>
              </a:rPr>
              <a:t>Co-constructing criteria with the student</a:t>
            </a:r>
          </a:p>
          <a:p>
            <a:r>
              <a:rPr lang="en-US" dirty="0">
                <a:solidFill>
                  <a:srgbClr val="FEFFFF"/>
                </a:solidFill>
                <a:ea typeface="+mn-lt"/>
                <a:cs typeface="+mn-lt"/>
              </a:rPr>
              <a:t>Setting goals and expectations and clearly communicating them</a:t>
            </a:r>
          </a:p>
          <a:p>
            <a:r>
              <a:rPr lang="en-US" dirty="0">
                <a:solidFill>
                  <a:srgbClr val="FEFFFF"/>
                </a:solidFill>
                <a:ea typeface="+mn-lt"/>
                <a:cs typeface="+mn-lt"/>
              </a:rPr>
              <a:t>Building community and relationships</a:t>
            </a:r>
          </a:p>
          <a:p>
            <a:r>
              <a:rPr lang="en-US" dirty="0">
                <a:solidFill>
                  <a:srgbClr val="FEFFFF"/>
                </a:solidFill>
                <a:ea typeface="+mn-lt"/>
                <a:cs typeface="+mn-lt"/>
              </a:rPr>
              <a:t>Considering student context and needs</a:t>
            </a:r>
          </a:p>
          <a:p>
            <a:endParaRPr lang="en-US" sz="2400" dirty="0">
              <a:solidFill>
                <a:srgbClr val="FEFFFF"/>
              </a:solidFill>
              <a:cs typeface="Calibri"/>
            </a:endParaRPr>
          </a:p>
        </p:txBody>
      </p:sp>
    </p:spTree>
    <p:extLst>
      <p:ext uri="{BB962C8B-B14F-4D97-AF65-F5344CB8AC3E}">
        <p14:creationId xmlns:p14="http://schemas.microsoft.com/office/powerpoint/2010/main" val="1791707633"/>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0BDA04B-DDDC-F099-132D-7DB00E9F2979}"/>
              </a:ext>
            </a:extLst>
          </p:cNvPr>
          <p:cNvSpPr>
            <a:spLocks noGrp="1"/>
          </p:cNvSpPr>
          <p:nvPr>
            <p:ph type="title"/>
          </p:nvPr>
        </p:nvSpPr>
        <p:spPr>
          <a:xfrm>
            <a:off x="1098468" y="885651"/>
            <a:ext cx="3229803" cy="4624603"/>
          </a:xfrm>
        </p:spPr>
        <p:txBody>
          <a:bodyPr>
            <a:normAutofit/>
          </a:bodyPr>
          <a:lstStyle/>
          <a:p>
            <a:r>
              <a:rPr lang="en-US" b="1">
                <a:solidFill>
                  <a:srgbClr val="FFFFFF"/>
                </a:solidFill>
                <a:cs typeface="Calibri Light"/>
              </a:rPr>
              <a:t>What's Staying the Same?</a:t>
            </a:r>
            <a:endParaRPr lang="en-US" b="1">
              <a:solidFill>
                <a:srgbClr val="FFFFFF"/>
              </a:solidFill>
            </a:endParaRPr>
          </a:p>
        </p:txBody>
      </p:sp>
      <p:sp>
        <p:nvSpPr>
          <p:cNvPr id="3" name="Content Placeholder 2">
            <a:extLst>
              <a:ext uri="{FF2B5EF4-FFF2-40B4-BE49-F238E27FC236}">
                <a16:creationId xmlns:a16="http://schemas.microsoft.com/office/drawing/2014/main" id="{2FEF26F6-E4DE-488A-F576-68D71D68F952}"/>
              </a:ext>
            </a:extLst>
          </p:cNvPr>
          <p:cNvSpPr>
            <a:spLocks noGrp="1"/>
          </p:cNvSpPr>
          <p:nvPr>
            <p:ph idx="1"/>
          </p:nvPr>
        </p:nvSpPr>
        <p:spPr>
          <a:xfrm>
            <a:off x="4863690" y="425576"/>
            <a:ext cx="6985294" cy="5997074"/>
          </a:xfrm>
        </p:spPr>
        <p:txBody>
          <a:bodyPr vert="horz" lIns="91440" tIns="45720" rIns="91440" bIns="45720" rtlCol="0" anchor="ctr">
            <a:noAutofit/>
          </a:bodyPr>
          <a:lstStyle/>
          <a:p>
            <a:r>
              <a:rPr lang="en-US" dirty="0">
                <a:cs typeface="Calibri"/>
              </a:rPr>
              <a:t>Communicating learning in relation to the curriculum</a:t>
            </a:r>
          </a:p>
          <a:p>
            <a:r>
              <a:rPr lang="en-US" dirty="0">
                <a:cs typeface="Calibri"/>
              </a:rPr>
              <a:t>Using formative and summative assessments in a variety of ways</a:t>
            </a:r>
          </a:p>
          <a:p>
            <a:r>
              <a:rPr lang="en-US" dirty="0">
                <a:cs typeface="Calibri"/>
              </a:rPr>
              <a:t>Including universal adaptations for all students</a:t>
            </a:r>
          </a:p>
          <a:p>
            <a:r>
              <a:rPr lang="en-US" dirty="0">
                <a:cs typeface="Calibri"/>
              </a:rPr>
              <a:t>Meeting IEP requirements</a:t>
            </a:r>
          </a:p>
          <a:p>
            <a:r>
              <a:rPr lang="en-US" dirty="0">
                <a:cs typeface="Calibri"/>
              </a:rPr>
              <a:t>Teachers noticing and naming Core Competencies and giving students a chance to reflect on Core Competencies</a:t>
            </a:r>
          </a:p>
          <a:p>
            <a:r>
              <a:rPr lang="en-US" dirty="0">
                <a:cs typeface="Calibri"/>
              </a:rPr>
              <a:t>Communicating learning throughout the semester/year</a:t>
            </a:r>
          </a:p>
          <a:p>
            <a:r>
              <a:rPr lang="en-US" dirty="0">
                <a:cs typeface="Calibri"/>
              </a:rPr>
              <a:t>Letter grades and percentages grades 10-12</a:t>
            </a:r>
          </a:p>
        </p:txBody>
      </p:sp>
    </p:spTree>
    <p:extLst>
      <p:ext uri="{BB962C8B-B14F-4D97-AF65-F5344CB8AC3E}">
        <p14:creationId xmlns:p14="http://schemas.microsoft.com/office/powerpoint/2010/main" val="4101490953"/>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79A9C337-BAC1-BC61-57F1-15AC8674F881}"/>
              </a:ext>
            </a:extLst>
          </p:cNvPr>
          <p:cNvSpPr>
            <a:spLocks noGrp="1"/>
          </p:cNvSpPr>
          <p:nvPr>
            <p:ph type="title"/>
          </p:nvPr>
        </p:nvSpPr>
        <p:spPr>
          <a:xfrm>
            <a:off x="1047280" y="759805"/>
            <a:ext cx="10306520" cy="1325563"/>
          </a:xfrm>
        </p:spPr>
        <p:txBody>
          <a:bodyPr>
            <a:normAutofit/>
          </a:bodyPr>
          <a:lstStyle/>
          <a:p>
            <a:r>
              <a:rPr lang="en-US" sz="4000" b="1">
                <a:solidFill>
                  <a:srgbClr val="FFFFFF"/>
                </a:solidFill>
                <a:cs typeface="Calibri Light"/>
              </a:rPr>
              <a:t>Same – Universal Supports</a:t>
            </a:r>
            <a:endParaRPr lang="en-US" sz="4000" b="1">
              <a:solidFill>
                <a:srgbClr val="FFFFFF"/>
              </a:solidFill>
            </a:endParaRPr>
          </a:p>
        </p:txBody>
      </p:sp>
      <p:sp>
        <p:nvSpPr>
          <p:cNvPr id="3" name="Content Placeholder 2">
            <a:extLst>
              <a:ext uri="{FF2B5EF4-FFF2-40B4-BE49-F238E27FC236}">
                <a16:creationId xmlns:a16="http://schemas.microsoft.com/office/drawing/2014/main" id="{64AB9B3A-274C-4C85-F30D-5A07ACB7D185}"/>
              </a:ext>
            </a:extLst>
          </p:cNvPr>
          <p:cNvSpPr>
            <a:spLocks noGrp="1"/>
          </p:cNvSpPr>
          <p:nvPr>
            <p:ph idx="1"/>
          </p:nvPr>
        </p:nvSpPr>
        <p:spPr>
          <a:xfrm>
            <a:off x="1424904" y="2494450"/>
            <a:ext cx="4053545" cy="3563159"/>
          </a:xfrm>
        </p:spPr>
        <p:txBody>
          <a:bodyPr vert="horz" lIns="91440" tIns="45720" rIns="91440" bIns="45720" rtlCol="0" anchor="t">
            <a:normAutofit/>
          </a:bodyPr>
          <a:lstStyle/>
          <a:p>
            <a:pPr marL="0" indent="0">
              <a:buNone/>
            </a:pPr>
            <a:r>
              <a:rPr lang="en-US">
                <a:cs typeface="Calibri"/>
              </a:rPr>
              <a:t>All students are eligible to receive universal assessment supports to support their learning – not just students with disabilities and diverse abilities, or those with an Individual Education Plan (IEP). </a:t>
            </a:r>
          </a:p>
          <a:p>
            <a:pPr marL="0" indent="0">
              <a:buNone/>
            </a:pPr>
            <a:endParaRPr lang="en-US" sz="2400">
              <a:cs typeface="Calibri"/>
            </a:endParaRPr>
          </a:p>
        </p:txBody>
      </p:sp>
      <p:pic>
        <p:nvPicPr>
          <p:cNvPr id="4" name="Picture 4" descr="Graphical user interface, text, application&#10;&#10;Description automatically generated">
            <a:extLst>
              <a:ext uri="{FF2B5EF4-FFF2-40B4-BE49-F238E27FC236}">
                <a16:creationId xmlns:a16="http://schemas.microsoft.com/office/drawing/2014/main" id="{D0281C02-F952-1481-60E6-1A1BE2BA4C64}"/>
              </a:ext>
            </a:extLst>
          </p:cNvPr>
          <p:cNvPicPr>
            <a:picLocks noChangeAspect="1"/>
          </p:cNvPicPr>
          <p:nvPr/>
        </p:nvPicPr>
        <p:blipFill rotWithShape="1">
          <a:blip r:embed="rId3"/>
          <a:srcRect l="9371" r="1950" b="-3"/>
          <a:stretch/>
        </p:blipFill>
        <p:spPr>
          <a:xfrm>
            <a:off x="6098892" y="2492376"/>
            <a:ext cx="4989309" cy="3721522"/>
          </a:xfrm>
          <a:prstGeom prst="rect">
            <a:avLst/>
          </a:prstGeom>
        </p:spPr>
      </p:pic>
    </p:spTree>
    <p:extLst>
      <p:ext uri="{BB962C8B-B14F-4D97-AF65-F5344CB8AC3E}">
        <p14:creationId xmlns:p14="http://schemas.microsoft.com/office/powerpoint/2010/main" val="3350417307"/>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25B4556-0E3F-7654-9FF6-B76DEA972F03}"/>
              </a:ext>
            </a:extLst>
          </p:cNvPr>
          <p:cNvPicPr>
            <a:picLocks noGrp="1" noChangeAspect="1"/>
          </p:cNvPicPr>
          <p:nvPr>
            <p:ph idx="1"/>
          </p:nvPr>
        </p:nvPicPr>
        <p:blipFill>
          <a:blip r:embed="rId2"/>
          <a:stretch>
            <a:fillRect/>
          </a:stretch>
        </p:blipFill>
        <p:spPr>
          <a:xfrm>
            <a:off x="1488557" y="457200"/>
            <a:ext cx="9214886" cy="5943600"/>
          </a:xfrm>
          <a:prstGeom prst="rect">
            <a:avLst/>
          </a:prstGeom>
        </p:spPr>
      </p:pic>
    </p:spTree>
    <p:extLst>
      <p:ext uri="{BB962C8B-B14F-4D97-AF65-F5344CB8AC3E}">
        <p14:creationId xmlns:p14="http://schemas.microsoft.com/office/powerpoint/2010/main" val="3411372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FB3ADD7-A768-D3C4-CB97-0796D75FFE9F}"/>
              </a:ext>
            </a:extLst>
          </p:cNvPr>
          <p:cNvSpPr>
            <a:spLocks noGrp="1"/>
          </p:cNvSpPr>
          <p:nvPr>
            <p:ph type="title"/>
          </p:nvPr>
        </p:nvSpPr>
        <p:spPr>
          <a:xfrm>
            <a:off x="958506" y="800392"/>
            <a:ext cx="10264697" cy="1212102"/>
          </a:xfrm>
        </p:spPr>
        <p:txBody>
          <a:bodyPr>
            <a:normAutofit/>
          </a:bodyPr>
          <a:lstStyle/>
          <a:p>
            <a:r>
              <a:rPr lang="en-US" sz="4000" b="1">
                <a:solidFill>
                  <a:srgbClr val="FFFFFF"/>
                </a:solidFill>
                <a:cs typeface="Calibri Light"/>
              </a:rPr>
              <a:t>Universal Supports – Gathering Information</a:t>
            </a:r>
            <a:endParaRPr lang="en-US" sz="4000" b="1">
              <a:solidFill>
                <a:srgbClr val="FFFFFF"/>
              </a:solidFill>
            </a:endParaRPr>
          </a:p>
        </p:txBody>
      </p:sp>
      <p:sp>
        <p:nvSpPr>
          <p:cNvPr id="3" name="Content Placeholder 2">
            <a:extLst>
              <a:ext uri="{FF2B5EF4-FFF2-40B4-BE49-F238E27FC236}">
                <a16:creationId xmlns:a16="http://schemas.microsoft.com/office/drawing/2014/main" id="{F248A1B5-775B-38CB-11EA-B23CC8BD9096}"/>
              </a:ext>
            </a:extLst>
          </p:cNvPr>
          <p:cNvSpPr>
            <a:spLocks noGrp="1"/>
          </p:cNvSpPr>
          <p:nvPr>
            <p:ph idx="1"/>
          </p:nvPr>
        </p:nvSpPr>
        <p:spPr>
          <a:xfrm>
            <a:off x="1123209" y="2533567"/>
            <a:ext cx="10240957" cy="3955362"/>
          </a:xfrm>
        </p:spPr>
        <p:txBody>
          <a:bodyPr vert="horz" lIns="91440" tIns="45720" rIns="91440" bIns="45720" rtlCol="0" anchor="ctr">
            <a:normAutofit/>
          </a:bodyPr>
          <a:lstStyle/>
          <a:p>
            <a:pPr marL="0" indent="0">
              <a:buNone/>
            </a:pPr>
            <a:r>
              <a:rPr lang="en-US" sz="3200" b="1">
                <a:solidFill>
                  <a:srgbClr val="C00000"/>
                </a:solidFill>
                <a:cs typeface="Calibri"/>
              </a:rPr>
              <a:t>These examples can be used for ALL students, and MUST be used for those who have IEPs that indicate the strategies. </a:t>
            </a:r>
            <a:endParaRPr lang="en-US" sz="3200">
              <a:solidFill>
                <a:srgbClr val="C00000"/>
              </a:solidFill>
              <a:cs typeface="Calibri"/>
            </a:endParaRPr>
          </a:p>
          <a:p>
            <a:r>
              <a:rPr lang="en-US">
                <a:cs typeface="Calibri"/>
              </a:rPr>
              <a:t>Using digital and/or audio texts or peer or adult helpers to assist with reading</a:t>
            </a:r>
          </a:p>
          <a:p>
            <a:r>
              <a:rPr lang="en-US">
                <a:cs typeface="Calibri"/>
              </a:rPr>
              <a:t>Presenting information in various formats (e.g., pictures,  videos, print, audio)</a:t>
            </a:r>
          </a:p>
          <a:p>
            <a:r>
              <a:rPr lang="en-US">
                <a:cs typeface="Calibri"/>
              </a:rPr>
              <a:t>Providing templates and graphic organizers</a:t>
            </a:r>
          </a:p>
          <a:p>
            <a:r>
              <a:rPr lang="en-US">
                <a:cs typeface="Calibri"/>
              </a:rPr>
              <a:t>Using assistive tools and technology</a:t>
            </a:r>
          </a:p>
        </p:txBody>
      </p:sp>
    </p:spTree>
    <p:extLst>
      <p:ext uri="{BB962C8B-B14F-4D97-AF65-F5344CB8AC3E}">
        <p14:creationId xmlns:p14="http://schemas.microsoft.com/office/powerpoint/2010/main" val="609719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C12ECD1-D3C1-ACCF-79EB-DD29FA68D635}"/>
              </a:ext>
            </a:extLst>
          </p:cNvPr>
          <p:cNvSpPr>
            <a:spLocks noGrp="1"/>
          </p:cNvSpPr>
          <p:nvPr>
            <p:ph type="title"/>
          </p:nvPr>
        </p:nvSpPr>
        <p:spPr>
          <a:xfrm>
            <a:off x="958506" y="800392"/>
            <a:ext cx="10264697" cy="1212102"/>
          </a:xfrm>
        </p:spPr>
        <p:txBody>
          <a:bodyPr>
            <a:normAutofit/>
          </a:bodyPr>
          <a:lstStyle/>
          <a:p>
            <a:r>
              <a:rPr lang="en-US" sz="4000" b="1">
                <a:solidFill>
                  <a:srgbClr val="FFFFFF"/>
                </a:solidFill>
                <a:cs typeface="Calibri Light"/>
              </a:rPr>
              <a:t>Universal Supports Continued...</a:t>
            </a:r>
            <a:endParaRPr lang="en-US" sz="4000" b="1">
              <a:solidFill>
                <a:srgbClr val="FFFFFF"/>
              </a:solidFill>
            </a:endParaRPr>
          </a:p>
        </p:txBody>
      </p:sp>
      <p:sp>
        <p:nvSpPr>
          <p:cNvPr id="3" name="Content Placeholder 2">
            <a:extLst>
              <a:ext uri="{FF2B5EF4-FFF2-40B4-BE49-F238E27FC236}">
                <a16:creationId xmlns:a16="http://schemas.microsoft.com/office/drawing/2014/main" id="{3CB2D64B-987C-38D3-D4C8-4E570C4AA88F}"/>
              </a:ext>
            </a:extLst>
          </p:cNvPr>
          <p:cNvSpPr>
            <a:spLocks noGrp="1"/>
          </p:cNvSpPr>
          <p:nvPr>
            <p:ph idx="1"/>
          </p:nvPr>
        </p:nvSpPr>
        <p:spPr>
          <a:xfrm>
            <a:off x="1195096" y="2346663"/>
            <a:ext cx="10025296" cy="4099134"/>
          </a:xfrm>
        </p:spPr>
        <p:txBody>
          <a:bodyPr vert="horz" lIns="91440" tIns="45720" rIns="91440" bIns="45720" rtlCol="0" anchor="ctr">
            <a:normAutofit/>
          </a:bodyPr>
          <a:lstStyle/>
          <a:p>
            <a:r>
              <a:rPr lang="en-US">
                <a:cs typeface="Calibri"/>
              </a:rPr>
              <a:t>Providing alternative ways of demonstrating knowledge</a:t>
            </a:r>
          </a:p>
          <a:p>
            <a:r>
              <a:rPr lang="en-US">
                <a:cs typeface="Calibri"/>
              </a:rPr>
              <a:t>Extending time to complete assignments or tests</a:t>
            </a:r>
          </a:p>
          <a:p>
            <a:r>
              <a:rPr lang="en-US">
                <a:cs typeface="Calibri"/>
              </a:rPr>
              <a:t>Taking breaks</a:t>
            </a:r>
          </a:p>
          <a:p>
            <a:r>
              <a:rPr lang="en-US">
                <a:cs typeface="Calibri"/>
              </a:rPr>
              <a:t>Providing options for self and/or peer assessment</a:t>
            </a:r>
          </a:p>
          <a:p>
            <a:r>
              <a:rPr lang="en-US">
                <a:cs typeface="Calibri"/>
              </a:rPr>
              <a:t>Offering feedback to inform revisions and improvements for reassessment</a:t>
            </a:r>
          </a:p>
          <a:p>
            <a:r>
              <a:rPr lang="en-US">
                <a:cs typeface="Calibri"/>
              </a:rPr>
              <a:t>Adapting assessments (reduced questions, alternative formats, simplifying language, providing visual prompts, etc.)</a:t>
            </a:r>
          </a:p>
        </p:txBody>
      </p:sp>
    </p:spTree>
    <p:extLst>
      <p:ext uri="{BB962C8B-B14F-4D97-AF65-F5344CB8AC3E}">
        <p14:creationId xmlns:p14="http://schemas.microsoft.com/office/powerpoint/2010/main" val="199877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5A964A8-0D36-BAAA-7D63-F7EE84D1A7C8}"/>
              </a:ext>
            </a:extLst>
          </p:cNvPr>
          <p:cNvSpPr>
            <a:spLocks noGrp="1"/>
          </p:cNvSpPr>
          <p:nvPr>
            <p:ph type="title"/>
          </p:nvPr>
        </p:nvSpPr>
        <p:spPr>
          <a:xfrm>
            <a:off x="958506" y="800392"/>
            <a:ext cx="10264697" cy="1212102"/>
          </a:xfrm>
        </p:spPr>
        <p:txBody>
          <a:bodyPr>
            <a:normAutofit/>
          </a:bodyPr>
          <a:lstStyle/>
          <a:p>
            <a:r>
              <a:rPr lang="en-US" sz="4000" b="1">
                <a:solidFill>
                  <a:srgbClr val="FFFFFF"/>
                </a:solidFill>
                <a:cs typeface="Calibri Light"/>
              </a:rPr>
              <a:t>Universal Supports Continued...</a:t>
            </a:r>
            <a:endParaRPr lang="en-US" sz="4000" b="1">
              <a:solidFill>
                <a:srgbClr val="FFFFFF"/>
              </a:solidFill>
            </a:endParaRPr>
          </a:p>
        </p:txBody>
      </p:sp>
      <p:sp>
        <p:nvSpPr>
          <p:cNvPr id="3" name="Content Placeholder 2">
            <a:extLst>
              <a:ext uri="{FF2B5EF4-FFF2-40B4-BE49-F238E27FC236}">
                <a16:creationId xmlns:a16="http://schemas.microsoft.com/office/drawing/2014/main" id="{2CD5AC01-D43B-01CF-655F-DADE77967AF6}"/>
              </a:ext>
            </a:extLst>
          </p:cNvPr>
          <p:cNvSpPr>
            <a:spLocks noGrp="1"/>
          </p:cNvSpPr>
          <p:nvPr>
            <p:ph idx="1"/>
          </p:nvPr>
        </p:nvSpPr>
        <p:spPr>
          <a:xfrm>
            <a:off x="1137587" y="2246021"/>
            <a:ext cx="10068428" cy="3984116"/>
          </a:xfrm>
        </p:spPr>
        <p:txBody>
          <a:bodyPr vert="horz" lIns="91440" tIns="45720" rIns="91440" bIns="45720" rtlCol="0" anchor="ctr">
            <a:normAutofit/>
          </a:bodyPr>
          <a:lstStyle/>
          <a:p>
            <a:r>
              <a:rPr lang="en-US">
                <a:cs typeface="Calibri"/>
              </a:rPr>
              <a:t>Varying question structure and response types</a:t>
            </a:r>
          </a:p>
          <a:p>
            <a:r>
              <a:rPr lang="en-US">
                <a:cs typeface="Calibri"/>
              </a:rPr>
              <a:t>Offering multiple exposures to materials and multiple attempts to demonstrate knowledge</a:t>
            </a:r>
          </a:p>
          <a:p>
            <a:r>
              <a:rPr lang="en-US">
                <a:cs typeface="Calibri"/>
              </a:rPr>
              <a:t>Chunking assignments, projects, essays, and tests into small, manageable tasks that are more easily accomplished</a:t>
            </a:r>
          </a:p>
          <a:p>
            <a:r>
              <a:rPr lang="en-US">
                <a:cs typeface="Calibri"/>
              </a:rPr>
              <a:t>Phasing completion of tests, projects, and assignments (e.g., taking a test over multiple days)</a:t>
            </a:r>
          </a:p>
        </p:txBody>
      </p:sp>
    </p:spTree>
    <p:extLst>
      <p:ext uri="{BB962C8B-B14F-4D97-AF65-F5344CB8AC3E}">
        <p14:creationId xmlns:p14="http://schemas.microsoft.com/office/powerpoint/2010/main" val="112716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graphical user interface&#10;&#10;Description automatically generated">
            <a:extLst>
              <a:ext uri="{FF2B5EF4-FFF2-40B4-BE49-F238E27FC236}">
                <a16:creationId xmlns:a16="http://schemas.microsoft.com/office/drawing/2014/main" id="{EE0ED38C-D5E1-70BE-219D-63DCBFAAC1D1}"/>
              </a:ext>
            </a:extLst>
          </p:cNvPr>
          <p:cNvPicPr>
            <a:picLocks noGrp="1" noChangeAspect="1"/>
          </p:cNvPicPr>
          <p:nvPr>
            <p:ph idx="1"/>
          </p:nvPr>
        </p:nvPicPr>
        <p:blipFill>
          <a:blip r:embed="rId2"/>
          <a:stretch>
            <a:fillRect/>
          </a:stretch>
        </p:blipFill>
        <p:spPr>
          <a:xfrm>
            <a:off x="192591" y="502920"/>
            <a:ext cx="11857060" cy="5840730"/>
          </a:xfrm>
          <a:prstGeom prst="rect">
            <a:avLst/>
          </a:prstGeom>
        </p:spPr>
      </p:pic>
    </p:spTree>
    <p:extLst>
      <p:ext uri="{BB962C8B-B14F-4D97-AF65-F5344CB8AC3E}">
        <p14:creationId xmlns:p14="http://schemas.microsoft.com/office/powerpoint/2010/main" val="4293238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7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3B1D559-0127-4AA7-9628-F61DAFCA4C26}"/>
              </a:ext>
            </a:extLst>
          </p:cNvPr>
          <p:cNvPicPr>
            <a:picLocks noGrp="1" noChangeAspect="1"/>
          </p:cNvPicPr>
          <p:nvPr>
            <p:ph idx="1"/>
          </p:nvPr>
        </p:nvPicPr>
        <p:blipFill>
          <a:blip r:embed="rId3"/>
          <a:stretch>
            <a:fillRect/>
          </a:stretch>
        </p:blipFill>
        <p:spPr>
          <a:xfrm>
            <a:off x="3109613" y="481831"/>
            <a:ext cx="5972773" cy="5905884"/>
          </a:xfrm>
          <a:prstGeom prst="rect">
            <a:avLst/>
          </a:prstGeom>
        </p:spPr>
      </p:pic>
    </p:spTree>
    <p:extLst>
      <p:ext uri="{BB962C8B-B14F-4D97-AF65-F5344CB8AC3E}">
        <p14:creationId xmlns:p14="http://schemas.microsoft.com/office/powerpoint/2010/main" val="2355975392"/>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4" descr="Toy plastic numbers">
            <a:extLst>
              <a:ext uri="{FF2B5EF4-FFF2-40B4-BE49-F238E27FC236}">
                <a16:creationId xmlns:a16="http://schemas.microsoft.com/office/drawing/2014/main" id="{A6438CE2-049D-E6A9-AFDC-8F1214173F72}"/>
              </a:ext>
            </a:extLst>
          </p:cNvPr>
          <p:cNvPicPr>
            <a:picLocks noChangeAspect="1"/>
          </p:cNvPicPr>
          <p:nvPr/>
        </p:nvPicPr>
        <p:blipFill rotWithShape="1">
          <a:blip r:embed="rId3"/>
          <a:srcRect t="14498" r="9091" b="8894"/>
          <a:stretch/>
        </p:blipFill>
        <p:spPr>
          <a:xfrm>
            <a:off x="20" y="100652"/>
            <a:ext cx="12191980" cy="6857990"/>
          </a:xfrm>
          <a:prstGeom prst="rect">
            <a:avLst/>
          </a:prstGeom>
        </p:spPr>
      </p:pic>
      <p:sp>
        <p:nvSpPr>
          <p:cNvPr id="20" name="Rectangle 19">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C1C24A-F403-F850-05FC-802C22EFE566}"/>
              </a:ext>
            </a:extLst>
          </p:cNvPr>
          <p:cNvSpPr>
            <a:spLocks noGrp="1"/>
          </p:cNvSpPr>
          <p:nvPr>
            <p:ph type="title"/>
          </p:nvPr>
        </p:nvSpPr>
        <p:spPr>
          <a:xfrm>
            <a:off x="594804" y="93923"/>
            <a:ext cx="6619811" cy="1344975"/>
          </a:xfrm>
        </p:spPr>
        <p:txBody>
          <a:bodyPr>
            <a:normAutofit/>
          </a:bodyPr>
          <a:lstStyle/>
          <a:p>
            <a:r>
              <a:rPr lang="en-US" sz="4000" b="1">
                <a:cs typeface="Calibri Light"/>
              </a:rPr>
              <a:t>Collecting Data</a:t>
            </a:r>
            <a:endParaRPr lang="en-US" sz="4000" b="1"/>
          </a:p>
        </p:txBody>
      </p:sp>
      <p:sp>
        <p:nvSpPr>
          <p:cNvPr id="3" name="Content Placeholder 2">
            <a:extLst>
              <a:ext uri="{FF2B5EF4-FFF2-40B4-BE49-F238E27FC236}">
                <a16:creationId xmlns:a16="http://schemas.microsoft.com/office/drawing/2014/main" id="{5429ED7A-C54A-B01F-AE0B-5EA84C053CA9}"/>
              </a:ext>
            </a:extLst>
          </p:cNvPr>
          <p:cNvSpPr>
            <a:spLocks noGrp="1"/>
          </p:cNvSpPr>
          <p:nvPr>
            <p:ph idx="1"/>
          </p:nvPr>
        </p:nvSpPr>
        <p:spPr>
          <a:xfrm>
            <a:off x="421582" y="1287877"/>
            <a:ext cx="6979937" cy="4822556"/>
          </a:xfrm>
        </p:spPr>
        <p:txBody>
          <a:bodyPr vert="horz" lIns="91440" tIns="45720" rIns="91440" bIns="45720" rtlCol="0" anchor="t">
            <a:noAutofit/>
          </a:bodyPr>
          <a:lstStyle/>
          <a:p>
            <a:pPr marL="0" indent="0">
              <a:buNone/>
            </a:pPr>
            <a:r>
              <a:rPr lang="en-US" dirty="0">
                <a:cs typeface="Calibri"/>
              </a:rPr>
              <a:t>"Averaging marks over a term, semester, or year does not provide an accurate picture of student learning.  Learning is continuous. Therefore, learning demonstrated close to the communication of student learning will be the most reflective of student proficiency and should be used as the strongest evidence of learning when deciding on a letter grade and percentage." </a:t>
            </a:r>
          </a:p>
          <a:p>
            <a:pPr marL="0" indent="0">
              <a:buNone/>
            </a:pPr>
            <a:r>
              <a:rPr lang="en-US" dirty="0">
                <a:cs typeface="Calibri"/>
              </a:rPr>
              <a:t>Ministry of Education and Childcare, p. 35.  </a:t>
            </a:r>
            <a:endParaRPr lang="en-US" dirty="0"/>
          </a:p>
          <a:p>
            <a:endParaRPr lang="en-US" sz="2200" dirty="0">
              <a:cs typeface="Calibri"/>
            </a:endParaRPr>
          </a:p>
        </p:txBody>
      </p:sp>
    </p:spTree>
    <p:extLst>
      <p:ext uri="{BB962C8B-B14F-4D97-AF65-F5344CB8AC3E}">
        <p14:creationId xmlns:p14="http://schemas.microsoft.com/office/powerpoint/2010/main" val="28233583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A29B1-B183-5D4B-5BB5-6A705CB3EF44}"/>
              </a:ext>
            </a:extLst>
          </p:cNvPr>
          <p:cNvSpPr>
            <a:spLocks noGrp="1"/>
          </p:cNvSpPr>
          <p:nvPr>
            <p:ph type="title"/>
          </p:nvPr>
        </p:nvSpPr>
        <p:spPr>
          <a:xfrm>
            <a:off x="524741" y="620392"/>
            <a:ext cx="4251051" cy="5504688"/>
          </a:xfrm>
        </p:spPr>
        <p:txBody>
          <a:bodyPr>
            <a:normAutofit/>
          </a:bodyPr>
          <a:lstStyle/>
          <a:p>
            <a:r>
              <a:rPr lang="en-US" sz="6000" b="1">
                <a:solidFill>
                  <a:schemeClr val="bg1"/>
                </a:solidFill>
                <a:cs typeface="Calibri Light"/>
              </a:rPr>
              <a:t>Some changes you will notice...</a:t>
            </a:r>
            <a:endParaRPr lang="en-US">
              <a:solidFill>
                <a:schemeClr val="bg1"/>
              </a:solidFill>
            </a:endParaRPr>
          </a:p>
        </p:txBody>
      </p:sp>
      <p:graphicFrame>
        <p:nvGraphicFramePr>
          <p:cNvPr id="5" name="Content Placeholder 2">
            <a:extLst>
              <a:ext uri="{FF2B5EF4-FFF2-40B4-BE49-F238E27FC236}">
                <a16:creationId xmlns:a16="http://schemas.microsoft.com/office/drawing/2014/main" id="{848DDE8E-3B43-A70F-65CD-1798243227C9}"/>
              </a:ext>
            </a:extLst>
          </p:cNvPr>
          <p:cNvGraphicFramePr>
            <a:graphicFrameLocks noGrp="1"/>
          </p:cNvGraphicFramePr>
          <p:nvPr>
            <p:ph idx="1"/>
            <p:extLst>
              <p:ext uri="{D42A27DB-BD31-4B8C-83A1-F6EECF244321}">
                <p14:modId xmlns:p14="http://schemas.microsoft.com/office/powerpoint/2010/main" val="79021095"/>
              </p:ext>
            </p:extLst>
          </p:nvPr>
        </p:nvGraphicFramePr>
        <p:xfrm>
          <a:off x="5367748" y="275336"/>
          <a:ext cx="6579941" cy="6281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832280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3">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48539E-69BA-76F7-664A-5802702FCB7B}"/>
              </a:ext>
            </a:extLst>
          </p:cNvPr>
          <p:cNvSpPr>
            <a:spLocks noGrp="1"/>
          </p:cNvSpPr>
          <p:nvPr>
            <p:ph type="title"/>
          </p:nvPr>
        </p:nvSpPr>
        <p:spPr>
          <a:xfrm>
            <a:off x="838200" y="557188"/>
            <a:ext cx="10515600" cy="1133499"/>
          </a:xfrm>
        </p:spPr>
        <p:txBody>
          <a:bodyPr>
            <a:normAutofit/>
          </a:bodyPr>
          <a:lstStyle/>
          <a:p>
            <a:pPr algn="ctr"/>
            <a:r>
              <a:rPr lang="en-US" sz="5200" b="1">
                <a:cs typeface="Calibri Light"/>
              </a:rPr>
              <a:t>Proficiency - Ministry</a:t>
            </a:r>
            <a:endParaRPr lang="en-US" sz="5200" b="1"/>
          </a:p>
        </p:txBody>
      </p:sp>
      <p:graphicFrame>
        <p:nvGraphicFramePr>
          <p:cNvPr id="5" name="Content Placeholder 2">
            <a:extLst>
              <a:ext uri="{FF2B5EF4-FFF2-40B4-BE49-F238E27FC236}">
                <a16:creationId xmlns:a16="http://schemas.microsoft.com/office/drawing/2014/main" id="{8D9FA8D4-A505-D4F7-C3F7-DF1F0BFB96A6}"/>
              </a:ext>
            </a:extLst>
          </p:cNvPr>
          <p:cNvGraphicFramePr>
            <a:graphicFrameLocks noGrp="1"/>
          </p:cNvGraphicFramePr>
          <p:nvPr>
            <p:ph idx="1"/>
            <p:extLst>
              <p:ext uri="{D42A27DB-BD31-4B8C-83A1-F6EECF244321}">
                <p14:modId xmlns:p14="http://schemas.microsoft.com/office/powerpoint/2010/main" val="33793037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0683775"/>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EC53A419-02BB-EA46-4ABA-E5FEAD71672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3416" b="-1"/>
          <a:stretch/>
        </p:blipFill>
        <p:spPr>
          <a:xfrm>
            <a:off x="2551111" y="71897"/>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27C721-6C83-E1D3-47AF-7B92B806F79C}"/>
              </a:ext>
            </a:extLst>
          </p:cNvPr>
          <p:cNvSpPr>
            <a:spLocks noGrp="1"/>
          </p:cNvSpPr>
          <p:nvPr>
            <p:ph type="title"/>
          </p:nvPr>
        </p:nvSpPr>
        <p:spPr>
          <a:xfrm>
            <a:off x="838200" y="-109328"/>
            <a:ext cx="4267887" cy="1899912"/>
          </a:xfrm>
        </p:spPr>
        <p:txBody>
          <a:bodyPr>
            <a:normAutofit/>
          </a:bodyPr>
          <a:lstStyle/>
          <a:p>
            <a:r>
              <a:rPr lang="en-US" sz="4000" b="1">
                <a:cs typeface="Calibri Light"/>
              </a:rPr>
              <a:t>Proficiency Scales</a:t>
            </a:r>
            <a:endParaRPr lang="en-US" sz="4000" b="1"/>
          </a:p>
        </p:txBody>
      </p:sp>
      <p:sp>
        <p:nvSpPr>
          <p:cNvPr id="3" name="Content Placeholder 2">
            <a:extLst>
              <a:ext uri="{FF2B5EF4-FFF2-40B4-BE49-F238E27FC236}">
                <a16:creationId xmlns:a16="http://schemas.microsoft.com/office/drawing/2014/main" id="{A30999E4-1276-C88C-D716-AD310A8DD19E}"/>
              </a:ext>
            </a:extLst>
          </p:cNvPr>
          <p:cNvSpPr>
            <a:spLocks noGrp="1"/>
          </p:cNvSpPr>
          <p:nvPr>
            <p:ph idx="1"/>
          </p:nvPr>
        </p:nvSpPr>
        <p:spPr>
          <a:xfrm>
            <a:off x="334993" y="1427787"/>
            <a:ext cx="5748753" cy="5079855"/>
          </a:xfrm>
        </p:spPr>
        <p:txBody>
          <a:bodyPr vert="horz" lIns="91440" tIns="45720" rIns="91440" bIns="45720" rtlCol="0" anchor="t">
            <a:noAutofit/>
          </a:bodyPr>
          <a:lstStyle/>
          <a:p>
            <a:r>
              <a:rPr lang="en-US">
                <a:cs typeface="Calibri"/>
              </a:rPr>
              <a:t>Are not equivalent to letter grades!</a:t>
            </a:r>
          </a:p>
          <a:p>
            <a:r>
              <a:rPr lang="en-US">
                <a:cs typeface="Calibri"/>
              </a:rPr>
              <a:t>Are based on the learning standards</a:t>
            </a:r>
          </a:p>
          <a:p>
            <a:r>
              <a:rPr lang="en-US">
                <a:cs typeface="Calibri"/>
              </a:rPr>
              <a:t>Work habits/</a:t>
            </a:r>
            <a:r>
              <a:rPr lang="en-US" err="1">
                <a:cs typeface="Calibri"/>
              </a:rPr>
              <a:t>behaviour</a:t>
            </a:r>
            <a:r>
              <a:rPr lang="en-US">
                <a:cs typeface="Calibri"/>
              </a:rPr>
              <a:t>/engagement are not a factor in determining proficiency</a:t>
            </a:r>
          </a:p>
          <a:p>
            <a:r>
              <a:rPr lang="en-US">
                <a:cs typeface="Calibri"/>
              </a:rPr>
              <a:t>Each category represents a range</a:t>
            </a:r>
          </a:p>
          <a:p>
            <a:r>
              <a:rPr lang="en-US">
                <a:cs typeface="Calibri"/>
              </a:rPr>
              <a:t>Learners may move back and forth on the scale at different times and areas of learning</a:t>
            </a:r>
          </a:p>
          <a:p>
            <a:r>
              <a:rPr lang="en-US">
                <a:cs typeface="Calibri"/>
              </a:rPr>
              <a:t>All learners have a place on the Proficiency Scale</a:t>
            </a:r>
          </a:p>
          <a:p>
            <a:endParaRPr lang="en-US" sz="1700">
              <a:cs typeface="Calibri"/>
            </a:endParaRPr>
          </a:p>
          <a:p>
            <a:endParaRPr lang="en-US" sz="1700">
              <a:cs typeface="Calibri"/>
            </a:endParaRPr>
          </a:p>
        </p:txBody>
      </p:sp>
      <p:sp>
        <p:nvSpPr>
          <p:cNvPr id="5" name="TextBox 4">
            <a:extLst>
              <a:ext uri="{FF2B5EF4-FFF2-40B4-BE49-F238E27FC236}">
                <a16:creationId xmlns:a16="http://schemas.microsoft.com/office/drawing/2014/main" id="{2B87C667-4390-3B5E-886C-B6BC4959AB79}"/>
              </a:ext>
            </a:extLst>
          </p:cNvPr>
          <p:cNvSpPr txBox="1"/>
          <p:nvPr/>
        </p:nvSpPr>
        <p:spPr>
          <a:xfrm>
            <a:off x="9990754" y="6657945"/>
            <a:ext cx="220124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401276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E0D536-BBB2-68F9-EACB-AE00614CDB2D}"/>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Proficiency</a:t>
            </a:r>
          </a:p>
        </p:txBody>
      </p:sp>
      <p:pic>
        <p:nvPicPr>
          <p:cNvPr id="4" name="Picture 4" descr="Table&#10;&#10;Description automatically generated">
            <a:extLst>
              <a:ext uri="{FF2B5EF4-FFF2-40B4-BE49-F238E27FC236}">
                <a16:creationId xmlns:a16="http://schemas.microsoft.com/office/drawing/2014/main" id="{F7911296-465A-57A3-99F5-027A41B74B3A}"/>
              </a:ext>
            </a:extLst>
          </p:cNvPr>
          <p:cNvPicPr>
            <a:picLocks noGrp="1" noChangeAspect="1"/>
          </p:cNvPicPr>
          <p:nvPr>
            <p:ph idx="1"/>
          </p:nvPr>
        </p:nvPicPr>
        <p:blipFill>
          <a:blip r:embed="rId2"/>
          <a:stretch>
            <a:fillRect/>
          </a:stretch>
        </p:blipFill>
        <p:spPr>
          <a:xfrm>
            <a:off x="643467" y="2141149"/>
            <a:ext cx="10905066" cy="3462355"/>
          </a:xfrm>
          <a:prstGeom prst="rect">
            <a:avLst/>
          </a:prstGeom>
        </p:spPr>
      </p:pic>
    </p:spTree>
    <p:extLst>
      <p:ext uri="{BB962C8B-B14F-4D97-AF65-F5344CB8AC3E}">
        <p14:creationId xmlns:p14="http://schemas.microsoft.com/office/powerpoint/2010/main" val="2891935179"/>
      </p:ext>
    </p:extLst>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66D7E86-F304-83DD-7703-406DF95DE824}"/>
              </a:ext>
            </a:extLst>
          </p:cNvPr>
          <p:cNvPicPr>
            <a:picLocks noGrp="1" noChangeAspect="1"/>
          </p:cNvPicPr>
          <p:nvPr>
            <p:ph idx="1"/>
          </p:nvPr>
        </p:nvPicPr>
        <p:blipFill>
          <a:blip r:embed="rId3"/>
          <a:stretch>
            <a:fillRect/>
          </a:stretch>
        </p:blipFill>
        <p:spPr>
          <a:xfrm>
            <a:off x="203203" y="1955800"/>
            <a:ext cx="11836398" cy="2959100"/>
          </a:xfrm>
          <a:prstGeom prst="rect">
            <a:avLst/>
          </a:prstGeom>
        </p:spPr>
      </p:pic>
      <p:sp>
        <p:nvSpPr>
          <p:cNvPr id="2" name="Arrow: Down 1">
            <a:extLst>
              <a:ext uri="{FF2B5EF4-FFF2-40B4-BE49-F238E27FC236}">
                <a16:creationId xmlns:a16="http://schemas.microsoft.com/office/drawing/2014/main" id="{A6D87190-E1F9-4CB6-6F4F-0CF96595A90D}"/>
              </a:ext>
            </a:extLst>
          </p:cNvPr>
          <p:cNvSpPr/>
          <p:nvPr/>
        </p:nvSpPr>
        <p:spPr>
          <a:xfrm>
            <a:off x="6526530" y="59436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9184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4EA04E-62DA-ED43-7226-BC8C95D45F7E}"/>
              </a:ext>
            </a:extLst>
          </p:cNvPr>
          <p:cNvSpPr>
            <a:spLocks noGrp="1"/>
          </p:cNvSpPr>
          <p:nvPr>
            <p:ph type="title"/>
          </p:nvPr>
        </p:nvSpPr>
        <p:spPr>
          <a:xfrm>
            <a:off x="572493" y="238539"/>
            <a:ext cx="11018520" cy="1434415"/>
          </a:xfrm>
        </p:spPr>
        <p:txBody>
          <a:bodyPr anchor="b">
            <a:normAutofit/>
          </a:bodyPr>
          <a:lstStyle/>
          <a:p>
            <a:r>
              <a:rPr lang="en-US" sz="5400" b="1">
                <a:cs typeface="Calibri Light"/>
              </a:rPr>
              <a:t>Engagement/Learning Habits/Behaviour</a:t>
            </a:r>
            <a:endParaRPr lang="en-US" sz="5400" b="1"/>
          </a:p>
        </p:txBody>
      </p:sp>
      <p:sp>
        <p:nvSpPr>
          <p:cNvPr id="4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11EE6AE-DC9B-F49A-0834-65C50F0B5A16}"/>
              </a:ext>
            </a:extLst>
          </p:cNvPr>
          <p:cNvSpPr>
            <a:spLocks noGrp="1"/>
          </p:cNvSpPr>
          <p:nvPr>
            <p:ph idx="1"/>
          </p:nvPr>
        </p:nvSpPr>
        <p:spPr>
          <a:xfrm>
            <a:off x="342726" y="1699832"/>
            <a:ext cx="7175500" cy="4970715"/>
          </a:xfrm>
        </p:spPr>
        <p:txBody>
          <a:bodyPr vert="horz" lIns="91440" tIns="45720" rIns="91440" bIns="45720" rtlCol="0" anchor="t">
            <a:noAutofit/>
          </a:bodyPr>
          <a:lstStyle/>
          <a:p>
            <a:r>
              <a:rPr lang="en-US" sz="2400" dirty="0">
                <a:cs typeface="Calibri"/>
              </a:rPr>
              <a:t>Proficiency and letter grades based on the learning standards only.</a:t>
            </a:r>
          </a:p>
          <a:p>
            <a:r>
              <a:rPr lang="en-US" sz="2400" dirty="0">
                <a:cs typeface="Calibri"/>
              </a:rPr>
              <a:t>Learning habits, engagement, and </a:t>
            </a:r>
            <a:r>
              <a:rPr lang="en-US" sz="2400" dirty="0" err="1">
                <a:cs typeface="Calibri"/>
              </a:rPr>
              <a:t>behaviour</a:t>
            </a:r>
            <a:r>
              <a:rPr lang="en-US" sz="2400" dirty="0">
                <a:cs typeface="Calibri"/>
              </a:rPr>
              <a:t> are reported separately through descriptive feedback or student self-reflection.</a:t>
            </a:r>
          </a:p>
          <a:p>
            <a:r>
              <a:rPr lang="en-US" sz="2400" dirty="0">
                <a:cs typeface="Calibri"/>
              </a:rPr>
              <a:t>Learning habits, engagement, and </a:t>
            </a:r>
            <a:r>
              <a:rPr lang="en-US" sz="2400" dirty="0" err="1">
                <a:cs typeface="Calibri"/>
              </a:rPr>
              <a:t>behaviour</a:t>
            </a:r>
            <a:r>
              <a:rPr lang="en-US" sz="2400" dirty="0">
                <a:cs typeface="Calibri"/>
              </a:rPr>
              <a:t> do not contribute to a student's overall mark.</a:t>
            </a:r>
          </a:p>
          <a:p>
            <a:r>
              <a:rPr lang="en-US" sz="2400" dirty="0">
                <a:cs typeface="Calibri"/>
              </a:rPr>
              <a:t>Learning Updates should not be the first time a parent or student receives feedback on engagement, learning habits, or </a:t>
            </a:r>
            <a:r>
              <a:rPr lang="en-US" sz="2400" dirty="0" err="1">
                <a:cs typeface="Calibri"/>
              </a:rPr>
              <a:t>behaviour</a:t>
            </a:r>
            <a:r>
              <a:rPr lang="en-US" sz="2400" dirty="0">
                <a:cs typeface="Calibri"/>
              </a:rPr>
              <a:t>.</a:t>
            </a:r>
          </a:p>
          <a:p>
            <a:r>
              <a:rPr lang="en-US" sz="2400" dirty="0">
                <a:cs typeface="Calibri"/>
              </a:rPr>
              <a:t>Assessment and reporting are not disciplinary tools.  </a:t>
            </a:r>
          </a:p>
        </p:txBody>
      </p:sp>
      <p:pic>
        <p:nvPicPr>
          <p:cNvPr id="7" name="Picture 7" descr="Two people looking at a computer&#10;&#10;Description automatically generated">
            <a:extLst>
              <a:ext uri="{FF2B5EF4-FFF2-40B4-BE49-F238E27FC236}">
                <a16:creationId xmlns:a16="http://schemas.microsoft.com/office/drawing/2014/main" id="{17CF5B25-5921-DF77-D270-CED8BAE1592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1755" r="30862" b="-2"/>
          <a:stretch/>
        </p:blipFill>
        <p:spPr>
          <a:xfrm>
            <a:off x="7675658" y="2093976"/>
            <a:ext cx="3941064" cy="4096512"/>
          </a:xfrm>
          <a:prstGeom prst="rect">
            <a:avLst/>
          </a:prstGeom>
        </p:spPr>
      </p:pic>
      <p:sp>
        <p:nvSpPr>
          <p:cNvPr id="8" name="TextBox 7">
            <a:extLst>
              <a:ext uri="{FF2B5EF4-FFF2-40B4-BE49-F238E27FC236}">
                <a16:creationId xmlns:a16="http://schemas.microsoft.com/office/drawing/2014/main" id="{4B6EC105-5D67-82F1-16D3-AC14DC187EFD}"/>
              </a:ext>
            </a:extLst>
          </p:cNvPr>
          <p:cNvSpPr txBox="1"/>
          <p:nvPr/>
        </p:nvSpPr>
        <p:spPr>
          <a:xfrm>
            <a:off x="9142968" y="5990433"/>
            <a:ext cx="247375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BY-NC-ND</a:t>
            </a:r>
            <a:r>
              <a:rPr lang="en-US" sz="700">
                <a:solidFill>
                  <a:srgbClr val="FFFFFF"/>
                </a:solidFill>
              </a:rPr>
              <a:t>.</a:t>
            </a:r>
          </a:p>
        </p:txBody>
      </p:sp>
    </p:spTree>
    <p:extLst>
      <p:ext uri="{BB962C8B-B14F-4D97-AF65-F5344CB8AC3E}">
        <p14:creationId xmlns:p14="http://schemas.microsoft.com/office/powerpoint/2010/main" val="3977993573"/>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F4F951-A4E9-83B6-0BDB-C4EE33EA18D7}"/>
              </a:ext>
            </a:extLst>
          </p:cNvPr>
          <p:cNvSpPr>
            <a:spLocks noGrp="1"/>
          </p:cNvSpPr>
          <p:nvPr>
            <p:ph type="title"/>
          </p:nvPr>
        </p:nvSpPr>
        <p:spPr>
          <a:xfrm>
            <a:off x="1371599" y="294538"/>
            <a:ext cx="9895951" cy="1033669"/>
          </a:xfrm>
        </p:spPr>
        <p:txBody>
          <a:bodyPr>
            <a:normAutofit/>
          </a:bodyPr>
          <a:lstStyle/>
          <a:p>
            <a:r>
              <a:rPr lang="en-US" sz="4000" b="1">
                <a:solidFill>
                  <a:srgbClr val="FFFFFF"/>
                </a:solidFill>
              </a:rPr>
              <a:t>Written Learning Updates</a:t>
            </a:r>
          </a:p>
        </p:txBody>
      </p:sp>
      <p:sp>
        <p:nvSpPr>
          <p:cNvPr id="3" name="Content Placeholder 2">
            <a:extLst>
              <a:ext uri="{FF2B5EF4-FFF2-40B4-BE49-F238E27FC236}">
                <a16:creationId xmlns:a16="http://schemas.microsoft.com/office/drawing/2014/main" id="{655C3A49-2028-305C-CE73-E88479311062}"/>
              </a:ext>
            </a:extLst>
          </p:cNvPr>
          <p:cNvSpPr>
            <a:spLocks noGrp="1"/>
          </p:cNvSpPr>
          <p:nvPr>
            <p:ph idx="1"/>
          </p:nvPr>
        </p:nvSpPr>
        <p:spPr>
          <a:xfrm>
            <a:off x="764088" y="1885278"/>
            <a:ext cx="10747331" cy="4540573"/>
          </a:xfrm>
        </p:spPr>
        <p:txBody>
          <a:bodyPr anchor="ctr">
            <a:normAutofit fontScale="92500" lnSpcReduction="10000"/>
          </a:bodyPr>
          <a:lstStyle/>
          <a:p>
            <a:pPr>
              <a:buFont typeface="Wingdings" panose="05000000000000000000" pitchFamily="2" charset="2"/>
              <a:buChar char="q"/>
            </a:pPr>
            <a:r>
              <a:rPr lang="en-US" dirty="0"/>
              <a:t>Communication of learning in relation to the learning standards or IEP goals using Proficiency Scale indicators, letters grades/percentages</a:t>
            </a:r>
          </a:p>
          <a:p>
            <a:pPr>
              <a:buFont typeface="Wingdings" panose="05000000000000000000" pitchFamily="2" charset="2"/>
              <a:buChar char="q"/>
            </a:pPr>
            <a:r>
              <a:rPr lang="en-US" dirty="0"/>
              <a:t>Feedback</a:t>
            </a:r>
          </a:p>
          <a:p>
            <a:pPr lvl="1">
              <a:buFont typeface="Wingdings" panose="05000000000000000000" pitchFamily="2" charset="2"/>
              <a:buChar char="q"/>
            </a:pPr>
            <a:r>
              <a:rPr lang="en-US" sz="2800" dirty="0"/>
              <a:t>Student strengths (what they can do)</a:t>
            </a:r>
          </a:p>
          <a:p>
            <a:pPr lvl="1">
              <a:buFont typeface="Wingdings" panose="05000000000000000000" pitchFamily="2" charset="2"/>
              <a:buChar char="q"/>
            </a:pPr>
            <a:r>
              <a:rPr lang="en-US" sz="2800" dirty="0"/>
              <a:t>Areas for further growth</a:t>
            </a:r>
          </a:p>
          <a:p>
            <a:pPr lvl="1">
              <a:buFont typeface="Wingdings" panose="05000000000000000000" pitchFamily="2" charset="2"/>
              <a:buChar char="q"/>
            </a:pPr>
            <a:r>
              <a:rPr lang="en-US" sz="2800" dirty="0"/>
              <a:t>Ways to support growth</a:t>
            </a:r>
          </a:p>
          <a:p>
            <a:pPr lvl="1">
              <a:buFont typeface="Wingdings" panose="05000000000000000000" pitchFamily="2" charset="2"/>
              <a:buChar char="q"/>
            </a:pPr>
            <a:r>
              <a:rPr lang="en-US" sz="2800" dirty="0">
                <a:cs typeface="Calibri"/>
              </a:rPr>
              <a:t>Engagement: attitudes, learning habits, social responsibility </a:t>
            </a:r>
            <a:endParaRPr lang="en-US" sz="2800" dirty="0"/>
          </a:p>
          <a:p>
            <a:pPr>
              <a:buFont typeface="Wingdings" panose="05000000000000000000" pitchFamily="2" charset="2"/>
              <a:buChar char="q"/>
            </a:pPr>
            <a:r>
              <a:rPr lang="en-US" dirty="0"/>
              <a:t>Attendance </a:t>
            </a:r>
          </a:p>
          <a:p>
            <a:pPr>
              <a:buFont typeface="Wingdings" panose="05000000000000000000" pitchFamily="2" charset="2"/>
              <a:buChar char="q"/>
            </a:pPr>
            <a:r>
              <a:rPr lang="en-US" dirty="0"/>
              <a:t>Student-generated content (self-reflection of the Core Competencies and goal-setting</a:t>
            </a:r>
          </a:p>
          <a:p>
            <a:pPr>
              <a:buFont typeface="Wingdings" panose="05000000000000000000" pitchFamily="2" charset="2"/>
              <a:buChar char="q"/>
            </a:pPr>
            <a:r>
              <a:rPr lang="en-US" dirty="0">
                <a:solidFill>
                  <a:srgbClr val="0070C0"/>
                </a:solidFill>
              </a:rPr>
              <a:t>IEP statement for some students (language to come)</a:t>
            </a:r>
          </a:p>
        </p:txBody>
      </p:sp>
    </p:spTree>
    <p:extLst>
      <p:ext uri="{BB962C8B-B14F-4D97-AF65-F5344CB8AC3E}">
        <p14:creationId xmlns:p14="http://schemas.microsoft.com/office/powerpoint/2010/main" val="1280514899"/>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F4F951-A4E9-83B6-0BDB-C4EE33EA18D7}"/>
              </a:ext>
            </a:extLst>
          </p:cNvPr>
          <p:cNvSpPr>
            <a:spLocks noGrp="1"/>
          </p:cNvSpPr>
          <p:nvPr>
            <p:ph type="title"/>
          </p:nvPr>
        </p:nvSpPr>
        <p:spPr>
          <a:xfrm>
            <a:off x="1371599" y="294538"/>
            <a:ext cx="9895951" cy="1033669"/>
          </a:xfrm>
        </p:spPr>
        <p:txBody>
          <a:bodyPr>
            <a:normAutofit/>
          </a:bodyPr>
          <a:lstStyle/>
          <a:p>
            <a:r>
              <a:rPr lang="en-US" sz="4000" b="1" dirty="0">
                <a:solidFill>
                  <a:srgbClr val="FFFFFF"/>
                </a:solidFill>
              </a:rPr>
              <a:t>Summary of Learning</a:t>
            </a:r>
          </a:p>
        </p:txBody>
      </p:sp>
      <p:sp>
        <p:nvSpPr>
          <p:cNvPr id="3" name="Content Placeholder 2">
            <a:extLst>
              <a:ext uri="{FF2B5EF4-FFF2-40B4-BE49-F238E27FC236}">
                <a16:creationId xmlns:a16="http://schemas.microsoft.com/office/drawing/2014/main" id="{655C3A49-2028-305C-CE73-E88479311062}"/>
              </a:ext>
            </a:extLst>
          </p:cNvPr>
          <p:cNvSpPr>
            <a:spLocks noGrp="1"/>
          </p:cNvSpPr>
          <p:nvPr>
            <p:ph idx="1"/>
          </p:nvPr>
        </p:nvSpPr>
        <p:spPr>
          <a:xfrm>
            <a:off x="764088" y="1885278"/>
            <a:ext cx="10747331" cy="4540573"/>
          </a:xfrm>
        </p:spPr>
        <p:txBody>
          <a:bodyPr anchor="ctr">
            <a:normAutofit fontScale="77500" lnSpcReduction="20000"/>
          </a:bodyPr>
          <a:lstStyle/>
          <a:p>
            <a:pPr>
              <a:buFont typeface="Wingdings" panose="05000000000000000000" pitchFamily="2" charset="2"/>
              <a:buChar char="q"/>
            </a:pPr>
            <a:r>
              <a:rPr lang="en-US" dirty="0">
                <a:highlight>
                  <a:srgbClr val="FFFF00"/>
                </a:highlight>
              </a:rPr>
              <a:t>Summary</a:t>
            </a:r>
            <a:r>
              <a:rPr lang="en-US" dirty="0"/>
              <a:t> of learning in relation to the learning standards or IEP goals using Proficiency Scale indicators, letters grades/percentages</a:t>
            </a:r>
          </a:p>
          <a:p>
            <a:pPr>
              <a:buFont typeface="Wingdings" panose="05000000000000000000" pitchFamily="2" charset="2"/>
              <a:buChar char="q"/>
            </a:pPr>
            <a:r>
              <a:rPr lang="en-US" dirty="0"/>
              <a:t>Feedback</a:t>
            </a:r>
          </a:p>
          <a:p>
            <a:pPr lvl="1">
              <a:buFont typeface="Wingdings" panose="05000000000000000000" pitchFamily="2" charset="2"/>
              <a:buChar char="q"/>
            </a:pPr>
            <a:r>
              <a:rPr lang="en-US" sz="2800" dirty="0"/>
              <a:t>Student strengths (what they can do)</a:t>
            </a:r>
          </a:p>
          <a:p>
            <a:pPr lvl="1">
              <a:buFont typeface="Wingdings" panose="05000000000000000000" pitchFamily="2" charset="2"/>
              <a:buChar char="q"/>
            </a:pPr>
            <a:r>
              <a:rPr lang="en-US" sz="2800" dirty="0"/>
              <a:t>Growth over time</a:t>
            </a:r>
          </a:p>
          <a:p>
            <a:pPr lvl="1">
              <a:buFont typeface="Wingdings" panose="05000000000000000000" pitchFamily="2" charset="2"/>
              <a:buChar char="q"/>
            </a:pPr>
            <a:r>
              <a:rPr lang="en-US" sz="2800" dirty="0"/>
              <a:t>Areas for further growth</a:t>
            </a:r>
          </a:p>
          <a:p>
            <a:pPr lvl="1">
              <a:buFont typeface="Wingdings" panose="05000000000000000000" pitchFamily="2" charset="2"/>
              <a:buChar char="q"/>
            </a:pPr>
            <a:r>
              <a:rPr lang="en-US" sz="2800" dirty="0"/>
              <a:t>Ways to support growth</a:t>
            </a:r>
          </a:p>
          <a:p>
            <a:pPr lvl="1">
              <a:buFont typeface="Wingdings" panose="05000000000000000000" pitchFamily="2" charset="2"/>
              <a:buChar char="q"/>
            </a:pPr>
            <a:r>
              <a:rPr lang="en-US" sz="2800" dirty="0">
                <a:cs typeface="Calibri"/>
              </a:rPr>
              <a:t>Engagement: attitudes, learning habits, social responsibility</a:t>
            </a:r>
            <a:endParaRPr lang="en-US" sz="2800" dirty="0"/>
          </a:p>
          <a:p>
            <a:pPr>
              <a:buFont typeface="Wingdings" panose="05000000000000000000" pitchFamily="2" charset="2"/>
              <a:buChar char="q"/>
            </a:pPr>
            <a:r>
              <a:rPr lang="en-US" dirty="0"/>
              <a:t>Attendance </a:t>
            </a:r>
          </a:p>
          <a:p>
            <a:pPr>
              <a:buFont typeface="Wingdings" panose="05000000000000000000" pitchFamily="2" charset="2"/>
              <a:buChar char="q"/>
            </a:pPr>
            <a:r>
              <a:rPr lang="en-US" dirty="0"/>
              <a:t>Student-generated content (self-reflection of the Core Competencies and goal-setting</a:t>
            </a:r>
          </a:p>
          <a:p>
            <a:pPr>
              <a:buFont typeface="Wingdings" panose="05000000000000000000" pitchFamily="2" charset="2"/>
              <a:buChar char="q"/>
            </a:pPr>
            <a:r>
              <a:rPr lang="en-US" sz="2800" dirty="0"/>
              <a:t>At the end of the year, graduation status update indicating student progress in relation to graduation program requirements.  </a:t>
            </a:r>
          </a:p>
          <a:p>
            <a:pPr>
              <a:buFont typeface="Wingdings" panose="05000000000000000000" pitchFamily="2" charset="2"/>
              <a:buChar char="q"/>
            </a:pPr>
            <a:r>
              <a:rPr lang="en-US" dirty="0">
                <a:solidFill>
                  <a:srgbClr val="0070C0"/>
                </a:solidFill>
              </a:rPr>
              <a:t>IEP statement for some students (language to come)</a:t>
            </a:r>
          </a:p>
        </p:txBody>
      </p:sp>
    </p:spTree>
    <p:extLst>
      <p:ext uri="{BB962C8B-B14F-4D97-AF65-F5344CB8AC3E}">
        <p14:creationId xmlns:p14="http://schemas.microsoft.com/office/powerpoint/2010/main" val="624425610"/>
      </p:ext>
    </p:extLst>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1D2C44E-95D2-2C87-4ABF-2F5DE5ABD25D}"/>
              </a:ext>
            </a:extLst>
          </p:cNvPr>
          <p:cNvSpPr>
            <a:spLocks noGrp="1"/>
          </p:cNvSpPr>
          <p:nvPr>
            <p:ph type="title"/>
          </p:nvPr>
        </p:nvSpPr>
        <p:spPr>
          <a:xfrm>
            <a:off x="958506" y="800392"/>
            <a:ext cx="10264697" cy="1212102"/>
          </a:xfrm>
        </p:spPr>
        <p:txBody>
          <a:bodyPr>
            <a:normAutofit/>
          </a:bodyPr>
          <a:lstStyle/>
          <a:p>
            <a:r>
              <a:rPr lang="en-US" sz="4000" b="1" dirty="0">
                <a:solidFill>
                  <a:srgbClr val="FFFFFF"/>
                </a:solidFill>
                <a:cs typeface="Calibri Light"/>
              </a:rPr>
              <a:t>Summary of Learning – Making Growth Visible</a:t>
            </a:r>
            <a:endParaRPr lang="en-US" sz="4000" b="1" dirty="0">
              <a:solidFill>
                <a:srgbClr val="FFFFFF"/>
              </a:solidFill>
            </a:endParaRPr>
          </a:p>
        </p:txBody>
      </p:sp>
      <p:sp>
        <p:nvSpPr>
          <p:cNvPr id="3" name="Content Placeholder 2">
            <a:extLst>
              <a:ext uri="{FF2B5EF4-FFF2-40B4-BE49-F238E27FC236}">
                <a16:creationId xmlns:a16="http://schemas.microsoft.com/office/drawing/2014/main" id="{678F385C-CA6A-C56C-91FB-633E96D2E665}"/>
              </a:ext>
            </a:extLst>
          </p:cNvPr>
          <p:cNvSpPr>
            <a:spLocks noGrp="1"/>
          </p:cNvSpPr>
          <p:nvPr>
            <p:ph idx="1"/>
          </p:nvPr>
        </p:nvSpPr>
        <p:spPr>
          <a:xfrm>
            <a:off x="1367624" y="2519190"/>
            <a:ext cx="9838391" cy="3998494"/>
          </a:xfrm>
        </p:spPr>
        <p:txBody>
          <a:bodyPr vert="horz" lIns="91440" tIns="45720" rIns="91440" bIns="45720" rtlCol="0" anchor="ctr">
            <a:normAutofit/>
          </a:bodyPr>
          <a:lstStyle/>
          <a:p>
            <a:r>
              <a:rPr lang="en-US" dirty="0">
                <a:cs typeface="Calibri"/>
              </a:rPr>
              <a:t>We need to know their starting place</a:t>
            </a:r>
          </a:p>
          <a:p>
            <a:pPr lvl="1"/>
            <a:r>
              <a:rPr lang="en-US" sz="2800" dirty="0">
                <a:cs typeface="Calibri"/>
              </a:rPr>
              <a:t>Pre-Assessments that can include discussions, observations, group activities, pre-tests, brainstorming, etc.</a:t>
            </a:r>
          </a:p>
          <a:p>
            <a:r>
              <a:rPr lang="en-US" dirty="0">
                <a:cs typeface="Calibri"/>
              </a:rPr>
              <a:t>Student reflections</a:t>
            </a:r>
          </a:p>
          <a:p>
            <a:r>
              <a:rPr lang="en-US" dirty="0">
                <a:cs typeface="Calibri"/>
              </a:rPr>
              <a:t>Before and after work samples</a:t>
            </a:r>
          </a:p>
          <a:p>
            <a:r>
              <a:rPr lang="en-US" dirty="0">
                <a:cs typeface="Calibri"/>
              </a:rPr>
              <a:t>Portfolio posts</a:t>
            </a:r>
          </a:p>
          <a:p>
            <a:r>
              <a:rPr lang="en-US" dirty="0">
                <a:cs typeface="Calibri"/>
              </a:rPr>
              <a:t>Incorporating feedback given</a:t>
            </a:r>
          </a:p>
        </p:txBody>
      </p:sp>
    </p:spTree>
    <p:extLst>
      <p:ext uri="{BB962C8B-B14F-4D97-AF65-F5344CB8AC3E}">
        <p14:creationId xmlns:p14="http://schemas.microsoft.com/office/powerpoint/2010/main" val="323589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873A29-4EFA-9D3C-EEB1-3AEC2FC26ADB}"/>
              </a:ext>
            </a:extLst>
          </p:cNvPr>
          <p:cNvSpPr>
            <a:spLocks noGrp="1"/>
          </p:cNvSpPr>
          <p:nvPr>
            <p:ph type="title"/>
          </p:nvPr>
        </p:nvSpPr>
        <p:spPr>
          <a:xfrm>
            <a:off x="1371599" y="294538"/>
            <a:ext cx="9895951" cy="1033669"/>
          </a:xfrm>
        </p:spPr>
        <p:txBody>
          <a:bodyPr>
            <a:normAutofit/>
          </a:bodyPr>
          <a:lstStyle/>
          <a:p>
            <a:r>
              <a:rPr lang="en-US" sz="4000" b="1">
                <a:solidFill>
                  <a:srgbClr val="FFFFFF"/>
                </a:solidFill>
                <a:cs typeface="Calibri Light"/>
              </a:rPr>
              <a:t>Feedback - Ministry</a:t>
            </a:r>
            <a:endParaRPr lang="en-US" sz="4000" b="1">
              <a:solidFill>
                <a:srgbClr val="FFFFFF"/>
              </a:solidFill>
            </a:endParaRPr>
          </a:p>
        </p:txBody>
      </p:sp>
      <p:sp>
        <p:nvSpPr>
          <p:cNvPr id="3" name="Content Placeholder 2">
            <a:extLst>
              <a:ext uri="{FF2B5EF4-FFF2-40B4-BE49-F238E27FC236}">
                <a16:creationId xmlns:a16="http://schemas.microsoft.com/office/drawing/2014/main" id="{C336DAA8-3FB0-2D29-528D-648A2A9FD1CB}"/>
              </a:ext>
            </a:extLst>
          </p:cNvPr>
          <p:cNvSpPr>
            <a:spLocks noGrp="1"/>
          </p:cNvSpPr>
          <p:nvPr>
            <p:ph idx="1"/>
          </p:nvPr>
        </p:nvSpPr>
        <p:spPr>
          <a:xfrm>
            <a:off x="1371599" y="2318197"/>
            <a:ext cx="9724031" cy="3683358"/>
          </a:xfrm>
        </p:spPr>
        <p:txBody>
          <a:bodyPr vert="horz" lIns="91440" tIns="45720" rIns="91440" bIns="45720" rtlCol="0" anchor="ctr">
            <a:normAutofit/>
          </a:bodyPr>
          <a:lstStyle/>
          <a:p>
            <a:pPr marL="0" indent="0">
              <a:buNone/>
            </a:pPr>
            <a:r>
              <a:rPr lang="en-US" sz="3600">
                <a:cs typeface="Calibri"/>
              </a:rPr>
              <a:t>"Descriptive feedback includes concise, strengths-based, written comments or documented conversations that are </a:t>
            </a:r>
            <a:r>
              <a:rPr lang="en-US" sz="3600">
                <a:highlight>
                  <a:srgbClr val="FFFF00"/>
                </a:highlight>
                <a:cs typeface="Calibri"/>
              </a:rPr>
              <a:t>aligned with the learning standards </a:t>
            </a:r>
            <a:r>
              <a:rPr lang="en-US" sz="3600">
                <a:cs typeface="Calibri"/>
              </a:rPr>
              <a:t>and describe student learning, as well as identifying specific areas for future growth. … Feedback is focused on </a:t>
            </a:r>
            <a:r>
              <a:rPr lang="en-US" sz="3600">
                <a:highlight>
                  <a:srgbClr val="FFFF00"/>
                </a:highlight>
                <a:cs typeface="Calibri"/>
              </a:rPr>
              <a:t>what a student can do and what they are working toward</a:t>
            </a:r>
            <a:r>
              <a:rPr lang="en-US" sz="3600">
                <a:cs typeface="Calibri"/>
              </a:rPr>
              <a:t>." (p. 39)</a:t>
            </a:r>
          </a:p>
        </p:txBody>
      </p:sp>
    </p:spTree>
    <p:extLst>
      <p:ext uri="{BB962C8B-B14F-4D97-AF65-F5344CB8AC3E}">
        <p14:creationId xmlns:p14="http://schemas.microsoft.com/office/powerpoint/2010/main" val="159301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B87C016-D25B-6D02-BA56-4D99347EEAD0}"/>
              </a:ext>
            </a:extLst>
          </p:cNvPr>
          <p:cNvSpPr>
            <a:spLocks noGrp="1"/>
          </p:cNvSpPr>
          <p:nvPr>
            <p:ph type="title"/>
          </p:nvPr>
        </p:nvSpPr>
        <p:spPr>
          <a:xfrm>
            <a:off x="934872" y="982272"/>
            <a:ext cx="3388419" cy="4560970"/>
          </a:xfrm>
        </p:spPr>
        <p:txBody>
          <a:bodyPr>
            <a:normAutofit/>
          </a:bodyPr>
          <a:lstStyle/>
          <a:p>
            <a:r>
              <a:rPr lang="en-US" sz="4000" b="1">
                <a:solidFill>
                  <a:srgbClr val="FFFFFF"/>
                </a:solidFill>
                <a:cs typeface="Calibri Light"/>
              </a:rPr>
              <a:t>Praise</a:t>
            </a:r>
            <a:endParaRPr lang="en-US" sz="4000" b="1">
              <a:solidFill>
                <a:srgbClr val="FFFFFF"/>
              </a:solidFill>
            </a:endParaRP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330DB565-2BD9-F6BC-5B17-FBE408AD02DA}"/>
              </a:ext>
            </a:extLst>
          </p:cNvPr>
          <p:cNvSpPr>
            <a:spLocks noGrp="1"/>
          </p:cNvSpPr>
          <p:nvPr>
            <p:ph idx="1"/>
          </p:nvPr>
        </p:nvSpPr>
        <p:spPr>
          <a:xfrm>
            <a:off x="5255165" y="1685328"/>
            <a:ext cx="5948831" cy="4334629"/>
          </a:xfrm>
        </p:spPr>
        <p:txBody>
          <a:bodyPr vert="horz" lIns="91440" tIns="45720" rIns="91440" bIns="45720" rtlCol="0" anchor="ctr">
            <a:normAutofit/>
          </a:bodyPr>
          <a:lstStyle/>
          <a:p>
            <a:r>
              <a:rPr lang="en-US" sz="2400" dirty="0">
                <a:solidFill>
                  <a:srgbClr val="FEFFFF"/>
                </a:solidFill>
                <a:cs typeface="Calibri"/>
              </a:rPr>
              <a:t>Great job!  </a:t>
            </a:r>
          </a:p>
          <a:p>
            <a:r>
              <a:rPr lang="en-US" sz="2400" dirty="0">
                <a:solidFill>
                  <a:srgbClr val="FEFFFF"/>
                </a:solidFill>
                <a:cs typeface="Calibri"/>
              </a:rPr>
              <a:t>Good for you!</a:t>
            </a:r>
          </a:p>
          <a:p>
            <a:r>
              <a:rPr lang="en-US" sz="2400" dirty="0">
                <a:solidFill>
                  <a:srgbClr val="FEFFFF"/>
                </a:solidFill>
                <a:cs typeface="Calibri"/>
              </a:rPr>
              <a:t>You're so talented!  </a:t>
            </a:r>
          </a:p>
          <a:p>
            <a:r>
              <a:rPr lang="en-US" sz="2400" dirty="0">
                <a:solidFill>
                  <a:srgbClr val="FEFFFF"/>
                </a:solidFill>
                <a:cs typeface="Calibri"/>
              </a:rPr>
              <a:t>This is awesome! </a:t>
            </a:r>
          </a:p>
          <a:p>
            <a:r>
              <a:rPr lang="en-US" sz="2400" dirty="0">
                <a:solidFill>
                  <a:srgbClr val="FEFFFF"/>
                </a:solidFill>
                <a:cs typeface="Calibri"/>
              </a:rPr>
              <a:t>You worked so hard!</a:t>
            </a:r>
          </a:p>
        </p:txBody>
      </p:sp>
    </p:spTree>
    <p:extLst>
      <p:ext uri="{BB962C8B-B14F-4D97-AF65-F5344CB8AC3E}">
        <p14:creationId xmlns:p14="http://schemas.microsoft.com/office/powerpoint/2010/main" val="218027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58141DC-70FE-A8E0-8F62-C8434C38BDE2}"/>
              </a:ext>
            </a:extLst>
          </p:cNvPr>
          <p:cNvSpPr>
            <a:spLocks noGrp="1"/>
          </p:cNvSpPr>
          <p:nvPr>
            <p:ph type="title"/>
          </p:nvPr>
        </p:nvSpPr>
        <p:spPr>
          <a:xfrm>
            <a:off x="934872" y="982272"/>
            <a:ext cx="3388419" cy="4560970"/>
          </a:xfrm>
        </p:spPr>
        <p:txBody>
          <a:bodyPr>
            <a:normAutofit/>
          </a:bodyPr>
          <a:lstStyle/>
          <a:p>
            <a:r>
              <a:rPr lang="en-US" sz="4000" b="1">
                <a:solidFill>
                  <a:srgbClr val="FFFFFF"/>
                </a:solidFill>
                <a:cs typeface="Calibri Light"/>
              </a:rPr>
              <a:t>Formative (in the moment) </a:t>
            </a:r>
            <a:br>
              <a:rPr lang="en-US" sz="4000" b="1">
                <a:solidFill>
                  <a:srgbClr val="FFFFFF"/>
                </a:solidFill>
                <a:cs typeface="Calibri Light"/>
              </a:rPr>
            </a:br>
            <a:r>
              <a:rPr lang="en-US" sz="4000" b="1">
                <a:solidFill>
                  <a:srgbClr val="FFFFFF"/>
                </a:solidFill>
                <a:cs typeface="Calibri Light"/>
              </a:rPr>
              <a:t>Feedback for Students</a:t>
            </a:r>
            <a:endParaRPr lang="en-US" sz="4000" b="1">
              <a:solidFill>
                <a:srgbClr val="FFFFFF"/>
              </a:solidFill>
            </a:endParaRP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1723DAED-02CD-F661-6E83-9B3F394BF326}"/>
              </a:ext>
            </a:extLst>
          </p:cNvPr>
          <p:cNvSpPr>
            <a:spLocks noGrp="1"/>
          </p:cNvSpPr>
          <p:nvPr>
            <p:ph idx="1"/>
          </p:nvPr>
        </p:nvSpPr>
        <p:spPr>
          <a:xfrm>
            <a:off x="5221862" y="1719618"/>
            <a:ext cx="5948831" cy="4334629"/>
          </a:xfrm>
        </p:spPr>
        <p:txBody>
          <a:bodyPr vert="horz" lIns="91440" tIns="45720" rIns="91440" bIns="45720" rtlCol="0" anchor="ctr">
            <a:normAutofit/>
          </a:bodyPr>
          <a:lstStyle/>
          <a:p>
            <a:r>
              <a:rPr lang="en-US" sz="2400" dirty="0">
                <a:solidFill>
                  <a:srgbClr val="FEFFFF"/>
                </a:solidFill>
                <a:ea typeface="+mn-lt"/>
                <a:cs typeface="+mn-lt"/>
              </a:rPr>
              <a:t>I appreciated the way you created interesting visuals and gave detailed information about your topic for your Capstone project.  An idea for next time could be to speak more slowly so the audience can catch all your ideas.   </a:t>
            </a:r>
          </a:p>
          <a:p>
            <a:r>
              <a:rPr lang="en-US" sz="2400" dirty="0">
                <a:solidFill>
                  <a:srgbClr val="FEFFFF"/>
                </a:solidFill>
                <a:cs typeface="Calibri"/>
              </a:rPr>
              <a:t>I notice you are able to monitor your exertion levels.  You are slowing down and speeding up based on what you are able to do instead of what others are doing.  How do you think you might start increasing the distance you can run?  </a:t>
            </a:r>
          </a:p>
        </p:txBody>
      </p:sp>
    </p:spTree>
    <p:extLst>
      <p:ext uri="{BB962C8B-B14F-4D97-AF65-F5344CB8AC3E}">
        <p14:creationId xmlns:p14="http://schemas.microsoft.com/office/powerpoint/2010/main" val="3858408583"/>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2083FCC-EB8A-278E-14C2-395A57C7997E}"/>
              </a:ext>
            </a:extLst>
          </p:cNvPr>
          <p:cNvSpPr>
            <a:spLocks noGrp="1"/>
          </p:cNvSpPr>
          <p:nvPr>
            <p:ph type="title"/>
          </p:nvPr>
        </p:nvSpPr>
        <p:spPr>
          <a:xfrm>
            <a:off x="1098468" y="885651"/>
            <a:ext cx="3229803" cy="4624603"/>
          </a:xfrm>
        </p:spPr>
        <p:txBody>
          <a:bodyPr>
            <a:normAutofit/>
          </a:bodyPr>
          <a:lstStyle/>
          <a:p>
            <a:r>
              <a:rPr lang="en-US" b="1" dirty="0">
                <a:solidFill>
                  <a:srgbClr val="FFFFFF"/>
                </a:solidFill>
                <a:cs typeface="Calibri Light"/>
              </a:rPr>
              <a:t>Learning Updates – Descriptive Feedback</a:t>
            </a:r>
          </a:p>
        </p:txBody>
      </p:sp>
      <p:sp>
        <p:nvSpPr>
          <p:cNvPr id="3" name="Content Placeholder 2">
            <a:extLst>
              <a:ext uri="{FF2B5EF4-FFF2-40B4-BE49-F238E27FC236}">
                <a16:creationId xmlns:a16="http://schemas.microsoft.com/office/drawing/2014/main" id="{92FB3DA5-DD3B-94DD-3CBA-66A67B4F9835}"/>
              </a:ext>
            </a:extLst>
          </p:cNvPr>
          <p:cNvSpPr>
            <a:spLocks noGrp="1"/>
          </p:cNvSpPr>
          <p:nvPr>
            <p:ph idx="1"/>
          </p:nvPr>
        </p:nvSpPr>
        <p:spPr>
          <a:xfrm>
            <a:off x="4978708" y="885651"/>
            <a:ext cx="6654616" cy="5465113"/>
          </a:xfrm>
        </p:spPr>
        <p:txBody>
          <a:bodyPr vert="horz" lIns="91440" tIns="45720" rIns="91440" bIns="45720" rtlCol="0" anchor="ctr">
            <a:normAutofit/>
          </a:bodyPr>
          <a:lstStyle/>
          <a:p>
            <a:pPr>
              <a:buFont typeface="Wingdings" panose="05000000000000000000" pitchFamily="2" charset="2"/>
              <a:buChar char="q"/>
            </a:pPr>
            <a:r>
              <a:rPr lang="en-US" sz="2400" dirty="0">
                <a:cs typeface="Calibri"/>
              </a:rPr>
              <a:t>Student’s learning in relation to the learning standards (what they can do)</a:t>
            </a:r>
          </a:p>
          <a:p>
            <a:pPr>
              <a:buFont typeface="Wingdings" panose="05000000000000000000" pitchFamily="2" charset="2"/>
              <a:buChar char="q"/>
            </a:pPr>
            <a:r>
              <a:rPr lang="en-US" sz="2400" dirty="0">
                <a:cs typeface="Calibri"/>
              </a:rPr>
              <a:t>What they can work on next</a:t>
            </a:r>
          </a:p>
          <a:p>
            <a:pPr>
              <a:buFont typeface="Wingdings" panose="05000000000000000000" pitchFamily="2" charset="2"/>
              <a:buChar char="q"/>
            </a:pPr>
            <a:r>
              <a:rPr lang="en-US" sz="2400" dirty="0">
                <a:cs typeface="Calibri"/>
              </a:rPr>
              <a:t>How to support learning</a:t>
            </a:r>
          </a:p>
          <a:p>
            <a:pPr>
              <a:buFont typeface="Wingdings" panose="05000000000000000000" pitchFamily="2" charset="2"/>
              <a:buChar char="q"/>
            </a:pPr>
            <a:r>
              <a:rPr lang="en-US" sz="2400" dirty="0">
                <a:cs typeface="Calibri"/>
              </a:rPr>
              <a:t>Engagement: attitudes, learning habits, social responsibility </a:t>
            </a:r>
          </a:p>
          <a:p>
            <a:endParaRPr lang="en-US" sz="2400" dirty="0">
              <a:cs typeface="Calibri"/>
            </a:endParaRPr>
          </a:p>
        </p:txBody>
      </p:sp>
    </p:spTree>
    <p:extLst>
      <p:ext uri="{BB962C8B-B14F-4D97-AF65-F5344CB8AC3E}">
        <p14:creationId xmlns:p14="http://schemas.microsoft.com/office/powerpoint/2010/main" val="51813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2083FCC-EB8A-278E-14C2-395A57C7997E}"/>
              </a:ext>
            </a:extLst>
          </p:cNvPr>
          <p:cNvSpPr>
            <a:spLocks noGrp="1"/>
          </p:cNvSpPr>
          <p:nvPr>
            <p:ph type="title"/>
          </p:nvPr>
        </p:nvSpPr>
        <p:spPr>
          <a:xfrm>
            <a:off x="1098468" y="885651"/>
            <a:ext cx="3229803" cy="4624603"/>
          </a:xfrm>
        </p:spPr>
        <p:txBody>
          <a:bodyPr>
            <a:normAutofit/>
          </a:bodyPr>
          <a:lstStyle/>
          <a:p>
            <a:r>
              <a:rPr lang="en-US" b="1" dirty="0">
                <a:solidFill>
                  <a:srgbClr val="FFFFFF"/>
                </a:solidFill>
                <a:cs typeface="Calibri Light"/>
              </a:rPr>
              <a:t>Learning Updates – Descriptive Feedback</a:t>
            </a:r>
          </a:p>
        </p:txBody>
      </p:sp>
      <p:sp>
        <p:nvSpPr>
          <p:cNvPr id="3" name="Content Placeholder 2">
            <a:extLst>
              <a:ext uri="{FF2B5EF4-FFF2-40B4-BE49-F238E27FC236}">
                <a16:creationId xmlns:a16="http://schemas.microsoft.com/office/drawing/2014/main" id="{92FB3DA5-DD3B-94DD-3CBA-66A67B4F9835}"/>
              </a:ext>
            </a:extLst>
          </p:cNvPr>
          <p:cNvSpPr>
            <a:spLocks noGrp="1"/>
          </p:cNvSpPr>
          <p:nvPr>
            <p:ph idx="1"/>
          </p:nvPr>
        </p:nvSpPr>
        <p:spPr>
          <a:xfrm>
            <a:off x="4978708" y="885651"/>
            <a:ext cx="6654616" cy="5465113"/>
          </a:xfrm>
        </p:spPr>
        <p:txBody>
          <a:bodyPr vert="horz" lIns="91440" tIns="45720" rIns="91440" bIns="45720" rtlCol="0" anchor="ctr">
            <a:normAutofit/>
          </a:bodyPr>
          <a:lstStyle/>
          <a:p>
            <a:pPr>
              <a:buFont typeface="Wingdings" panose="05000000000000000000" pitchFamily="2" charset="2"/>
              <a:buChar char="q"/>
            </a:pPr>
            <a:r>
              <a:rPr lang="en-US" sz="2400" dirty="0">
                <a:cs typeface="Calibri"/>
              </a:rPr>
              <a:t>Student’s learning in relation to the learning standards (what they can do)</a:t>
            </a:r>
          </a:p>
          <a:p>
            <a:pPr>
              <a:buFont typeface="Wingdings" panose="05000000000000000000" pitchFamily="2" charset="2"/>
              <a:buChar char="q"/>
            </a:pPr>
            <a:r>
              <a:rPr lang="en-US" sz="2400" dirty="0">
                <a:cs typeface="Calibri"/>
              </a:rPr>
              <a:t>What they can work on next</a:t>
            </a:r>
          </a:p>
          <a:p>
            <a:pPr>
              <a:buFont typeface="Wingdings" panose="05000000000000000000" pitchFamily="2" charset="2"/>
              <a:buChar char="q"/>
            </a:pPr>
            <a:r>
              <a:rPr lang="en-US" sz="2400" dirty="0">
                <a:cs typeface="Calibri"/>
              </a:rPr>
              <a:t>How to support learning</a:t>
            </a:r>
          </a:p>
          <a:p>
            <a:pPr>
              <a:buFont typeface="Wingdings" panose="05000000000000000000" pitchFamily="2" charset="2"/>
              <a:buChar char="q"/>
            </a:pPr>
            <a:r>
              <a:rPr lang="en-US" sz="2400" dirty="0">
                <a:cs typeface="Calibri"/>
              </a:rPr>
              <a:t>Engagement: </a:t>
            </a:r>
            <a:r>
              <a:rPr lang="en-US" sz="2400" dirty="0" err="1">
                <a:cs typeface="Calibri"/>
              </a:rPr>
              <a:t>behaviour</a:t>
            </a:r>
            <a:r>
              <a:rPr lang="en-US" sz="2400" dirty="0">
                <a:cs typeface="Calibri"/>
              </a:rPr>
              <a:t>, learning habits, social responsibility </a:t>
            </a:r>
          </a:p>
          <a:p>
            <a:endParaRPr lang="en-US" sz="2400" dirty="0">
              <a:cs typeface="Calibri"/>
            </a:endParaRPr>
          </a:p>
        </p:txBody>
      </p:sp>
      <p:sp>
        <p:nvSpPr>
          <p:cNvPr id="4" name="Arrow: Curved Left 3">
            <a:extLst>
              <a:ext uri="{FF2B5EF4-FFF2-40B4-BE49-F238E27FC236}">
                <a16:creationId xmlns:a16="http://schemas.microsoft.com/office/drawing/2014/main" id="{C60A9E7F-5950-0EE1-D10C-2672ABE7D95B}"/>
              </a:ext>
            </a:extLst>
          </p:cNvPr>
          <p:cNvSpPr/>
          <p:nvPr/>
        </p:nvSpPr>
        <p:spPr>
          <a:xfrm>
            <a:off x="9201150" y="3093835"/>
            <a:ext cx="560070" cy="67032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048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2083FCC-EB8A-278E-14C2-395A57C7997E}"/>
              </a:ext>
            </a:extLst>
          </p:cNvPr>
          <p:cNvSpPr>
            <a:spLocks noGrp="1"/>
          </p:cNvSpPr>
          <p:nvPr>
            <p:ph type="title"/>
          </p:nvPr>
        </p:nvSpPr>
        <p:spPr>
          <a:xfrm>
            <a:off x="1098468" y="885651"/>
            <a:ext cx="3229803" cy="4624603"/>
          </a:xfrm>
        </p:spPr>
        <p:txBody>
          <a:bodyPr>
            <a:normAutofit/>
          </a:bodyPr>
          <a:lstStyle/>
          <a:p>
            <a:r>
              <a:rPr lang="en-US" b="1" dirty="0">
                <a:solidFill>
                  <a:srgbClr val="FFFFFF"/>
                </a:solidFill>
                <a:cs typeface="Calibri Light"/>
              </a:rPr>
              <a:t>Learning Updates – Descriptive Feedback</a:t>
            </a:r>
          </a:p>
        </p:txBody>
      </p:sp>
      <p:sp>
        <p:nvSpPr>
          <p:cNvPr id="3" name="Content Placeholder 2">
            <a:extLst>
              <a:ext uri="{FF2B5EF4-FFF2-40B4-BE49-F238E27FC236}">
                <a16:creationId xmlns:a16="http://schemas.microsoft.com/office/drawing/2014/main" id="{92FB3DA5-DD3B-94DD-3CBA-66A67B4F9835}"/>
              </a:ext>
            </a:extLst>
          </p:cNvPr>
          <p:cNvSpPr>
            <a:spLocks noGrp="1"/>
          </p:cNvSpPr>
          <p:nvPr>
            <p:ph idx="1"/>
          </p:nvPr>
        </p:nvSpPr>
        <p:spPr>
          <a:xfrm>
            <a:off x="4978708" y="274321"/>
            <a:ext cx="6654616" cy="6076444"/>
          </a:xfrm>
        </p:spPr>
        <p:txBody>
          <a:bodyPr vert="horz" lIns="91440" tIns="45720" rIns="91440" bIns="45720" rtlCol="0" anchor="ctr">
            <a:normAutofit/>
          </a:bodyPr>
          <a:lstStyle/>
          <a:p>
            <a:pPr>
              <a:buFont typeface="Wingdings" panose="05000000000000000000" pitchFamily="2" charset="2"/>
              <a:buChar char="q"/>
            </a:pPr>
            <a:r>
              <a:rPr lang="en-US" sz="2400" dirty="0">
                <a:cs typeface="Calibri"/>
              </a:rPr>
              <a:t>Student’s learning in relation to the learning standards (what they can do)</a:t>
            </a:r>
          </a:p>
          <a:p>
            <a:pPr lvl="1">
              <a:buFont typeface="Wingdings" panose="05000000000000000000" pitchFamily="2" charset="2"/>
              <a:buChar char="q"/>
            </a:pPr>
            <a:r>
              <a:rPr lang="en-US" sz="2000" dirty="0">
                <a:cs typeface="Calibri"/>
              </a:rPr>
              <a:t>Albert is starting to show understanding of the major plot points in a difficult text.</a:t>
            </a:r>
          </a:p>
          <a:p>
            <a:pPr>
              <a:buFont typeface="Wingdings" panose="05000000000000000000" pitchFamily="2" charset="2"/>
              <a:buChar char="q"/>
            </a:pPr>
            <a:r>
              <a:rPr lang="en-US" sz="2400" dirty="0">
                <a:cs typeface="Calibri"/>
              </a:rPr>
              <a:t>What they can work on next</a:t>
            </a:r>
          </a:p>
          <a:p>
            <a:pPr lvl="1">
              <a:buFont typeface="Wingdings" panose="05000000000000000000" pitchFamily="2" charset="2"/>
              <a:buChar char="q"/>
            </a:pPr>
            <a:r>
              <a:rPr lang="en-US" sz="2000" dirty="0">
                <a:cs typeface="Calibri"/>
              </a:rPr>
              <a:t>Albert is continuing to work on the ability to write longer pieces using complex sentences.</a:t>
            </a:r>
          </a:p>
          <a:p>
            <a:pPr>
              <a:buFont typeface="Wingdings" panose="05000000000000000000" pitchFamily="2" charset="2"/>
              <a:buChar char="q"/>
            </a:pPr>
            <a:r>
              <a:rPr lang="en-US" sz="2400" dirty="0">
                <a:cs typeface="Calibri"/>
              </a:rPr>
              <a:t>How to support learning</a:t>
            </a:r>
          </a:p>
          <a:p>
            <a:pPr lvl="1">
              <a:buFont typeface="Wingdings" panose="05000000000000000000" pitchFamily="2" charset="2"/>
              <a:buChar char="q"/>
            </a:pPr>
            <a:r>
              <a:rPr lang="en-US" sz="2000" dirty="0">
                <a:cs typeface="Calibri"/>
              </a:rPr>
              <a:t>He will have the opportunity to practice this skill by editing his written text and incorporating feedback from others.  </a:t>
            </a:r>
          </a:p>
          <a:p>
            <a:pPr>
              <a:buFont typeface="Wingdings" panose="05000000000000000000" pitchFamily="2" charset="2"/>
              <a:buChar char="q"/>
            </a:pPr>
            <a:r>
              <a:rPr lang="en-US" sz="2400" dirty="0">
                <a:cs typeface="Calibri"/>
              </a:rPr>
              <a:t>Engagement: </a:t>
            </a:r>
            <a:r>
              <a:rPr lang="en-US" sz="2400" dirty="0" err="1">
                <a:cs typeface="Calibri"/>
              </a:rPr>
              <a:t>behaviour</a:t>
            </a:r>
            <a:r>
              <a:rPr lang="en-US" sz="2400" dirty="0">
                <a:cs typeface="Calibri"/>
              </a:rPr>
              <a:t>, learning habits, social responsibility </a:t>
            </a:r>
          </a:p>
          <a:p>
            <a:pPr lvl="1">
              <a:buFont typeface="Wingdings" panose="05000000000000000000" pitchFamily="2" charset="2"/>
              <a:buChar char="q"/>
            </a:pPr>
            <a:r>
              <a:rPr lang="en-US" sz="2000" dirty="0">
                <a:cs typeface="Calibri"/>
              </a:rPr>
              <a:t>Albert demonstrates a strong work ethic, responds well to feedback, and works well with others.  </a:t>
            </a:r>
          </a:p>
          <a:p>
            <a:endParaRPr lang="en-US" sz="2400" dirty="0">
              <a:cs typeface="Calibri"/>
            </a:endParaRPr>
          </a:p>
        </p:txBody>
      </p:sp>
    </p:spTree>
    <p:extLst>
      <p:ext uri="{BB962C8B-B14F-4D97-AF65-F5344CB8AC3E}">
        <p14:creationId xmlns:p14="http://schemas.microsoft.com/office/powerpoint/2010/main" val="11367881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E2083FCC-EB8A-278E-14C2-395A57C7997E}"/>
              </a:ext>
            </a:extLst>
          </p:cNvPr>
          <p:cNvSpPr>
            <a:spLocks noGrp="1"/>
          </p:cNvSpPr>
          <p:nvPr>
            <p:ph type="title"/>
          </p:nvPr>
        </p:nvSpPr>
        <p:spPr>
          <a:xfrm>
            <a:off x="1098468" y="885651"/>
            <a:ext cx="3229803" cy="4624603"/>
          </a:xfrm>
        </p:spPr>
        <p:txBody>
          <a:bodyPr>
            <a:normAutofit/>
          </a:bodyPr>
          <a:lstStyle/>
          <a:p>
            <a:r>
              <a:rPr lang="en-US" b="1" dirty="0">
                <a:solidFill>
                  <a:srgbClr val="FFFFFF"/>
                </a:solidFill>
                <a:cs typeface="Calibri Light"/>
              </a:rPr>
              <a:t>Summary of Learning – Descriptive Feedback</a:t>
            </a:r>
          </a:p>
        </p:txBody>
      </p:sp>
      <p:sp>
        <p:nvSpPr>
          <p:cNvPr id="3" name="Content Placeholder 2">
            <a:extLst>
              <a:ext uri="{FF2B5EF4-FFF2-40B4-BE49-F238E27FC236}">
                <a16:creationId xmlns:a16="http://schemas.microsoft.com/office/drawing/2014/main" id="{92FB3DA5-DD3B-94DD-3CBA-66A67B4F9835}"/>
              </a:ext>
            </a:extLst>
          </p:cNvPr>
          <p:cNvSpPr>
            <a:spLocks noGrp="1"/>
          </p:cNvSpPr>
          <p:nvPr>
            <p:ph idx="1"/>
          </p:nvPr>
        </p:nvSpPr>
        <p:spPr>
          <a:xfrm>
            <a:off x="4978708" y="885651"/>
            <a:ext cx="6654616" cy="5465113"/>
          </a:xfrm>
        </p:spPr>
        <p:txBody>
          <a:bodyPr vert="horz" lIns="91440" tIns="45720" rIns="91440" bIns="45720" rtlCol="0" anchor="ctr">
            <a:normAutofit/>
          </a:bodyPr>
          <a:lstStyle/>
          <a:p>
            <a:pPr marL="0" indent="0">
              <a:buNone/>
            </a:pPr>
            <a:endParaRPr lang="en-US" sz="2400" dirty="0">
              <a:cs typeface="Calibri"/>
            </a:endParaRPr>
          </a:p>
          <a:p>
            <a:pPr>
              <a:buFont typeface="Wingdings" panose="05000000000000000000" pitchFamily="2" charset="2"/>
              <a:buChar char="q"/>
            </a:pPr>
            <a:r>
              <a:rPr lang="en-US" sz="2400" dirty="0">
                <a:cs typeface="Calibri"/>
              </a:rPr>
              <a:t>Student’s learning in relation to the learning standards (what they can do)</a:t>
            </a:r>
          </a:p>
          <a:p>
            <a:pPr>
              <a:buFont typeface="Wingdings" panose="05000000000000000000" pitchFamily="2" charset="2"/>
              <a:buChar char="q"/>
            </a:pPr>
            <a:r>
              <a:rPr lang="en-US" sz="2400" dirty="0">
                <a:cs typeface="Calibri"/>
              </a:rPr>
              <a:t>Summary of student learning: reference to growth over time</a:t>
            </a:r>
          </a:p>
          <a:p>
            <a:pPr lvl="1">
              <a:buFont typeface="Wingdings" panose="05000000000000000000" pitchFamily="2" charset="2"/>
              <a:buChar char="q"/>
            </a:pPr>
            <a:r>
              <a:rPr lang="en-US" sz="2000" dirty="0">
                <a:cs typeface="Calibri"/>
              </a:rPr>
              <a:t>Albert has grown considerably in his ability to… </a:t>
            </a:r>
          </a:p>
          <a:p>
            <a:pPr>
              <a:buFont typeface="Wingdings" panose="05000000000000000000" pitchFamily="2" charset="2"/>
              <a:buChar char="q"/>
            </a:pPr>
            <a:r>
              <a:rPr lang="en-US" sz="2400" dirty="0">
                <a:cs typeface="Calibri"/>
              </a:rPr>
              <a:t>What they can work on next</a:t>
            </a:r>
          </a:p>
          <a:p>
            <a:pPr>
              <a:buFont typeface="Wingdings" panose="05000000000000000000" pitchFamily="2" charset="2"/>
              <a:buChar char="q"/>
            </a:pPr>
            <a:r>
              <a:rPr lang="en-US" sz="2400" dirty="0">
                <a:cs typeface="Calibri"/>
              </a:rPr>
              <a:t>How to support learning</a:t>
            </a:r>
          </a:p>
          <a:p>
            <a:pPr>
              <a:buFont typeface="Wingdings" panose="05000000000000000000" pitchFamily="2" charset="2"/>
              <a:buChar char="q"/>
            </a:pPr>
            <a:r>
              <a:rPr lang="en-US" sz="2400" dirty="0">
                <a:cs typeface="Calibri"/>
              </a:rPr>
              <a:t>Engagement: attitude, learning habits, social responsibility </a:t>
            </a:r>
          </a:p>
          <a:p>
            <a:endParaRPr lang="en-US" sz="2400" dirty="0">
              <a:cs typeface="Calibri"/>
            </a:endParaRPr>
          </a:p>
        </p:txBody>
      </p:sp>
    </p:spTree>
    <p:extLst>
      <p:ext uri="{BB962C8B-B14F-4D97-AF65-F5344CB8AC3E}">
        <p14:creationId xmlns:p14="http://schemas.microsoft.com/office/powerpoint/2010/main" val="4276671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26D2FDC-0085-BF9B-DF36-ED64B3525CF1}"/>
              </a:ext>
            </a:extLst>
          </p:cNvPr>
          <p:cNvSpPr>
            <a:spLocks noGrp="1"/>
          </p:cNvSpPr>
          <p:nvPr>
            <p:ph type="title"/>
          </p:nvPr>
        </p:nvSpPr>
        <p:spPr>
          <a:xfrm>
            <a:off x="958506" y="800392"/>
            <a:ext cx="10264697" cy="1212102"/>
          </a:xfrm>
        </p:spPr>
        <p:txBody>
          <a:bodyPr>
            <a:normAutofit/>
          </a:bodyPr>
          <a:lstStyle/>
          <a:p>
            <a:r>
              <a:rPr lang="en-US" sz="4000" b="1">
                <a:solidFill>
                  <a:srgbClr val="FFFFFF"/>
                </a:solidFill>
                <a:cs typeface="Calibri Light"/>
              </a:rPr>
              <a:t>Feedback and Student Voice</a:t>
            </a:r>
            <a:endParaRPr lang="en-US" sz="4000" b="1">
              <a:solidFill>
                <a:srgbClr val="FFFFFF"/>
              </a:solidFill>
            </a:endParaRPr>
          </a:p>
        </p:txBody>
      </p:sp>
      <p:sp>
        <p:nvSpPr>
          <p:cNvPr id="3" name="Content Placeholder 2">
            <a:extLst>
              <a:ext uri="{FF2B5EF4-FFF2-40B4-BE49-F238E27FC236}">
                <a16:creationId xmlns:a16="http://schemas.microsoft.com/office/drawing/2014/main" id="{56C15DF7-8745-13D3-C316-5AA50305C24A}"/>
              </a:ext>
            </a:extLst>
          </p:cNvPr>
          <p:cNvSpPr>
            <a:spLocks noGrp="1"/>
          </p:cNvSpPr>
          <p:nvPr>
            <p:ph idx="1"/>
          </p:nvPr>
        </p:nvSpPr>
        <p:spPr>
          <a:xfrm>
            <a:off x="1367624" y="2490436"/>
            <a:ext cx="9708995" cy="3567173"/>
          </a:xfrm>
        </p:spPr>
        <p:txBody>
          <a:bodyPr vert="horz" lIns="91440" tIns="45720" rIns="91440" bIns="45720" rtlCol="0" anchor="ctr">
            <a:normAutofit/>
          </a:bodyPr>
          <a:lstStyle/>
          <a:p>
            <a:pPr marL="0" indent="0">
              <a:buNone/>
            </a:pPr>
            <a:r>
              <a:rPr lang="en-US" sz="3200">
                <a:cs typeface="Calibri"/>
              </a:rPr>
              <a:t>"When directing attention to areas for future growth, a student's self-reflection on Core Competencies and goal setting becomes important. </a:t>
            </a:r>
            <a:r>
              <a:rPr lang="en-US" sz="3200" b="1">
                <a:cs typeface="Calibri"/>
              </a:rPr>
              <a:t> Involving students in the process of setting goals in areas where they need further development, and working toward those goals, is an important part of the learning process and development of the whole child</a:t>
            </a:r>
            <a:r>
              <a:rPr lang="en-US" sz="3200">
                <a:cs typeface="Calibri"/>
              </a:rPr>
              <a:t>."   (p. 40)</a:t>
            </a:r>
          </a:p>
        </p:txBody>
      </p:sp>
    </p:spTree>
    <p:extLst>
      <p:ext uri="{BB962C8B-B14F-4D97-AF65-F5344CB8AC3E}">
        <p14:creationId xmlns:p14="http://schemas.microsoft.com/office/powerpoint/2010/main" val="5250708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AEA6FA4E-BDD1-B1C9-DBF4-238B78B7489F}"/>
              </a:ext>
            </a:extLst>
          </p:cNvPr>
          <p:cNvSpPr>
            <a:spLocks noGrp="1"/>
          </p:cNvSpPr>
          <p:nvPr>
            <p:ph type="title"/>
          </p:nvPr>
        </p:nvSpPr>
        <p:spPr>
          <a:xfrm>
            <a:off x="1098468" y="885651"/>
            <a:ext cx="3229803" cy="4624603"/>
          </a:xfrm>
        </p:spPr>
        <p:txBody>
          <a:bodyPr>
            <a:normAutofit/>
          </a:bodyPr>
          <a:lstStyle/>
          <a:p>
            <a:r>
              <a:rPr lang="en-US" b="1">
                <a:solidFill>
                  <a:srgbClr val="FFFFFF"/>
                </a:solidFill>
                <a:cs typeface="Calibri Light"/>
              </a:rPr>
              <a:t>Increasing Student Voice and Involvement</a:t>
            </a:r>
            <a:endParaRPr lang="en-US" b="1">
              <a:solidFill>
                <a:srgbClr val="FFFFFF"/>
              </a:solidFill>
            </a:endParaRPr>
          </a:p>
        </p:txBody>
      </p:sp>
      <p:sp>
        <p:nvSpPr>
          <p:cNvPr id="3" name="Content Placeholder 2">
            <a:extLst>
              <a:ext uri="{FF2B5EF4-FFF2-40B4-BE49-F238E27FC236}">
                <a16:creationId xmlns:a16="http://schemas.microsoft.com/office/drawing/2014/main" id="{632E62CD-38F3-E635-D4FF-5140129C623D}"/>
              </a:ext>
            </a:extLst>
          </p:cNvPr>
          <p:cNvSpPr>
            <a:spLocks noGrp="1"/>
          </p:cNvSpPr>
          <p:nvPr>
            <p:ph idx="1"/>
          </p:nvPr>
        </p:nvSpPr>
        <p:spPr>
          <a:xfrm>
            <a:off x="4978708" y="885651"/>
            <a:ext cx="6525220" cy="4616849"/>
          </a:xfrm>
        </p:spPr>
        <p:txBody>
          <a:bodyPr vert="horz" lIns="91440" tIns="45720" rIns="91440" bIns="45720" rtlCol="0" anchor="ctr">
            <a:noAutofit/>
          </a:bodyPr>
          <a:lstStyle/>
          <a:p>
            <a:r>
              <a:rPr lang="en-US" sz="3200">
                <a:cs typeface="Calibri"/>
              </a:rPr>
              <a:t>"Self-reflection and goal setting actively involve students in the learning process."</a:t>
            </a:r>
          </a:p>
          <a:p>
            <a:r>
              <a:rPr lang="en-US" sz="3200">
                <a:cs typeface="Calibri"/>
              </a:rPr>
              <a:t>"A growing body of research shows that student self-reflection leads to an increase in student confidence in their abilities and greater student satisfaction." (p. 6)</a:t>
            </a:r>
          </a:p>
        </p:txBody>
      </p:sp>
    </p:spTree>
    <p:extLst>
      <p:ext uri="{BB962C8B-B14F-4D97-AF65-F5344CB8AC3E}">
        <p14:creationId xmlns:p14="http://schemas.microsoft.com/office/powerpoint/2010/main" val="2050021009"/>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FC4CD1-BA7C-3FC7-EBB4-B309E5A2B2C3}"/>
              </a:ext>
            </a:extLst>
          </p:cNvPr>
          <p:cNvSpPr>
            <a:spLocks noGrp="1"/>
          </p:cNvSpPr>
          <p:nvPr>
            <p:ph type="title"/>
          </p:nvPr>
        </p:nvSpPr>
        <p:spPr>
          <a:xfrm>
            <a:off x="308572" y="514969"/>
            <a:ext cx="3503289" cy="4738967"/>
          </a:xfrm>
        </p:spPr>
        <p:txBody>
          <a:bodyPr anchor="b">
            <a:normAutofit/>
          </a:bodyPr>
          <a:lstStyle/>
          <a:p>
            <a:pPr algn="r"/>
            <a:r>
              <a:rPr lang="en-US" sz="4000" b="1">
                <a:solidFill>
                  <a:srgbClr val="FFFFFF"/>
                </a:solidFill>
                <a:cs typeface="Calibri Light"/>
              </a:rPr>
              <a:t>To what extent are students involved in the learning and assessment process?</a:t>
            </a:r>
            <a:endParaRPr lang="en-US" sz="4000" b="1">
              <a:solidFill>
                <a:srgbClr val="FFFFFF"/>
              </a:solidFill>
            </a:endParaRPr>
          </a:p>
        </p:txBody>
      </p:sp>
      <p:sp>
        <p:nvSpPr>
          <p:cNvPr id="3" name="Content Placeholder 2">
            <a:extLst>
              <a:ext uri="{FF2B5EF4-FFF2-40B4-BE49-F238E27FC236}">
                <a16:creationId xmlns:a16="http://schemas.microsoft.com/office/drawing/2014/main" id="{EA1ABE58-3DE6-6629-7117-33EA3DCE90B8}"/>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indent="0">
              <a:buNone/>
            </a:pPr>
            <a:r>
              <a:rPr lang="en-US" sz="4000" b="1">
                <a:latin typeface="Arial Nova"/>
                <a:cs typeface="Calibri"/>
              </a:rPr>
              <a:t>What am I learning and why is it important?</a:t>
            </a:r>
            <a:endParaRPr lang="en-US" sz="4000">
              <a:cs typeface="Calibri" panose="020F0502020204030204"/>
            </a:endParaRPr>
          </a:p>
          <a:p>
            <a:pPr marL="0" indent="0">
              <a:buNone/>
            </a:pPr>
            <a:endParaRPr lang="en-US" sz="4000" b="1">
              <a:latin typeface="Arial Nova"/>
              <a:cs typeface="Calibri"/>
            </a:endParaRPr>
          </a:p>
          <a:p>
            <a:pPr marL="0" indent="0">
              <a:buNone/>
            </a:pPr>
            <a:r>
              <a:rPr lang="en-US" sz="4000" b="1">
                <a:latin typeface="Arial Nova"/>
                <a:cs typeface="Calibri"/>
              </a:rPr>
              <a:t>How am I doing with my learning?</a:t>
            </a:r>
          </a:p>
          <a:p>
            <a:pPr marL="0" indent="0">
              <a:buNone/>
            </a:pPr>
            <a:endParaRPr lang="en-US" sz="4000" b="1">
              <a:latin typeface="Arial Nova"/>
              <a:cs typeface="Calibri"/>
            </a:endParaRPr>
          </a:p>
          <a:p>
            <a:pPr marL="0" indent="0">
              <a:buNone/>
            </a:pPr>
            <a:r>
              <a:rPr lang="en-US" sz="4000" b="1">
                <a:latin typeface="Arial Nova"/>
                <a:cs typeface="Calibri"/>
              </a:rPr>
              <a:t>What goals do I have for my learning? </a:t>
            </a:r>
          </a:p>
        </p:txBody>
      </p:sp>
    </p:spTree>
    <p:extLst>
      <p:ext uri="{BB962C8B-B14F-4D97-AF65-F5344CB8AC3E}">
        <p14:creationId xmlns:p14="http://schemas.microsoft.com/office/powerpoint/2010/main" val="23608168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able&#10;&#10;Description automatically generated">
            <a:extLst>
              <a:ext uri="{FF2B5EF4-FFF2-40B4-BE49-F238E27FC236}">
                <a16:creationId xmlns:a16="http://schemas.microsoft.com/office/drawing/2014/main" id="{6B96056D-EF12-5EEA-B5F3-B3DD6A762A8E}"/>
              </a:ext>
            </a:extLst>
          </p:cNvPr>
          <p:cNvPicPr>
            <a:picLocks noGrp="1" noChangeAspect="1"/>
          </p:cNvPicPr>
          <p:nvPr>
            <p:ph idx="1"/>
          </p:nvPr>
        </p:nvPicPr>
        <p:blipFill>
          <a:blip r:embed="rId2"/>
          <a:stretch>
            <a:fillRect/>
          </a:stretch>
        </p:blipFill>
        <p:spPr>
          <a:xfrm>
            <a:off x="812802" y="457200"/>
            <a:ext cx="10566396" cy="5943600"/>
          </a:xfrm>
          <a:prstGeom prst="rect">
            <a:avLst/>
          </a:prstGeom>
        </p:spPr>
      </p:pic>
    </p:spTree>
    <p:extLst>
      <p:ext uri="{BB962C8B-B14F-4D97-AF65-F5344CB8AC3E}">
        <p14:creationId xmlns:p14="http://schemas.microsoft.com/office/powerpoint/2010/main" val="289016054"/>
      </p:ext>
    </p:extLst>
  </p:cSld>
  <p:clrMapOvr>
    <a:masterClrMapping/>
  </p:clrMapOvr>
  <p:transition spd="slow">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69018E-A635-1F28-D718-048044346A2E}"/>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3800"/>
              <a:t>How do we scaffold students' abilities to reflect on their learning and set goals for future growth?</a:t>
            </a:r>
          </a:p>
        </p:txBody>
      </p:sp>
      <p:sp>
        <p:nvSpPr>
          <p:cNvPr id="1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icture containing diagram&#10;&#10;Description automatically generated">
            <a:extLst>
              <a:ext uri="{FF2B5EF4-FFF2-40B4-BE49-F238E27FC236}">
                <a16:creationId xmlns:a16="http://schemas.microsoft.com/office/drawing/2014/main" id="{372ED169-207E-7444-4298-2CE9914E71D0}"/>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001" r="448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9" name="TextBox 8">
            <a:extLst>
              <a:ext uri="{FF2B5EF4-FFF2-40B4-BE49-F238E27FC236}">
                <a16:creationId xmlns:a16="http://schemas.microsoft.com/office/drawing/2014/main" id="{99A316FD-037F-2A81-F6F0-1DD4DD56F3F3}"/>
              </a:ext>
            </a:extLst>
          </p:cNvPr>
          <p:cNvSpPr txBox="1"/>
          <p:nvPr/>
        </p:nvSpPr>
        <p:spPr>
          <a:xfrm>
            <a:off x="10005183" y="6657945"/>
            <a:ext cx="218681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leadershipfreak.wordpress.com/2014/07/09/10-statements-that-eliminate-misconception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639734115"/>
      </p:ext>
    </p:extLst>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6">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8">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7">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Rectangle 8">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25146AFF-25AA-ADBE-F4D8-88378A9367D1}"/>
              </a:ext>
            </a:extLst>
          </p:cNvPr>
          <p:cNvSpPr txBox="1"/>
          <p:nvPr/>
        </p:nvSpPr>
        <p:spPr>
          <a:xfrm>
            <a:off x="1139635" y="2546161"/>
            <a:ext cx="3200451" cy="298592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400">
                <a:solidFill>
                  <a:srgbClr val="FEFFFF"/>
                </a:solidFill>
              </a:rPr>
              <a:t>Reflection example</a:t>
            </a:r>
          </a:p>
          <a:p>
            <a:pPr indent="-228600">
              <a:lnSpc>
                <a:spcPct val="90000"/>
              </a:lnSpc>
              <a:spcAft>
                <a:spcPts val="600"/>
              </a:spcAft>
              <a:buFont typeface="Arial" panose="020B0604020202020204" pitchFamily="34" charset="0"/>
              <a:buChar char="•"/>
            </a:pPr>
            <a:r>
              <a:rPr lang="en-US" sz="2400">
                <a:solidFill>
                  <a:srgbClr val="FEFFFF"/>
                </a:solidFill>
              </a:rPr>
              <a:t>With thanks to Jennine Chapman, ESR</a:t>
            </a:r>
            <a:endParaRPr lang="en-US" sz="2400">
              <a:solidFill>
                <a:srgbClr val="FEFFFF"/>
              </a:solidFill>
              <a:cs typeface="Calibri"/>
            </a:endParaRPr>
          </a:p>
        </p:txBody>
      </p:sp>
      <p:pic>
        <p:nvPicPr>
          <p:cNvPr id="2" name="Picture 2" descr="Text, letter&#10;&#10;Description automatically generated">
            <a:extLst>
              <a:ext uri="{FF2B5EF4-FFF2-40B4-BE49-F238E27FC236}">
                <a16:creationId xmlns:a16="http://schemas.microsoft.com/office/drawing/2014/main" id="{DFBC8ABC-4DAC-F288-D6C4-6AD78F57C19F}"/>
              </a:ext>
            </a:extLst>
          </p:cNvPr>
          <p:cNvPicPr>
            <a:picLocks noChangeAspect="1"/>
          </p:cNvPicPr>
          <p:nvPr/>
        </p:nvPicPr>
        <p:blipFill>
          <a:blip r:embed="rId3"/>
          <a:stretch>
            <a:fillRect/>
          </a:stretch>
        </p:blipFill>
        <p:spPr>
          <a:xfrm>
            <a:off x="5878307" y="643467"/>
            <a:ext cx="4778997" cy="5251646"/>
          </a:xfrm>
          <a:prstGeom prst="rect">
            <a:avLst/>
          </a:prstGeom>
        </p:spPr>
      </p:pic>
    </p:spTree>
    <p:extLst>
      <p:ext uri="{BB962C8B-B14F-4D97-AF65-F5344CB8AC3E}">
        <p14:creationId xmlns:p14="http://schemas.microsoft.com/office/powerpoint/2010/main" val="860280187"/>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eometric shapes on a wooden background">
            <a:extLst>
              <a:ext uri="{FF2B5EF4-FFF2-40B4-BE49-F238E27FC236}">
                <a16:creationId xmlns:a16="http://schemas.microsoft.com/office/drawing/2014/main" id="{DBDDAFFB-5748-D664-678F-A162C8F45754}"/>
              </a:ext>
            </a:extLst>
          </p:cNvPr>
          <p:cNvPicPr>
            <a:picLocks noChangeAspect="1"/>
          </p:cNvPicPr>
          <p:nvPr/>
        </p:nvPicPr>
        <p:blipFill rotWithShape="1">
          <a:blip r:embed="rId2">
            <a:alphaModFix amt="45000"/>
          </a:blip>
          <a:srcRect t="2340" b="13390"/>
          <a:stretch/>
        </p:blipFill>
        <p:spPr>
          <a:xfrm>
            <a:off x="20" y="10"/>
            <a:ext cx="12191980" cy="6857990"/>
          </a:xfrm>
          <a:prstGeom prst="rect">
            <a:avLst/>
          </a:prstGeom>
        </p:spPr>
      </p:pic>
      <p:sp>
        <p:nvSpPr>
          <p:cNvPr id="20" name="Rectangle 19">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le 1">
            <a:extLst>
              <a:ext uri="{FF2B5EF4-FFF2-40B4-BE49-F238E27FC236}">
                <a16:creationId xmlns:a16="http://schemas.microsoft.com/office/drawing/2014/main" id="{03E3B766-B7BD-4D2E-A65D-59A474B8B096}"/>
              </a:ext>
            </a:extLst>
          </p:cNvPr>
          <p:cNvSpPr>
            <a:spLocks noGrp="1"/>
          </p:cNvSpPr>
          <p:nvPr>
            <p:ph type="title"/>
          </p:nvPr>
        </p:nvSpPr>
        <p:spPr>
          <a:xfrm>
            <a:off x="1769532" y="1695576"/>
            <a:ext cx="8652938" cy="2857191"/>
          </a:xfrm>
        </p:spPr>
        <p:txBody>
          <a:bodyPr vert="horz" lIns="91440" tIns="45720" rIns="91440" bIns="45720" rtlCol="0" anchor="ctr">
            <a:normAutofit/>
          </a:bodyPr>
          <a:lstStyle/>
          <a:p>
            <a:pPr algn="ctr"/>
            <a:r>
              <a:rPr lang="en-US" sz="6800"/>
              <a:t>Curriculum and Assessment Connection</a:t>
            </a:r>
          </a:p>
        </p:txBody>
      </p:sp>
      <p:sp>
        <p:nvSpPr>
          <p:cNvPr id="22" name="Rectangle 21">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23200655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11AE5-BD8A-4ABB-8503-C22D0A8E0F39}"/>
              </a:ext>
            </a:extLst>
          </p:cNvPr>
          <p:cNvSpPr>
            <a:spLocks noGrp="1"/>
          </p:cNvSpPr>
          <p:nvPr>
            <p:ph type="title"/>
          </p:nvPr>
        </p:nvSpPr>
        <p:spPr>
          <a:xfrm>
            <a:off x="7885204" y="449258"/>
            <a:ext cx="4458789" cy="1183598"/>
          </a:xfrm>
        </p:spPr>
        <p:txBody>
          <a:bodyPr anchor="b">
            <a:normAutofit fontScale="90000"/>
          </a:bodyPr>
          <a:lstStyle/>
          <a:p>
            <a:r>
              <a:rPr lang="en-US" sz="4000" b="1"/>
              <a:t>Know, Do, Understand Model (KDU)</a:t>
            </a:r>
          </a:p>
        </p:txBody>
      </p:sp>
      <p:pic>
        <p:nvPicPr>
          <p:cNvPr id="1026" name="Picture 2" descr="inquiry Archive - Mathematics and Science in SD#38 (Richmond) - page 2">
            <a:extLst>
              <a:ext uri="{FF2B5EF4-FFF2-40B4-BE49-F238E27FC236}">
                <a16:creationId xmlns:a16="http://schemas.microsoft.com/office/drawing/2014/main" id="{61C19E0C-383C-4964-8BAA-04BE801739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64" b="1314"/>
          <a:stretch/>
        </p:blipFill>
        <p:spPr bwMode="auto">
          <a:xfrm>
            <a:off x="-210087" y="70435"/>
            <a:ext cx="8037179" cy="6408311"/>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204487A1-CF44-7DF1-26F2-173FB4D8E06C}"/>
              </a:ext>
            </a:extLst>
          </p:cNvPr>
          <p:cNvSpPr>
            <a:spLocks noGrp="1"/>
          </p:cNvSpPr>
          <p:nvPr>
            <p:ph idx="1"/>
          </p:nvPr>
        </p:nvSpPr>
        <p:spPr>
          <a:xfrm>
            <a:off x="8595361" y="1632857"/>
            <a:ext cx="3461656" cy="4767940"/>
          </a:xfrm>
        </p:spPr>
        <p:txBody>
          <a:bodyPr>
            <a:noAutofit/>
          </a:bodyPr>
          <a:lstStyle/>
          <a:p>
            <a:r>
              <a:rPr lang="en-US" sz="2400" b="1"/>
              <a:t>Know</a:t>
            </a:r>
            <a:r>
              <a:rPr lang="en-US" sz="2400"/>
              <a:t> – Content – What information will students need to know?</a:t>
            </a:r>
          </a:p>
          <a:p>
            <a:r>
              <a:rPr lang="en-US" sz="2400" b="1"/>
              <a:t>Do</a:t>
            </a:r>
            <a:r>
              <a:rPr lang="en-US" sz="2400"/>
              <a:t> – Curricular Competencies – What skills, strategies, and processes do students need?  What will they be able to do with the information?</a:t>
            </a:r>
          </a:p>
          <a:p>
            <a:r>
              <a:rPr lang="en-US" sz="2400" b="1"/>
              <a:t>Understand</a:t>
            </a:r>
            <a:r>
              <a:rPr lang="en-US" sz="2400"/>
              <a:t> – Why does this matter?  How does it connect?  </a:t>
            </a:r>
          </a:p>
        </p:txBody>
      </p:sp>
      <p:sp>
        <p:nvSpPr>
          <p:cNvPr id="1035" name="Rectangle 1034">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5578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0D6772-5550-42D5-B8BC-CDE283656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7DB0DD1-0F30-4B7E-A6DC-3DDA7D5B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Many question marks on black background">
            <a:extLst>
              <a:ext uri="{FF2B5EF4-FFF2-40B4-BE49-F238E27FC236}">
                <a16:creationId xmlns:a16="http://schemas.microsoft.com/office/drawing/2014/main" id="{B3BAF5BA-5CDD-06C1-23AC-38F66EDE5CB9}"/>
              </a:ext>
            </a:extLst>
          </p:cNvPr>
          <p:cNvPicPr>
            <a:picLocks noChangeAspect="1"/>
          </p:cNvPicPr>
          <p:nvPr/>
        </p:nvPicPr>
        <p:blipFill rotWithShape="1">
          <a:blip r:embed="rId2">
            <a:alphaModFix amt="60000"/>
          </a:blip>
          <a:srcRect t="7787"/>
          <a:stretch/>
        </p:blipFill>
        <p:spPr>
          <a:xfrm>
            <a:off x="-1" y="10"/>
            <a:ext cx="12192001" cy="6857990"/>
          </a:xfrm>
          <a:prstGeom prst="rect">
            <a:avLst/>
          </a:prstGeom>
        </p:spPr>
      </p:pic>
      <p:sp>
        <p:nvSpPr>
          <p:cNvPr id="2" name="Title 1">
            <a:extLst>
              <a:ext uri="{FF2B5EF4-FFF2-40B4-BE49-F238E27FC236}">
                <a16:creationId xmlns:a16="http://schemas.microsoft.com/office/drawing/2014/main" id="{EA1A2894-4B34-2760-2DAD-F4220CD69000}"/>
              </a:ext>
            </a:extLst>
          </p:cNvPr>
          <p:cNvSpPr>
            <a:spLocks noGrp="1"/>
          </p:cNvSpPr>
          <p:nvPr>
            <p:ph type="title"/>
          </p:nvPr>
        </p:nvSpPr>
        <p:spPr>
          <a:xfrm>
            <a:off x="838199" y="1671569"/>
            <a:ext cx="4155825" cy="4072044"/>
          </a:xfrm>
        </p:spPr>
        <p:txBody>
          <a:bodyPr anchor="t">
            <a:normAutofit/>
          </a:bodyPr>
          <a:lstStyle/>
          <a:p>
            <a:r>
              <a:rPr lang="en-US" b="1" dirty="0">
                <a:solidFill>
                  <a:srgbClr val="FFFFFF"/>
                </a:solidFill>
              </a:rPr>
              <a:t>The importance of bringing content and competencies together</a:t>
            </a:r>
          </a:p>
        </p:txBody>
      </p:sp>
      <p:sp>
        <p:nvSpPr>
          <p:cNvPr id="3" name="Content Placeholder 2">
            <a:extLst>
              <a:ext uri="{FF2B5EF4-FFF2-40B4-BE49-F238E27FC236}">
                <a16:creationId xmlns:a16="http://schemas.microsoft.com/office/drawing/2014/main" id="{8E439FCB-3C30-A9A7-9225-47E95F2E579A}"/>
              </a:ext>
            </a:extLst>
          </p:cNvPr>
          <p:cNvSpPr>
            <a:spLocks noGrp="1"/>
          </p:cNvSpPr>
          <p:nvPr>
            <p:ph idx="1"/>
          </p:nvPr>
        </p:nvSpPr>
        <p:spPr>
          <a:xfrm>
            <a:off x="4798032" y="560070"/>
            <a:ext cx="6555768" cy="5881827"/>
          </a:xfrm>
        </p:spPr>
        <p:txBody>
          <a:bodyPr>
            <a:normAutofit/>
          </a:bodyPr>
          <a:lstStyle/>
          <a:p>
            <a:pPr marL="0" indent="0">
              <a:buNone/>
            </a:pPr>
            <a:r>
              <a:rPr lang="en-US" sz="2400" dirty="0">
                <a:solidFill>
                  <a:srgbClr val="FFFFFF"/>
                </a:solidFill>
              </a:rPr>
              <a:t>If our focus is on what students know without also focusing on the skills and processes needed to do something with the knowledge, what happens? </a:t>
            </a:r>
          </a:p>
          <a:p>
            <a:pPr marL="0" indent="0">
              <a:buNone/>
            </a:pPr>
            <a:endParaRPr lang="en-US" sz="2400" dirty="0">
              <a:solidFill>
                <a:srgbClr val="FFFFFF"/>
              </a:solidFill>
            </a:endParaRPr>
          </a:p>
          <a:p>
            <a:pPr lvl="1"/>
            <a:r>
              <a:rPr lang="en-US" u="sng" dirty="0">
                <a:solidFill>
                  <a:srgbClr val="FFFFFF"/>
                </a:solidFill>
              </a:rPr>
              <a:t>Behaviours</a:t>
            </a:r>
            <a:r>
              <a:rPr lang="en-US" dirty="0">
                <a:solidFill>
                  <a:srgbClr val="FFFFFF"/>
                </a:solidFill>
              </a:rPr>
              <a:t> – They can tell us what the rules are and what they were supposed to do, but they may not have developed the skills and strategies to be able to put that learning into practice.  </a:t>
            </a:r>
          </a:p>
          <a:p>
            <a:pPr lvl="1"/>
            <a:r>
              <a:rPr lang="en-US" u="sng" dirty="0">
                <a:solidFill>
                  <a:srgbClr val="FFFFFF"/>
                </a:solidFill>
              </a:rPr>
              <a:t>Math</a:t>
            </a:r>
            <a:r>
              <a:rPr lang="en-US" dirty="0">
                <a:solidFill>
                  <a:srgbClr val="FFFFFF"/>
                </a:solidFill>
              </a:rPr>
              <a:t> – They may know math facts or are able to follow algorithms, but can’t apply that information to problem solving.</a:t>
            </a:r>
          </a:p>
          <a:p>
            <a:pPr lvl="1"/>
            <a:r>
              <a:rPr lang="en-US" u="sng" dirty="0">
                <a:solidFill>
                  <a:srgbClr val="FFFFFF"/>
                </a:solidFill>
              </a:rPr>
              <a:t>Reading</a:t>
            </a:r>
            <a:r>
              <a:rPr lang="en-US" dirty="0">
                <a:solidFill>
                  <a:srgbClr val="FFFFFF"/>
                </a:solidFill>
              </a:rPr>
              <a:t> – They know what a reading strategy is but are not able to use that strategy to help them understand new text.  </a:t>
            </a:r>
          </a:p>
          <a:p>
            <a:pPr lvl="1"/>
            <a:endParaRPr lang="en-US" dirty="0">
              <a:solidFill>
                <a:srgbClr val="FFFFFF"/>
              </a:solidFill>
            </a:endParaRPr>
          </a:p>
          <a:p>
            <a:pPr lvl="1"/>
            <a:endParaRPr lang="en-US" sz="2000" dirty="0">
              <a:solidFill>
                <a:srgbClr val="FFFFFF"/>
              </a:solidFill>
            </a:endParaRPr>
          </a:p>
          <a:p>
            <a:pPr lvl="1"/>
            <a:endParaRPr lang="en-US" sz="2000" dirty="0">
              <a:solidFill>
                <a:srgbClr val="FFFFFF"/>
              </a:solidFill>
            </a:endParaRPr>
          </a:p>
          <a:p>
            <a:endParaRPr lang="en-US" sz="2000" dirty="0">
              <a:solidFill>
                <a:srgbClr val="FFFFFF"/>
              </a:solidFill>
            </a:endParaRPr>
          </a:p>
        </p:txBody>
      </p:sp>
    </p:spTree>
    <p:extLst>
      <p:ext uri="{BB962C8B-B14F-4D97-AF65-F5344CB8AC3E}">
        <p14:creationId xmlns:p14="http://schemas.microsoft.com/office/powerpoint/2010/main" val="342493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eat&#10;&#10;Description automatically generated">
            <a:extLst>
              <a:ext uri="{FF2B5EF4-FFF2-40B4-BE49-F238E27FC236}">
                <a16:creationId xmlns:a16="http://schemas.microsoft.com/office/drawing/2014/main" id="{20A6D918-E729-AF1A-666B-8C96FE616F4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423" b="25654"/>
          <a:stretch/>
        </p:blipFill>
        <p:spPr>
          <a:xfrm>
            <a:off x="-3047"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C9D652-5AE1-4634-8F04-5DE7B4093985}"/>
              </a:ext>
            </a:extLst>
          </p:cNvPr>
          <p:cNvSpPr>
            <a:spLocks noGrp="1"/>
          </p:cNvSpPr>
          <p:nvPr>
            <p:ph type="title"/>
          </p:nvPr>
        </p:nvSpPr>
        <p:spPr>
          <a:xfrm>
            <a:off x="7531610" y="365125"/>
            <a:ext cx="3822189" cy="1899912"/>
          </a:xfrm>
        </p:spPr>
        <p:txBody>
          <a:bodyPr>
            <a:normAutofit/>
          </a:bodyPr>
          <a:lstStyle/>
          <a:p>
            <a:r>
              <a:rPr lang="en-US" sz="4000" b="1"/>
              <a:t>Know, Do, Understand (KDU) Model</a:t>
            </a:r>
            <a:endParaRPr lang="en-US" sz="4000" b="1">
              <a:cs typeface="Calibri Light"/>
            </a:endParaRPr>
          </a:p>
        </p:txBody>
      </p:sp>
      <p:sp>
        <p:nvSpPr>
          <p:cNvPr id="3" name="Content Placeholder 2">
            <a:extLst>
              <a:ext uri="{FF2B5EF4-FFF2-40B4-BE49-F238E27FC236}">
                <a16:creationId xmlns:a16="http://schemas.microsoft.com/office/drawing/2014/main" id="{2FA03468-8254-4E9D-AD4A-12EDE3B5F00A}"/>
              </a:ext>
            </a:extLst>
          </p:cNvPr>
          <p:cNvSpPr>
            <a:spLocks noGrp="1"/>
          </p:cNvSpPr>
          <p:nvPr>
            <p:ph idx="1"/>
          </p:nvPr>
        </p:nvSpPr>
        <p:spPr>
          <a:xfrm>
            <a:off x="5273458" y="2178121"/>
            <a:ext cx="6675388" cy="4314754"/>
          </a:xfrm>
        </p:spPr>
        <p:txBody>
          <a:bodyPr vert="horz" lIns="91440" tIns="45720" rIns="91440" bIns="45720" rtlCol="0">
            <a:noAutofit/>
          </a:bodyPr>
          <a:lstStyle/>
          <a:p>
            <a:pPr marL="0" indent="0">
              <a:buNone/>
            </a:pPr>
            <a:r>
              <a:rPr lang="en-US" dirty="0"/>
              <a:t>For Educators - </a:t>
            </a:r>
            <a:endParaRPr lang="en-US" dirty="0">
              <a:cs typeface="Calibri"/>
            </a:endParaRPr>
          </a:p>
          <a:p>
            <a:pPr lvl="1"/>
            <a:r>
              <a:rPr lang="en-US" sz="2800" b="1" dirty="0"/>
              <a:t>Know</a:t>
            </a:r>
            <a:r>
              <a:rPr lang="en-US" sz="2800" dirty="0"/>
              <a:t> the content – what information do you need to know to do your work?  </a:t>
            </a:r>
            <a:endParaRPr lang="en-US" sz="2800" dirty="0">
              <a:cs typeface="Calibri"/>
            </a:endParaRPr>
          </a:p>
          <a:p>
            <a:pPr lvl="1"/>
            <a:r>
              <a:rPr lang="en-US" sz="2800" b="1" dirty="0"/>
              <a:t>Do</a:t>
            </a:r>
            <a:r>
              <a:rPr lang="en-US" sz="2800" dirty="0"/>
              <a:t> your work – what skills, strategies, and processes do you need to develop?</a:t>
            </a:r>
          </a:p>
          <a:p>
            <a:pPr lvl="1"/>
            <a:r>
              <a:rPr lang="en-US" sz="2800" b="1" dirty="0"/>
              <a:t>Understand</a:t>
            </a:r>
            <a:r>
              <a:rPr lang="en-US" sz="2800" dirty="0"/>
              <a:t> the purpose – why is this decision being made for this learner?  </a:t>
            </a:r>
            <a:endParaRPr lang="en-US" sz="2800" dirty="0">
              <a:cs typeface="Calibri"/>
            </a:endParaRPr>
          </a:p>
          <a:p>
            <a:pPr lvl="1"/>
            <a:endParaRPr lang="en-US" sz="2800" dirty="0">
              <a:cs typeface="Calibri"/>
            </a:endParaRPr>
          </a:p>
          <a:p>
            <a:pPr marL="457200" lvl="1" indent="0">
              <a:buNone/>
            </a:pPr>
            <a:r>
              <a:rPr lang="en-US" sz="2800" dirty="0"/>
              <a:t>What is the best way of revealing your proficiency?  </a:t>
            </a:r>
            <a:endParaRPr lang="en-US" sz="2800" dirty="0">
              <a:cs typeface="Calibri"/>
            </a:endParaRPr>
          </a:p>
        </p:txBody>
      </p:sp>
    </p:spTree>
    <p:extLst>
      <p:ext uri="{BB962C8B-B14F-4D97-AF65-F5344CB8AC3E}">
        <p14:creationId xmlns:p14="http://schemas.microsoft.com/office/powerpoint/2010/main" val="120336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67CC37-5FCE-4ECA-AC45-40EFD349BE43}"/>
              </a:ext>
            </a:extLst>
          </p:cNvPr>
          <p:cNvSpPr>
            <a:spLocks noGrp="1"/>
          </p:cNvSpPr>
          <p:nvPr>
            <p:ph type="title"/>
          </p:nvPr>
        </p:nvSpPr>
        <p:spPr>
          <a:xfrm>
            <a:off x="838201" y="91955"/>
            <a:ext cx="5251316" cy="1807305"/>
          </a:xfrm>
        </p:spPr>
        <p:txBody>
          <a:bodyPr>
            <a:normAutofit/>
          </a:bodyPr>
          <a:lstStyle/>
          <a:p>
            <a:br>
              <a:rPr lang="en-US" sz="4100" b="1"/>
            </a:br>
            <a:r>
              <a:rPr lang="en-US" sz="4100" b="1"/>
              <a:t>KDU Model of Learning</a:t>
            </a:r>
          </a:p>
        </p:txBody>
      </p:sp>
      <p:sp>
        <p:nvSpPr>
          <p:cNvPr id="3" name="Content Placeholder 2">
            <a:extLst>
              <a:ext uri="{FF2B5EF4-FFF2-40B4-BE49-F238E27FC236}">
                <a16:creationId xmlns:a16="http://schemas.microsoft.com/office/drawing/2014/main" id="{38DE99C7-BC15-458F-868B-FE2F28263145}"/>
              </a:ext>
            </a:extLst>
          </p:cNvPr>
          <p:cNvSpPr>
            <a:spLocks noGrp="1"/>
          </p:cNvSpPr>
          <p:nvPr>
            <p:ph idx="1"/>
          </p:nvPr>
        </p:nvSpPr>
        <p:spPr>
          <a:xfrm>
            <a:off x="464390" y="1901977"/>
            <a:ext cx="6057355" cy="4605664"/>
          </a:xfrm>
        </p:spPr>
        <p:txBody>
          <a:bodyPr vert="horz" lIns="91440" tIns="45720" rIns="91440" bIns="45720" rtlCol="0" anchor="t">
            <a:noAutofit/>
          </a:bodyPr>
          <a:lstStyle/>
          <a:p>
            <a:r>
              <a:rPr lang="en-US" sz="2400" b="1"/>
              <a:t>Know – Content</a:t>
            </a:r>
            <a:endParaRPr lang="en-US" sz="2400" b="1">
              <a:cs typeface="Calibri"/>
            </a:endParaRPr>
          </a:p>
          <a:p>
            <a:pPr lvl="1"/>
            <a:r>
              <a:rPr lang="en-US"/>
              <a:t>What information is needed to engage with this topic?</a:t>
            </a:r>
            <a:endParaRPr lang="en-US">
              <a:cs typeface="Calibri"/>
            </a:endParaRPr>
          </a:p>
          <a:p>
            <a:pPr lvl="1"/>
            <a:r>
              <a:rPr lang="en-US" u="sng"/>
              <a:t>Example</a:t>
            </a:r>
            <a:r>
              <a:rPr lang="en-US"/>
              <a:t>:  What are reading strategies?</a:t>
            </a:r>
            <a:endParaRPr lang="en-US">
              <a:cs typeface="Calibri"/>
            </a:endParaRPr>
          </a:p>
          <a:p>
            <a:r>
              <a:rPr lang="en-US" sz="2400" b="1"/>
              <a:t>Do – Curricular Competencies</a:t>
            </a:r>
            <a:endParaRPr lang="en-US" sz="2400" b="1">
              <a:cs typeface="Calibri"/>
            </a:endParaRPr>
          </a:p>
          <a:p>
            <a:pPr lvl="1"/>
            <a:r>
              <a:rPr lang="en-US"/>
              <a:t>What can I do with that information?  </a:t>
            </a:r>
            <a:endParaRPr lang="en-US">
              <a:cs typeface="Calibri"/>
            </a:endParaRPr>
          </a:p>
          <a:p>
            <a:pPr lvl="1"/>
            <a:r>
              <a:rPr lang="en-US" u="sng"/>
              <a:t>Example</a:t>
            </a:r>
            <a:r>
              <a:rPr lang="en-US"/>
              <a:t>:  How can I use specific reading strategies to help me understand different forms of media?</a:t>
            </a:r>
            <a:endParaRPr lang="en-US">
              <a:cs typeface="Calibri"/>
            </a:endParaRPr>
          </a:p>
          <a:p>
            <a:r>
              <a:rPr lang="en-US" sz="2400" b="1"/>
              <a:t>Understand – Big Ideas</a:t>
            </a:r>
            <a:endParaRPr lang="en-US" sz="2400" b="1">
              <a:cs typeface="Calibri"/>
            </a:endParaRPr>
          </a:p>
          <a:p>
            <a:pPr lvl="1"/>
            <a:r>
              <a:rPr lang="en-US"/>
              <a:t>What is the purpose of learning this?  Why does it matter?  </a:t>
            </a:r>
            <a:endParaRPr lang="en-US">
              <a:cs typeface="Calibri"/>
            </a:endParaRPr>
          </a:p>
        </p:txBody>
      </p:sp>
      <p:pic>
        <p:nvPicPr>
          <p:cNvPr id="5" name="Picture 4" descr="Complex maths formulae on a blackboard">
            <a:extLst>
              <a:ext uri="{FF2B5EF4-FFF2-40B4-BE49-F238E27FC236}">
                <a16:creationId xmlns:a16="http://schemas.microsoft.com/office/drawing/2014/main" id="{6A853C3D-3C5E-C4C3-5905-E922772A5B99}"/>
              </a:ext>
            </a:extLst>
          </p:cNvPr>
          <p:cNvPicPr>
            <a:picLocks noChangeAspect="1"/>
          </p:cNvPicPr>
          <p:nvPr/>
        </p:nvPicPr>
        <p:blipFill rotWithShape="1">
          <a:blip r:embed="rId2"/>
          <a:srcRect l="12172" r="24437" b="-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50158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715CDC8-2EFF-A972-0F8F-6EED727A1BF1}"/>
              </a:ext>
            </a:extLst>
          </p:cNvPr>
          <p:cNvSpPr>
            <a:spLocks noGrp="1"/>
          </p:cNvSpPr>
          <p:nvPr>
            <p:ph type="title"/>
          </p:nvPr>
        </p:nvSpPr>
        <p:spPr>
          <a:xfrm>
            <a:off x="934872" y="982272"/>
            <a:ext cx="3388419" cy="4560970"/>
          </a:xfrm>
        </p:spPr>
        <p:txBody>
          <a:bodyPr>
            <a:normAutofit/>
          </a:bodyPr>
          <a:lstStyle/>
          <a:p>
            <a:r>
              <a:rPr lang="en-US" sz="4000" b="1">
                <a:solidFill>
                  <a:srgbClr val="FFFFFF"/>
                </a:solidFill>
                <a:cs typeface="Calibri Light"/>
              </a:rPr>
              <a:t>Learning Standards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C46E485C-1E39-48F6-EF6B-268E7C82EB0B}"/>
              </a:ext>
            </a:extLst>
          </p:cNvPr>
          <p:cNvSpPr>
            <a:spLocks noGrp="1"/>
          </p:cNvSpPr>
          <p:nvPr>
            <p:ph idx="1"/>
          </p:nvPr>
        </p:nvSpPr>
        <p:spPr>
          <a:xfrm>
            <a:off x="5221862" y="1719618"/>
            <a:ext cx="5948831" cy="4334629"/>
          </a:xfrm>
        </p:spPr>
        <p:txBody>
          <a:bodyPr vert="horz" lIns="91440" tIns="45720" rIns="91440" bIns="45720" rtlCol="0" anchor="ctr">
            <a:normAutofit/>
          </a:bodyPr>
          <a:lstStyle/>
          <a:p>
            <a:pPr marL="0" indent="0">
              <a:buNone/>
            </a:pPr>
            <a:r>
              <a:rPr lang="en-US">
                <a:solidFill>
                  <a:srgbClr val="FEFFFF"/>
                </a:solidFill>
                <a:cs typeface="Calibri" panose="020F0502020204030204"/>
              </a:rPr>
              <a:t>"Learning standards are explicit statements of what students are expected to be able to do (Curricular Competencies) and define what students should know (Content) in each area of learning at a particular grade level."  (p. 8)</a:t>
            </a:r>
          </a:p>
        </p:txBody>
      </p:sp>
    </p:spTree>
    <p:extLst>
      <p:ext uri="{BB962C8B-B14F-4D97-AF65-F5344CB8AC3E}">
        <p14:creationId xmlns:p14="http://schemas.microsoft.com/office/powerpoint/2010/main" val="59632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02239D2-A05D-4A1C-9F06-FBA7FC730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D989D8-93C9-CA59-3386-6642206867B1}"/>
              </a:ext>
            </a:extLst>
          </p:cNvPr>
          <p:cNvSpPr>
            <a:spLocks noGrp="1"/>
          </p:cNvSpPr>
          <p:nvPr>
            <p:ph type="title"/>
          </p:nvPr>
        </p:nvSpPr>
        <p:spPr>
          <a:xfrm>
            <a:off x="2019300" y="538956"/>
            <a:ext cx="8985250" cy="1118394"/>
          </a:xfrm>
        </p:spPr>
        <p:txBody>
          <a:bodyPr anchor="t">
            <a:normAutofit/>
          </a:bodyPr>
          <a:lstStyle/>
          <a:p>
            <a:r>
              <a:rPr lang="en-US" sz="4000" b="1"/>
              <a:t>Identifying Learning Standards</a:t>
            </a:r>
          </a:p>
        </p:txBody>
      </p:sp>
      <p:graphicFrame>
        <p:nvGraphicFramePr>
          <p:cNvPr id="5" name="Content Placeholder 2">
            <a:extLst>
              <a:ext uri="{FF2B5EF4-FFF2-40B4-BE49-F238E27FC236}">
                <a16:creationId xmlns:a16="http://schemas.microsoft.com/office/drawing/2014/main" id="{F9FC8A8A-45D6-7C82-093D-B2D6800F540A}"/>
              </a:ext>
            </a:extLst>
          </p:cNvPr>
          <p:cNvGraphicFramePr>
            <a:graphicFrameLocks noGrp="1"/>
          </p:cNvGraphicFramePr>
          <p:nvPr>
            <p:ph idx="1"/>
            <p:extLst>
              <p:ext uri="{D42A27DB-BD31-4B8C-83A1-F6EECF244321}">
                <p14:modId xmlns:p14="http://schemas.microsoft.com/office/powerpoint/2010/main" val="2946139331"/>
              </p:ext>
            </p:extLst>
          </p:nvPr>
        </p:nvGraphicFramePr>
        <p:xfrm>
          <a:off x="1009650" y="1847849"/>
          <a:ext cx="9994900" cy="4254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456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F174DC-D254-02BB-6C93-407DA6B81B8B}"/>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Learning Standards – Math Gr. 8</a:t>
            </a:r>
          </a:p>
        </p:txBody>
      </p:sp>
      <p:sp>
        <p:nvSpPr>
          <p:cNvPr id="3" name="Content Placeholder 2">
            <a:extLst>
              <a:ext uri="{FF2B5EF4-FFF2-40B4-BE49-F238E27FC236}">
                <a16:creationId xmlns:a16="http://schemas.microsoft.com/office/drawing/2014/main" id="{094989A0-586E-A9A6-5802-FA6DA231D695}"/>
              </a:ext>
            </a:extLst>
          </p:cNvPr>
          <p:cNvSpPr>
            <a:spLocks noGrp="1"/>
          </p:cNvSpPr>
          <p:nvPr>
            <p:ph idx="1"/>
          </p:nvPr>
        </p:nvSpPr>
        <p:spPr>
          <a:xfrm>
            <a:off x="1371599" y="2318197"/>
            <a:ext cx="9724031" cy="3683358"/>
          </a:xfrm>
        </p:spPr>
        <p:txBody>
          <a:bodyPr anchor="ctr">
            <a:normAutofit/>
          </a:bodyPr>
          <a:lstStyle/>
          <a:p>
            <a:r>
              <a:rPr lang="en-US" dirty="0"/>
              <a:t>Curricular Competencies</a:t>
            </a:r>
          </a:p>
          <a:p>
            <a:pPr lvl="1"/>
            <a:r>
              <a:rPr lang="en-US" dirty="0"/>
              <a:t>Estimate reasonably</a:t>
            </a:r>
          </a:p>
          <a:p>
            <a:pPr lvl="1"/>
            <a:r>
              <a:rPr lang="en-US" dirty="0"/>
              <a:t>Demonstrate and apply mental math strategies</a:t>
            </a:r>
          </a:p>
          <a:p>
            <a:r>
              <a:rPr lang="en-US" dirty="0"/>
              <a:t>Content</a:t>
            </a:r>
          </a:p>
          <a:p>
            <a:pPr lvl="1"/>
            <a:r>
              <a:rPr lang="en-US" dirty="0"/>
              <a:t>Financial literacy – best buys</a:t>
            </a:r>
          </a:p>
          <a:p>
            <a:endParaRPr lang="en-US" dirty="0"/>
          </a:p>
          <a:p>
            <a:endParaRPr lang="en-US" sz="2000" dirty="0"/>
          </a:p>
        </p:txBody>
      </p:sp>
    </p:spTree>
    <p:extLst>
      <p:ext uri="{BB962C8B-B14F-4D97-AF65-F5344CB8AC3E}">
        <p14:creationId xmlns:p14="http://schemas.microsoft.com/office/powerpoint/2010/main" val="615088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F174DC-D254-02BB-6C93-407DA6B81B8B}"/>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Learning Standards – Math Gr. 8</a:t>
            </a:r>
          </a:p>
        </p:txBody>
      </p:sp>
      <p:sp>
        <p:nvSpPr>
          <p:cNvPr id="3" name="Content Placeholder 2">
            <a:extLst>
              <a:ext uri="{FF2B5EF4-FFF2-40B4-BE49-F238E27FC236}">
                <a16:creationId xmlns:a16="http://schemas.microsoft.com/office/drawing/2014/main" id="{094989A0-586E-A9A6-5802-FA6DA231D695}"/>
              </a:ext>
            </a:extLst>
          </p:cNvPr>
          <p:cNvSpPr>
            <a:spLocks noGrp="1"/>
          </p:cNvSpPr>
          <p:nvPr>
            <p:ph idx="1"/>
          </p:nvPr>
        </p:nvSpPr>
        <p:spPr>
          <a:xfrm>
            <a:off x="1371599" y="2318197"/>
            <a:ext cx="9724031" cy="3683358"/>
          </a:xfrm>
        </p:spPr>
        <p:txBody>
          <a:bodyPr anchor="ctr">
            <a:normAutofit/>
          </a:bodyPr>
          <a:lstStyle/>
          <a:p>
            <a:pPr marL="0" indent="0">
              <a:buNone/>
            </a:pPr>
            <a:endParaRPr lang="en-US" dirty="0"/>
          </a:p>
          <a:p>
            <a:endParaRPr lang="en-US" dirty="0"/>
          </a:p>
          <a:p>
            <a:endParaRPr lang="en-US" sz="2000" dirty="0"/>
          </a:p>
        </p:txBody>
      </p:sp>
      <p:pic>
        <p:nvPicPr>
          <p:cNvPr id="18" name="Picture 17">
            <a:extLst>
              <a:ext uri="{FF2B5EF4-FFF2-40B4-BE49-F238E27FC236}">
                <a16:creationId xmlns:a16="http://schemas.microsoft.com/office/drawing/2014/main" id="{AA94F239-2099-2F49-8F0D-54D9D3EABC7E}"/>
              </a:ext>
            </a:extLst>
          </p:cNvPr>
          <p:cNvPicPr>
            <a:picLocks noChangeAspect="1"/>
          </p:cNvPicPr>
          <p:nvPr/>
        </p:nvPicPr>
        <p:blipFill>
          <a:blip r:embed="rId3"/>
          <a:stretch>
            <a:fillRect/>
          </a:stretch>
        </p:blipFill>
        <p:spPr>
          <a:xfrm>
            <a:off x="1291578" y="1590741"/>
            <a:ext cx="9301077" cy="4912985"/>
          </a:xfrm>
          <a:prstGeom prst="rect">
            <a:avLst/>
          </a:prstGeom>
        </p:spPr>
      </p:pic>
    </p:spTree>
    <p:extLst>
      <p:ext uri="{BB962C8B-B14F-4D97-AF65-F5344CB8AC3E}">
        <p14:creationId xmlns:p14="http://schemas.microsoft.com/office/powerpoint/2010/main" val="51527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F174DC-D254-02BB-6C93-407DA6B81B8B}"/>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Learning Standards – Math Gr. 8</a:t>
            </a:r>
          </a:p>
        </p:txBody>
      </p:sp>
      <p:sp>
        <p:nvSpPr>
          <p:cNvPr id="3" name="Content Placeholder 2">
            <a:extLst>
              <a:ext uri="{FF2B5EF4-FFF2-40B4-BE49-F238E27FC236}">
                <a16:creationId xmlns:a16="http://schemas.microsoft.com/office/drawing/2014/main" id="{094989A0-586E-A9A6-5802-FA6DA231D695}"/>
              </a:ext>
            </a:extLst>
          </p:cNvPr>
          <p:cNvSpPr>
            <a:spLocks noGrp="1"/>
          </p:cNvSpPr>
          <p:nvPr>
            <p:ph idx="1"/>
          </p:nvPr>
        </p:nvSpPr>
        <p:spPr>
          <a:xfrm>
            <a:off x="1371599" y="2318197"/>
            <a:ext cx="9724031" cy="3683358"/>
          </a:xfrm>
        </p:spPr>
        <p:txBody>
          <a:bodyPr anchor="ctr">
            <a:normAutofit/>
          </a:bodyPr>
          <a:lstStyle/>
          <a:p>
            <a:pPr marL="0" indent="0">
              <a:buNone/>
            </a:pPr>
            <a:endParaRPr lang="en-US" dirty="0"/>
          </a:p>
          <a:p>
            <a:endParaRPr lang="en-US" dirty="0"/>
          </a:p>
          <a:p>
            <a:endParaRPr lang="en-US" sz="2000" dirty="0"/>
          </a:p>
        </p:txBody>
      </p:sp>
      <p:pic>
        <p:nvPicPr>
          <p:cNvPr id="6" name="Picture 5">
            <a:extLst>
              <a:ext uri="{FF2B5EF4-FFF2-40B4-BE49-F238E27FC236}">
                <a16:creationId xmlns:a16="http://schemas.microsoft.com/office/drawing/2014/main" id="{E1B0AB5A-1895-2345-3B80-C7C0F8C1AB91}"/>
              </a:ext>
            </a:extLst>
          </p:cNvPr>
          <p:cNvPicPr>
            <a:picLocks noChangeAspect="1"/>
          </p:cNvPicPr>
          <p:nvPr/>
        </p:nvPicPr>
        <p:blipFill>
          <a:blip r:embed="rId2"/>
          <a:stretch>
            <a:fillRect/>
          </a:stretch>
        </p:blipFill>
        <p:spPr>
          <a:xfrm>
            <a:off x="1637427" y="1891970"/>
            <a:ext cx="8846053" cy="4109585"/>
          </a:xfrm>
          <a:prstGeom prst="rect">
            <a:avLst/>
          </a:prstGeom>
        </p:spPr>
      </p:pic>
    </p:spTree>
    <p:extLst>
      <p:ext uri="{BB962C8B-B14F-4D97-AF65-F5344CB8AC3E}">
        <p14:creationId xmlns:p14="http://schemas.microsoft.com/office/powerpoint/2010/main" val="334626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ight bulb on yellow background with sketched light beams and cord">
            <a:extLst>
              <a:ext uri="{FF2B5EF4-FFF2-40B4-BE49-F238E27FC236}">
                <a16:creationId xmlns:a16="http://schemas.microsoft.com/office/drawing/2014/main" id="{957CAA82-6250-6676-1CAC-81C19FC285BD}"/>
              </a:ext>
            </a:extLst>
          </p:cNvPr>
          <p:cNvPicPr>
            <a:picLocks noChangeAspect="1"/>
          </p:cNvPicPr>
          <p:nvPr/>
        </p:nvPicPr>
        <p:blipFill rotWithShape="1">
          <a:blip r:embed="rId2"/>
          <a:srcRect l="21644" r="62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03ABE3-4A10-D4F0-E648-398C8827AACB}"/>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Learning Standard</a:t>
            </a:r>
          </a:p>
        </p:txBody>
      </p:sp>
      <p:sp>
        <p:nvSpPr>
          <p:cNvPr id="3" name="Content Placeholder 2">
            <a:extLst>
              <a:ext uri="{FF2B5EF4-FFF2-40B4-BE49-F238E27FC236}">
                <a16:creationId xmlns:a16="http://schemas.microsoft.com/office/drawing/2014/main" id="{1F3F670B-65A0-C0B8-0D02-79BA42662161}"/>
              </a:ext>
            </a:extLst>
          </p:cNvPr>
          <p:cNvSpPr>
            <a:spLocks noGrp="1"/>
          </p:cNvSpPr>
          <p:nvPr>
            <p:ph idx="1"/>
          </p:nvPr>
        </p:nvSpPr>
        <p:spPr>
          <a:xfrm>
            <a:off x="477980" y="4872922"/>
            <a:ext cx="5822612" cy="1359395"/>
          </a:xfrm>
        </p:spPr>
        <p:txBody>
          <a:bodyPr vert="horz" lIns="91440" tIns="45720" rIns="91440" bIns="45720" rtlCol="0">
            <a:noAutofit/>
          </a:bodyPr>
          <a:lstStyle/>
          <a:p>
            <a:pPr marL="0" indent="0">
              <a:buNone/>
            </a:pPr>
            <a:r>
              <a:rPr lang="en-US" sz="3200" dirty="0"/>
              <a:t>I can use mental math strategies to estimate reasonably what the best buy is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431920"/>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C52223-1DB8-52AF-E7E7-3D6199B275D8}"/>
              </a:ext>
            </a:extLst>
          </p:cNvPr>
          <p:cNvSpPr>
            <a:spLocks noGrp="1"/>
          </p:cNvSpPr>
          <p:nvPr>
            <p:ph idx="1"/>
          </p:nvPr>
        </p:nvSpPr>
        <p:spPr>
          <a:xfrm>
            <a:off x="339047" y="365126"/>
            <a:ext cx="11486508" cy="6261705"/>
          </a:xfrm>
        </p:spPr>
        <p:txBody>
          <a:bodyPr/>
          <a:lstStyle/>
          <a:p>
            <a:r>
              <a:rPr lang="en-US" dirty="0"/>
              <a:t>Curricular Competencies</a:t>
            </a:r>
          </a:p>
          <a:p>
            <a:endParaRPr lang="en-US" dirty="0"/>
          </a:p>
          <a:p>
            <a:endParaRPr lang="en-US" dirty="0"/>
          </a:p>
          <a:p>
            <a:endParaRPr lang="en-US" dirty="0"/>
          </a:p>
          <a:p>
            <a:endParaRPr lang="en-US" dirty="0"/>
          </a:p>
          <a:p>
            <a:endParaRPr lang="en-US" dirty="0"/>
          </a:p>
          <a:p>
            <a:endParaRPr lang="en-US" dirty="0"/>
          </a:p>
          <a:p>
            <a:r>
              <a:rPr lang="en-US" dirty="0"/>
              <a:t>Content</a:t>
            </a:r>
          </a:p>
          <a:p>
            <a:endParaRPr lang="en-US" dirty="0"/>
          </a:p>
        </p:txBody>
      </p:sp>
      <p:pic>
        <p:nvPicPr>
          <p:cNvPr id="7" name="Picture 6">
            <a:extLst>
              <a:ext uri="{FF2B5EF4-FFF2-40B4-BE49-F238E27FC236}">
                <a16:creationId xmlns:a16="http://schemas.microsoft.com/office/drawing/2014/main" id="{6039E182-C49A-E65B-CBE1-6EF63BD1902B}"/>
              </a:ext>
            </a:extLst>
          </p:cNvPr>
          <p:cNvPicPr>
            <a:picLocks noChangeAspect="1"/>
          </p:cNvPicPr>
          <p:nvPr/>
        </p:nvPicPr>
        <p:blipFill>
          <a:blip r:embed="rId3"/>
          <a:stretch>
            <a:fillRect/>
          </a:stretch>
        </p:blipFill>
        <p:spPr>
          <a:xfrm>
            <a:off x="985076" y="4480065"/>
            <a:ext cx="4589551" cy="2012809"/>
          </a:xfrm>
          <a:prstGeom prst="rect">
            <a:avLst/>
          </a:prstGeom>
        </p:spPr>
      </p:pic>
      <p:pic>
        <p:nvPicPr>
          <p:cNvPr id="15" name="Picture 14">
            <a:extLst>
              <a:ext uri="{FF2B5EF4-FFF2-40B4-BE49-F238E27FC236}">
                <a16:creationId xmlns:a16="http://schemas.microsoft.com/office/drawing/2014/main" id="{36650642-4DC5-8311-FE4B-B96C35DF0C69}"/>
              </a:ext>
            </a:extLst>
          </p:cNvPr>
          <p:cNvPicPr>
            <a:picLocks noChangeAspect="1"/>
          </p:cNvPicPr>
          <p:nvPr/>
        </p:nvPicPr>
        <p:blipFill>
          <a:blip r:embed="rId4"/>
          <a:stretch>
            <a:fillRect/>
          </a:stretch>
        </p:blipFill>
        <p:spPr>
          <a:xfrm>
            <a:off x="867214" y="844011"/>
            <a:ext cx="6188070" cy="402728"/>
          </a:xfrm>
          <a:prstGeom prst="rect">
            <a:avLst/>
          </a:prstGeom>
        </p:spPr>
      </p:pic>
      <p:pic>
        <p:nvPicPr>
          <p:cNvPr id="19" name="Picture 18">
            <a:extLst>
              <a:ext uri="{FF2B5EF4-FFF2-40B4-BE49-F238E27FC236}">
                <a16:creationId xmlns:a16="http://schemas.microsoft.com/office/drawing/2014/main" id="{692D8391-C37C-880E-82F7-EE8836FC8BE3}"/>
              </a:ext>
            </a:extLst>
          </p:cNvPr>
          <p:cNvPicPr>
            <a:picLocks noChangeAspect="1"/>
          </p:cNvPicPr>
          <p:nvPr/>
        </p:nvPicPr>
        <p:blipFill>
          <a:blip r:embed="rId5"/>
          <a:stretch>
            <a:fillRect/>
          </a:stretch>
        </p:blipFill>
        <p:spPr>
          <a:xfrm>
            <a:off x="796663" y="1936640"/>
            <a:ext cx="6786788" cy="512504"/>
          </a:xfrm>
          <a:prstGeom prst="rect">
            <a:avLst/>
          </a:prstGeom>
        </p:spPr>
      </p:pic>
      <p:pic>
        <p:nvPicPr>
          <p:cNvPr id="21" name="Picture 20">
            <a:extLst>
              <a:ext uri="{FF2B5EF4-FFF2-40B4-BE49-F238E27FC236}">
                <a16:creationId xmlns:a16="http://schemas.microsoft.com/office/drawing/2014/main" id="{4832B391-CDDE-B970-CC96-50FBE3D64D56}"/>
              </a:ext>
            </a:extLst>
          </p:cNvPr>
          <p:cNvPicPr>
            <a:picLocks noChangeAspect="1"/>
          </p:cNvPicPr>
          <p:nvPr/>
        </p:nvPicPr>
        <p:blipFill>
          <a:blip r:embed="rId6"/>
          <a:stretch>
            <a:fillRect/>
          </a:stretch>
        </p:blipFill>
        <p:spPr>
          <a:xfrm>
            <a:off x="1143286" y="2277603"/>
            <a:ext cx="7667471" cy="786837"/>
          </a:xfrm>
          <a:prstGeom prst="rect">
            <a:avLst/>
          </a:prstGeom>
        </p:spPr>
      </p:pic>
      <p:pic>
        <p:nvPicPr>
          <p:cNvPr id="23" name="Picture 22">
            <a:extLst>
              <a:ext uri="{FF2B5EF4-FFF2-40B4-BE49-F238E27FC236}">
                <a16:creationId xmlns:a16="http://schemas.microsoft.com/office/drawing/2014/main" id="{50C74E58-4B6F-70C7-F8F1-7FCC5F8E3385}"/>
              </a:ext>
            </a:extLst>
          </p:cNvPr>
          <p:cNvPicPr>
            <a:picLocks noChangeAspect="1"/>
          </p:cNvPicPr>
          <p:nvPr/>
        </p:nvPicPr>
        <p:blipFill>
          <a:blip r:embed="rId7"/>
          <a:stretch>
            <a:fillRect/>
          </a:stretch>
        </p:blipFill>
        <p:spPr>
          <a:xfrm>
            <a:off x="1143286" y="3035307"/>
            <a:ext cx="7440690" cy="767081"/>
          </a:xfrm>
          <a:prstGeom prst="rect">
            <a:avLst/>
          </a:prstGeom>
        </p:spPr>
      </p:pic>
      <p:sp>
        <p:nvSpPr>
          <p:cNvPr id="24" name="TextBox 23">
            <a:extLst>
              <a:ext uri="{FF2B5EF4-FFF2-40B4-BE49-F238E27FC236}">
                <a16:creationId xmlns:a16="http://schemas.microsoft.com/office/drawing/2014/main" id="{1FACC556-EDAE-9F92-AFB0-79DFDF700D4C}"/>
              </a:ext>
            </a:extLst>
          </p:cNvPr>
          <p:cNvSpPr txBox="1"/>
          <p:nvPr/>
        </p:nvSpPr>
        <p:spPr>
          <a:xfrm rot="11264810" flipV="1">
            <a:off x="7817297" y="505186"/>
            <a:ext cx="4508248" cy="646331"/>
          </a:xfrm>
          <a:prstGeom prst="rect">
            <a:avLst/>
          </a:prstGeom>
          <a:noFill/>
        </p:spPr>
        <p:txBody>
          <a:bodyPr wrap="square" rtlCol="0">
            <a:spAutoFit/>
          </a:bodyPr>
          <a:lstStyle/>
          <a:p>
            <a:r>
              <a:rPr lang="en-US" sz="3600" dirty="0">
                <a:solidFill>
                  <a:srgbClr val="0070C0"/>
                </a:solidFill>
              </a:rPr>
              <a:t>CREATIVE WRITING 11</a:t>
            </a:r>
          </a:p>
        </p:txBody>
      </p:sp>
      <p:pic>
        <p:nvPicPr>
          <p:cNvPr id="26" name="Picture 25">
            <a:extLst>
              <a:ext uri="{FF2B5EF4-FFF2-40B4-BE49-F238E27FC236}">
                <a16:creationId xmlns:a16="http://schemas.microsoft.com/office/drawing/2014/main" id="{852FD6F6-7557-7C14-8FD8-85782AB2C0D0}"/>
              </a:ext>
            </a:extLst>
          </p:cNvPr>
          <p:cNvPicPr>
            <a:picLocks noChangeAspect="1"/>
          </p:cNvPicPr>
          <p:nvPr/>
        </p:nvPicPr>
        <p:blipFill>
          <a:blip r:embed="rId8"/>
          <a:stretch>
            <a:fillRect/>
          </a:stretch>
        </p:blipFill>
        <p:spPr>
          <a:xfrm>
            <a:off x="1143286" y="1246739"/>
            <a:ext cx="7238827" cy="665453"/>
          </a:xfrm>
          <a:prstGeom prst="rect">
            <a:avLst/>
          </a:prstGeom>
        </p:spPr>
      </p:pic>
    </p:spTree>
    <p:extLst>
      <p:ext uri="{BB962C8B-B14F-4D97-AF65-F5344CB8AC3E}">
        <p14:creationId xmlns:p14="http://schemas.microsoft.com/office/powerpoint/2010/main" val="3489011706"/>
      </p:ext>
    </p:extLst>
  </p:cSld>
  <p:clrMapOvr>
    <a:masterClrMapping/>
  </p:clrMapOvr>
  <p:transition spd="slow">
    <p:randomBar dir="vert"/>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737D5F5-E30E-559E-5411-EDF5E1754717}"/>
              </a:ext>
            </a:extLst>
          </p:cNvPr>
          <p:cNvPicPr>
            <a:picLocks noGrp="1" noChangeAspect="1"/>
          </p:cNvPicPr>
          <p:nvPr>
            <p:ph idx="1"/>
          </p:nvPr>
        </p:nvPicPr>
        <p:blipFill>
          <a:blip r:embed="rId2"/>
          <a:stretch>
            <a:fillRect/>
          </a:stretch>
        </p:blipFill>
        <p:spPr>
          <a:xfrm>
            <a:off x="994196" y="457200"/>
            <a:ext cx="10203607" cy="5943600"/>
          </a:xfrm>
          <a:prstGeom prst="rect">
            <a:avLst/>
          </a:prstGeom>
        </p:spPr>
      </p:pic>
    </p:spTree>
    <p:extLst>
      <p:ext uri="{BB962C8B-B14F-4D97-AF65-F5344CB8AC3E}">
        <p14:creationId xmlns:p14="http://schemas.microsoft.com/office/powerpoint/2010/main" val="87547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005100A-91A0-467C-BD4F-95D60B106BB1}"/>
              </a:ext>
            </a:extLst>
          </p:cNvPr>
          <p:cNvPicPr>
            <a:picLocks noChangeAspect="1"/>
          </p:cNvPicPr>
          <p:nvPr/>
        </p:nvPicPr>
        <p:blipFill>
          <a:blip r:embed="rId2"/>
          <a:stretch>
            <a:fillRect/>
          </a:stretch>
        </p:blipFill>
        <p:spPr>
          <a:xfrm>
            <a:off x="859347" y="457200"/>
            <a:ext cx="10473306" cy="5943600"/>
          </a:xfrm>
          <a:prstGeom prst="rect">
            <a:avLst/>
          </a:prstGeom>
        </p:spPr>
      </p:pic>
    </p:spTree>
    <p:extLst>
      <p:ext uri="{BB962C8B-B14F-4D97-AF65-F5344CB8AC3E}">
        <p14:creationId xmlns:p14="http://schemas.microsoft.com/office/powerpoint/2010/main" val="236170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Rectangle 2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6CCE0-4ED1-81A2-3C87-DA806332EC20}"/>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Learning Standard</a:t>
            </a:r>
          </a:p>
        </p:txBody>
      </p:sp>
      <p:sp>
        <p:nvSpPr>
          <p:cNvPr id="3" name="Content Placeholder 2">
            <a:extLst>
              <a:ext uri="{FF2B5EF4-FFF2-40B4-BE49-F238E27FC236}">
                <a16:creationId xmlns:a16="http://schemas.microsoft.com/office/drawing/2014/main" id="{EE1BAD5A-AA6A-B729-DAAC-991016D264AA}"/>
              </a:ext>
            </a:extLst>
          </p:cNvPr>
          <p:cNvSpPr>
            <a:spLocks noGrp="1"/>
          </p:cNvSpPr>
          <p:nvPr>
            <p:ph idx="1"/>
          </p:nvPr>
        </p:nvSpPr>
        <p:spPr>
          <a:xfrm>
            <a:off x="4810259" y="649480"/>
            <a:ext cx="6555347" cy="5546047"/>
          </a:xfrm>
        </p:spPr>
        <p:txBody>
          <a:bodyPr anchor="ctr">
            <a:normAutofit/>
          </a:bodyPr>
          <a:lstStyle/>
          <a:p>
            <a:r>
              <a:rPr lang="en-US" dirty="0"/>
              <a:t>Choose appropriate text form and features to persuade an audience of your point of view, and reflect on, assess, and refine your text to improve clarity, effectiveness, and impact.  </a:t>
            </a:r>
          </a:p>
          <a:p>
            <a:endParaRPr lang="en-US" dirty="0"/>
          </a:p>
          <a:p>
            <a:pPr marL="0" indent="0">
              <a:buNone/>
            </a:pPr>
            <a:r>
              <a:rPr lang="en-US" i="1" dirty="0"/>
              <a:t>Refine further – what does it look like for students?</a:t>
            </a:r>
          </a:p>
          <a:p>
            <a:r>
              <a:rPr lang="en-US" dirty="0"/>
              <a:t>I can choose an appropriate text form and use effective text features to persuade audiences of different ages about a solution to a complex social issue that matters to me.  </a:t>
            </a:r>
          </a:p>
        </p:txBody>
      </p:sp>
    </p:spTree>
    <p:extLst>
      <p:ext uri="{BB962C8B-B14F-4D97-AF65-F5344CB8AC3E}">
        <p14:creationId xmlns:p14="http://schemas.microsoft.com/office/powerpoint/2010/main" val="492699371"/>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8B4CE1C-16A8-6D3A-FED0-46163B851845}"/>
              </a:ext>
            </a:extLst>
          </p:cNvPr>
          <p:cNvSpPr>
            <a:spLocks noGrp="1"/>
          </p:cNvSpPr>
          <p:nvPr>
            <p:ph type="title"/>
          </p:nvPr>
        </p:nvSpPr>
        <p:spPr>
          <a:xfrm>
            <a:off x="1047280" y="759805"/>
            <a:ext cx="10306520" cy="1325563"/>
          </a:xfrm>
        </p:spPr>
        <p:txBody>
          <a:bodyPr>
            <a:normAutofit/>
          </a:bodyPr>
          <a:lstStyle/>
          <a:p>
            <a:r>
              <a:rPr lang="en-US" sz="4000" b="1">
                <a:solidFill>
                  <a:srgbClr val="FFFFFF"/>
                </a:solidFill>
                <a:cs typeface="Calibri Light"/>
              </a:rPr>
              <a:t>Choosing Learning Objectives</a:t>
            </a:r>
            <a:endParaRPr lang="en-US" sz="4000" b="1">
              <a:solidFill>
                <a:srgbClr val="FFFFFF"/>
              </a:solidFill>
            </a:endParaRPr>
          </a:p>
        </p:txBody>
      </p:sp>
      <p:sp>
        <p:nvSpPr>
          <p:cNvPr id="3" name="Content Placeholder 2">
            <a:extLst>
              <a:ext uri="{FF2B5EF4-FFF2-40B4-BE49-F238E27FC236}">
                <a16:creationId xmlns:a16="http://schemas.microsoft.com/office/drawing/2014/main" id="{09B62C9C-14EA-94C8-5431-8720EDF3061A}"/>
              </a:ext>
            </a:extLst>
          </p:cNvPr>
          <p:cNvSpPr>
            <a:spLocks noGrp="1"/>
          </p:cNvSpPr>
          <p:nvPr>
            <p:ph idx="1"/>
          </p:nvPr>
        </p:nvSpPr>
        <p:spPr>
          <a:xfrm>
            <a:off x="1324263" y="2278790"/>
            <a:ext cx="5323325" cy="4438216"/>
          </a:xfrm>
        </p:spPr>
        <p:txBody>
          <a:bodyPr vert="horz" lIns="91440" tIns="45720" rIns="91440" bIns="45720" rtlCol="0" anchor="t">
            <a:noAutofit/>
          </a:bodyPr>
          <a:lstStyle/>
          <a:p>
            <a:r>
              <a:rPr lang="en-US" sz="2200" dirty="0">
                <a:ea typeface="+mn-lt"/>
                <a:cs typeface="+mn-lt"/>
              </a:rPr>
              <a:t>Anchor your learning plans in the curriculum.  What is the Learning Standard(s) you will focus on?</a:t>
            </a:r>
          </a:p>
          <a:p>
            <a:r>
              <a:rPr lang="en-US" sz="2200" dirty="0">
                <a:ea typeface="+mn-lt"/>
                <a:cs typeface="+mn-lt"/>
              </a:rPr>
              <a:t>Develop specific learning objectives based on what you know your students will need to be able to do to reach that Learning Standard.</a:t>
            </a:r>
          </a:p>
          <a:p>
            <a:r>
              <a:rPr lang="en-US" sz="2200" dirty="0">
                <a:ea typeface="+mn-lt"/>
                <a:cs typeface="+mn-lt"/>
              </a:rPr>
              <a:t>If it's a simple and accessible Learning Standard you may not need to simplify with smaller objectives.  </a:t>
            </a:r>
          </a:p>
          <a:p>
            <a:r>
              <a:rPr lang="en-US" sz="2200" dirty="0">
                <a:ea typeface="+mn-lt"/>
                <a:cs typeface="+mn-lt"/>
              </a:rPr>
              <a:t>The more complex the Learning Standard(s), the more you may need to have smaller objectives.  </a:t>
            </a:r>
          </a:p>
          <a:p>
            <a:endParaRPr lang="en-US" sz="1700" dirty="0">
              <a:cs typeface="Calibri"/>
            </a:endParaRPr>
          </a:p>
        </p:txBody>
      </p:sp>
      <p:pic>
        <p:nvPicPr>
          <p:cNvPr id="4" name="Picture 4" descr="Shape, icon&#10;&#10;Description automatically generated">
            <a:extLst>
              <a:ext uri="{FF2B5EF4-FFF2-40B4-BE49-F238E27FC236}">
                <a16:creationId xmlns:a16="http://schemas.microsoft.com/office/drawing/2014/main" id="{9E87685D-F1DB-6A2C-A9F9-396D81F6CCE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940216" y="2515467"/>
            <a:ext cx="4412845" cy="3563372"/>
          </a:xfrm>
          <a:prstGeom prst="rect">
            <a:avLst/>
          </a:prstGeom>
        </p:spPr>
      </p:pic>
    </p:spTree>
    <p:extLst>
      <p:ext uri="{BB962C8B-B14F-4D97-AF65-F5344CB8AC3E}">
        <p14:creationId xmlns:p14="http://schemas.microsoft.com/office/powerpoint/2010/main" val="146504442"/>
      </p:ext>
    </p:extLst>
  </p:cSld>
  <p:clrMapOvr>
    <a:masterClrMapping/>
  </p:clrMapOvr>
  <p:transition spd="slow">
    <p:randomBar dir="vert"/>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86463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52B15D-047F-1299-4501-A27C1B870689}"/>
              </a:ext>
            </a:extLst>
          </p:cNvPr>
          <p:cNvSpPr>
            <a:spLocks noGrp="1"/>
          </p:cNvSpPr>
          <p:nvPr>
            <p:ph type="title"/>
          </p:nvPr>
        </p:nvSpPr>
        <p:spPr>
          <a:xfrm>
            <a:off x="312724" y="3433763"/>
            <a:ext cx="3197013" cy="2743200"/>
          </a:xfrm>
        </p:spPr>
        <p:txBody>
          <a:bodyPr anchor="t">
            <a:normAutofit/>
          </a:bodyPr>
          <a:lstStyle/>
          <a:p>
            <a:pPr algn="ctr"/>
            <a:r>
              <a:rPr lang="en-US" sz="4800" b="1">
                <a:solidFill>
                  <a:schemeClr val="bg1"/>
                </a:solidFill>
                <a:cs typeface="Calibri Light"/>
              </a:rPr>
              <a:t>Learning Focus Based on Learning Standards</a:t>
            </a:r>
            <a:endParaRPr lang="en-US" sz="4800" b="1">
              <a:solidFill>
                <a:schemeClr val="bg1"/>
              </a:solidFill>
            </a:endParaRPr>
          </a:p>
        </p:txBody>
      </p:sp>
      <p:pic>
        <p:nvPicPr>
          <p:cNvPr id="7" name="Graphic 6" descr="Chat">
            <a:extLst>
              <a:ext uri="{FF2B5EF4-FFF2-40B4-BE49-F238E27FC236}">
                <a16:creationId xmlns:a16="http://schemas.microsoft.com/office/drawing/2014/main" id="{D173FFB4-7340-0FB6-4BAB-54AD998D43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2271" y="2122544"/>
            <a:ext cx="914400" cy="914400"/>
          </a:xfrm>
          <a:prstGeom prst="rect">
            <a:avLst/>
          </a:prstGeom>
        </p:spPr>
      </p:pic>
      <p:sp>
        <p:nvSpPr>
          <p:cNvPr id="3" name="Content Placeholder 2">
            <a:extLst>
              <a:ext uri="{FF2B5EF4-FFF2-40B4-BE49-F238E27FC236}">
                <a16:creationId xmlns:a16="http://schemas.microsoft.com/office/drawing/2014/main" id="{1BCFF277-CAF4-21EB-5B1C-C289BE6E89D1}"/>
              </a:ext>
            </a:extLst>
          </p:cNvPr>
          <p:cNvSpPr>
            <a:spLocks noGrp="1"/>
          </p:cNvSpPr>
          <p:nvPr>
            <p:ph idx="1"/>
          </p:nvPr>
        </p:nvSpPr>
        <p:spPr>
          <a:xfrm>
            <a:off x="4330719" y="210295"/>
            <a:ext cx="7390440" cy="6496779"/>
          </a:xfrm>
        </p:spPr>
        <p:txBody>
          <a:bodyPr vert="horz" lIns="91440" tIns="45720" rIns="91440" bIns="45720" rtlCol="0" anchor="ctr">
            <a:noAutofit/>
          </a:bodyPr>
          <a:lstStyle/>
          <a:p>
            <a:pPr marL="0" indent="0">
              <a:buNone/>
            </a:pPr>
            <a:endParaRPr lang="en-US" sz="2800" b="1" dirty="0"/>
          </a:p>
          <a:p>
            <a:pPr marL="0" indent="0">
              <a:buNone/>
            </a:pPr>
            <a:r>
              <a:rPr lang="en-US" sz="2800" b="1" dirty="0"/>
              <a:t>I can choose an appropriate text form and use effective text features to persuade audiences of different ages about a solution to a complex social issue that matters to me.  </a:t>
            </a:r>
          </a:p>
          <a:p>
            <a:pPr marL="0" indent="0">
              <a:buNone/>
            </a:pPr>
            <a:r>
              <a:rPr lang="en-US" i="1">
                <a:ea typeface="+mn-lt"/>
                <a:cs typeface="+mn-lt"/>
              </a:rPr>
              <a:t>In </a:t>
            </a:r>
            <a:r>
              <a:rPr lang="en-US" i="1" dirty="0">
                <a:ea typeface="+mn-lt"/>
                <a:cs typeface="+mn-lt"/>
              </a:rPr>
              <a:t>order to reach that goal, we will set these objectives:</a:t>
            </a:r>
            <a:endParaRPr lang="en-US" i="1" dirty="0">
              <a:cs typeface="Calibri"/>
            </a:endParaRPr>
          </a:p>
          <a:p>
            <a:r>
              <a:rPr lang="en-US" b="1" dirty="0">
                <a:ea typeface="+mn-lt"/>
                <a:cs typeface="+mn-lt"/>
              </a:rPr>
              <a:t>I can</a:t>
            </a:r>
            <a:r>
              <a:rPr lang="en-US" dirty="0">
                <a:ea typeface="+mn-lt"/>
                <a:cs typeface="+mn-lt"/>
              </a:rPr>
              <a:t> identify text forms and choose the best one to persuade someone younger than me and to persuade someone older than me</a:t>
            </a:r>
          </a:p>
          <a:p>
            <a:r>
              <a:rPr lang="en-US" b="1" dirty="0">
                <a:ea typeface="+mn-lt"/>
                <a:cs typeface="+mn-lt"/>
              </a:rPr>
              <a:t>I can</a:t>
            </a:r>
            <a:r>
              <a:rPr lang="en-US" dirty="0">
                <a:ea typeface="+mn-lt"/>
                <a:cs typeface="+mn-lt"/>
              </a:rPr>
              <a:t> utilize various text features to increase the impact of my message</a:t>
            </a:r>
          </a:p>
          <a:p>
            <a:r>
              <a:rPr lang="en-US" b="1" dirty="0">
                <a:ea typeface="+mn-lt"/>
                <a:cs typeface="+mn-lt"/>
              </a:rPr>
              <a:t>I can</a:t>
            </a:r>
            <a:r>
              <a:rPr lang="en-US" dirty="0">
                <a:ea typeface="+mn-lt"/>
                <a:cs typeface="+mn-lt"/>
              </a:rPr>
              <a:t> revise and edit text to clarify my message</a:t>
            </a:r>
          </a:p>
          <a:p>
            <a:r>
              <a:rPr lang="en-US" b="1" dirty="0">
                <a:ea typeface="+mn-lt"/>
                <a:cs typeface="+mn-lt"/>
              </a:rPr>
              <a:t>I can </a:t>
            </a:r>
            <a:r>
              <a:rPr lang="en-US" dirty="0">
                <a:ea typeface="+mn-lt"/>
                <a:cs typeface="+mn-lt"/>
              </a:rPr>
              <a:t>use verbs effectively and use different sentence types to create impact</a:t>
            </a:r>
            <a:endParaRPr lang="en-US" dirty="0">
              <a:cs typeface="Calibri"/>
            </a:endParaRPr>
          </a:p>
          <a:p>
            <a:endParaRPr lang="en-US" sz="2600" dirty="0">
              <a:cs typeface="Calibri"/>
            </a:endParaRPr>
          </a:p>
        </p:txBody>
      </p:sp>
    </p:spTree>
    <p:extLst>
      <p:ext uri="{BB962C8B-B14F-4D97-AF65-F5344CB8AC3E}">
        <p14:creationId xmlns:p14="http://schemas.microsoft.com/office/powerpoint/2010/main" val="41093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C37F79-F0D4-7A00-7243-3308E5345073}"/>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What would proficiency look like?</a:t>
            </a:r>
          </a:p>
        </p:txBody>
      </p:sp>
      <p:sp>
        <p:nvSpPr>
          <p:cNvPr id="3" name="Content Placeholder 2">
            <a:extLst>
              <a:ext uri="{FF2B5EF4-FFF2-40B4-BE49-F238E27FC236}">
                <a16:creationId xmlns:a16="http://schemas.microsoft.com/office/drawing/2014/main" id="{243AEAD3-34AF-560E-A4B0-C5C5A1B812E5}"/>
              </a:ext>
            </a:extLst>
          </p:cNvPr>
          <p:cNvSpPr>
            <a:spLocks noGrp="1"/>
          </p:cNvSpPr>
          <p:nvPr>
            <p:ph idx="1"/>
          </p:nvPr>
        </p:nvSpPr>
        <p:spPr>
          <a:xfrm>
            <a:off x="4810259" y="649480"/>
            <a:ext cx="6555347" cy="5546047"/>
          </a:xfrm>
        </p:spPr>
        <p:txBody>
          <a:bodyPr anchor="ctr">
            <a:normAutofit/>
          </a:bodyPr>
          <a:lstStyle/>
          <a:p>
            <a:pPr marL="0" indent="0">
              <a:buNone/>
            </a:pPr>
            <a:r>
              <a:rPr lang="en-US" sz="3200" dirty="0"/>
              <a:t>If you clearly define the learning intentions and criteria at the start, the information for written feedback is already there.  If not, report cards will be very difficult to write because you simply won’t have the information you need.  </a:t>
            </a:r>
          </a:p>
        </p:txBody>
      </p:sp>
    </p:spTree>
    <p:extLst>
      <p:ext uri="{BB962C8B-B14F-4D97-AF65-F5344CB8AC3E}">
        <p14:creationId xmlns:p14="http://schemas.microsoft.com/office/powerpoint/2010/main" val="1111962034"/>
      </p:ext>
    </p:extLst>
  </p:cSld>
  <p:clrMapOvr>
    <a:masterClrMapping/>
  </p:clrMapOvr>
  <p:transition spd="slow">
    <p:randomBar dir="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78B0B-639B-8636-E88A-D329286E1436}"/>
              </a:ext>
            </a:extLst>
          </p:cNvPr>
          <p:cNvSpPr>
            <a:spLocks noGrp="1"/>
          </p:cNvSpPr>
          <p:nvPr>
            <p:ph type="title"/>
          </p:nvPr>
        </p:nvSpPr>
        <p:spPr/>
        <p:txBody>
          <a:bodyPr/>
          <a:lstStyle/>
          <a:p>
            <a:r>
              <a:rPr lang="en-US" b="1" dirty="0"/>
              <a:t>Criteria</a:t>
            </a:r>
          </a:p>
        </p:txBody>
      </p:sp>
      <p:graphicFrame>
        <p:nvGraphicFramePr>
          <p:cNvPr id="4" name="Table 4">
            <a:extLst>
              <a:ext uri="{FF2B5EF4-FFF2-40B4-BE49-F238E27FC236}">
                <a16:creationId xmlns:a16="http://schemas.microsoft.com/office/drawing/2014/main" id="{138AC9C6-8F72-6557-F99E-5AFEF9758470}"/>
              </a:ext>
            </a:extLst>
          </p:cNvPr>
          <p:cNvGraphicFramePr>
            <a:graphicFrameLocks noGrp="1"/>
          </p:cNvGraphicFramePr>
          <p:nvPr>
            <p:ph idx="1"/>
            <p:extLst>
              <p:ext uri="{D42A27DB-BD31-4B8C-83A1-F6EECF244321}">
                <p14:modId xmlns:p14="http://schemas.microsoft.com/office/powerpoint/2010/main" val="1603019336"/>
              </p:ext>
            </p:extLst>
          </p:nvPr>
        </p:nvGraphicFramePr>
        <p:xfrm>
          <a:off x="986319" y="1410747"/>
          <a:ext cx="10510463" cy="5082128"/>
        </p:xfrm>
        <a:graphic>
          <a:graphicData uri="http://schemas.openxmlformats.org/drawingml/2006/table">
            <a:tbl>
              <a:tblPr firstRow="1" bandRow="1">
                <a:tableStyleId>{5C22544A-7EE6-4342-B048-85BDC9FD1C3A}</a:tableStyleId>
              </a:tblPr>
              <a:tblGrid>
                <a:gridCol w="2592687">
                  <a:extLst>
                    <a:ext uri="{9D8B030D-6E8A-4147-A177-3AD203B41FA5}">
                      <a16:colId xmlns:a16="http://schemas.microsoft.com/office/drawing/2014/main" val="1861411086"/>
                    </a:ext>
                  </a:extLst>
                </a:gridCol>
                <a:gridCol w="2670081">
                  <a:extLst>
                    <a:ext uri="{9D8B030D-6E8A-4147-A177-3AD203B41FA5}">
                      <a16:colId xmlns:a16="http://schemas.microsoft.com/office/drawing/2014/main" val="2946769676"/>
                    </a:ext>
                  </a:extLst>
                </a:gridCol>
                <a:gridCol w="2566140">
                  <a:extLst>
                    <a:ext uri="{9D8B030D-6E8A-4147-A177-3AD203B41FA5}">
                      <a16:colId xmlns:a16="http://schemas.microsoft.com/office/drawing/2014/main" val="3267422026"/>
                    </a:ext>
                  </a:extLst>
                </a:gridCol>
                <a:gridCol w="2681555">
                  <a:extLst>
                    <a:ext uri="{9D8B030D-6E8A-4147-A177-3AD203B41FA5}">
                      <a16:colId xmlns:a16="http://schemas.microsoft.com/office/drawing/2014/main" val="3180782140"/>
                    </a:ext>
                  </a:extLst>
                </a:gridCol>
              </a:tblGrid>
              <a:tr h="601568">
                <a:tc>
                  <a:txBody>
                    <a:bodyPr/>
                    <a:lstStyle/>
                    <a:p>
                      <a:r>
                        <a:rPr lang="en-US" dirty="0"/>
                        <a:t>Emerging</a:t>
                      </a:r>
                    </a:p>
                  </a:txBody>
                  <a:tcPr/>
                </a:tc>
                <a:tc>
                  <a:txBody>
                    <a:bodyPr/>
                    <a:lstStyle/>
                    <a:p>
                      <a:r>
                        <a:rPr lang="en-US" dirty="0"/>
                        <a:t>Developing</a:t>
                      </a:r>
                    </a:p>
                  </a:txBody>
                  <a:tcPr/>
                </a:tc>
                <a:tc>
                  <a:txBody>
                    <a:bodyPr/>
                    <a:lstStyle/>
                    <a:p>
                      <a:r>
                        <a:rPr lang="en-US" dirty="0"/>
                        <a:t>Proficient</a:t>
                      </a:r>
                    </a:p>
                  </a:txBody>
                  <a:tcPr/>
                </a:tc>
                <a:tc>
                  <a:txBody>
                    <a:bodyPr/>
                    <a:lstStyle/>
                    <a:p>
                      <a:r>
                        <a:rPr lang="en-US" dirty="0"/>
                        <a:t>Extending</a:t>
                      </a:r>
                    </a:p>
                  </a:txBody>
                  <a:tcPr/>
                </a:tc>
                <a:extLst>
                  <a:ext uri="{0D108BD9-81ED-4DB2-BD59-A6C34878D82A}">
                    <a16:rowId xmlns:a16="http://schemas.microsoft.com/office/drawing/2014/main" val="3971906718"/>
                  </a:ext>
                </a:extLst>
              </a:tr>
              <a:tr h="3768124">
                <a:tc>
                  <a:txBody>
                    <a:bodyPr/>
                    <a:lstStyle/>
                    <a:p>
                      <a:r>
                        <a:rPr lang="en-US" dirty="0"/>
                        <a:t>With assistance, can write a solution to a problem in one text form</a:t>
                      </a:r>
                    </a:p>
                    <a:p>
                      <a:endParaRPr lang="en-US" dirty="0"/>
                    </a:p>
                    <a:p>
                      <a:r>
                        <a:rPr lang="en-US" dirty="0"/>
                        <a:t>Uses a text frame to insert an argument for a solution to a problem</a:t>
                      </a:r>
                    </a:p>
                  </a:txBody>
                  <a:tcPr/>
                </a:tc>
                <a:tc>
                  <a:txBody>
                    <a:bodyPr/>
                    <a:lstStyle/>
                    <a:p>
                      <a:r>
                        <a:rPr lang="en-US" dirty="0"/>
                        <a:t>Can write a solution to a problem in more than one text form</a:t>
                      </a:r>
                    </a:p>
                    <a:p>
                      <a:endParaRPr lang="en-US" dirty="0"/>
                    </a:p>
                    <a:p>
                      <a:r>
                        <a:rPr lang="en-US" dirty="0"/>
                        <a:t>Language is simple and has some clarity</a:t>
                      </a:r>
                    </a:p>
                    <a:p>
                      <a:endParaRPr lang="en-US" dirty="0"/>
                    </a:p>
                    <a:p>
                      <a:r>
                        <a:rPr lang="en-US" dirty="0"/>
                        <a:t>Edits to correct errors</a:t>
                      </a:r>
                    </a:p>
                  </a:txBody>
                  <a:tcPr/>
                </a:tc>
                <a:tc>
                  <a:txBody>
                    <a:bodyPr/>
                    <a:lstStyle/>
                    <a:p>
                      <a:r>
                        <a:rPr lang="en-US" dirty="0"/>
                        <a:t>Uses effective text forms to persuade different audiences about a solution to a complex social issue </a:t>
                      </a:r>
                    </a:p>
                    <a:p>
                      <a:endParaRPr lang="en-US" dirty="0"/>
                    </a:p>
                    <a:p>
                      <a:r>
                        <a:rPr lang="en-US" dirty="0"/>
                        <a:t>Edits text to refine message for clarity and impact</a:t>
                      </a:r>
                    </a:p>
                    <a:p>
                      <a:endParaRPr lang="en-US" dirty="0"/>
                    </a:p>
                    <a:p>
                      <a:endParaRPr lang="en-US" dirty="0"/>
                    </a:p>
                  </a:txBody>
                  <a:tcPr/>
                </a:tc>
                <a:tc>
                  <a:txBody>
                    <a:bodyPr/>
                    <a:lstStyle/>
                    <a:p>
                      <a:r>
                        <a:rPr lang="en-US" dirty="0"/>
                        <a:t>Uses highly persuasive and creative text forms and features to offer solutions to a complex social issue.  Strategically and creatively adapts text forms based on the age and knowledge of audiences. </a:t>
                      </a:r>
                    </a:p>
                    <a:p>
                      <a:endParaRPr lang="en-US" dirty="0"/>
                    </a:p>
                    <a:p>
                      <a:r>
                        <a:rPr lang="en-US" dirty="0"/>
                        <a:t>Edits and refines messages and features to increase clarity and impact.  Each message is uniquely tailored to the audience and is highly creative and impactful</a:t>
                      </a:r>
                    </a:p>
                  </a:txBody>
                  <a:tcPr/>
                </a:tc>
                <a:extLst>
                  <a:ext uri="{0D108BD9-81ED-4DB2-BD59-A6C34878D82A}">
                    <a16:rowId xmlns:a16="http://schemas.microsoft.com/office/drawing/2014/main" val="173631903"/>
                  </a:ext>
                </a:extLst>
              </a:tr>
            </a:tbl>
          </a:graphicData>
        </a:graphic>
      </p:graphicFrame>
    </p:spTree>
    <p:extLst>
      <p:ext uri="{BB962C8B-B14F-4D97-AF65-F5344CB8AC3E}">
        <p14:creationId xmlns:p14="http://schemas.microsoft.com/office/powerpoint/2010/main" val="1774097647"/>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B50EB0D-6154-0EFC-EA3A-552799477DC7}"/>
              </a:ext>
            </a:extLst>
          </p:cNvPr>
          <p:cNvSpPr>
            <a:spLocks noGrp="1"/>
          </p:cNvSpPr>
          <p:nvPr>
            <p:ph type="title"/>
          </p:nvPr>
        </p:nvSpPr>
        <p:spPr>
          <a:xfrm>
            <a:off x="958506" y="800392"/>
            <a:ext cx="10264697" cy="1212102"/>
          </a:xfrm>
        </p:spPr>
        <p:txBody>
          <a:bodyPr>
            <a:normAutofit/>
          </a:bodyPr>
          <a:lstStyle/>
          <a:p>
            <a:r>
              <a:rPr lang="en-US" sz="4000" b="1" dirty="0">
                <a:solidFill>
                  <a:srgbClr val="FFFFFF"/>
                </a:solidFill>
                <a:cs typeface="Calibri Light"/>
              </a:rPr>
              <a:t>What happens when we change the Curricular Competency?</a:t>
            </a:r>
          </a:p>
        </p:txBody>
      </p:sp>
      <p:sp>
        <p:nvSpPr>
          <p:cNvPr id="3" name="Content Placeholder 2">
            <a:extLst>
              <a:ext uri="{FF2B5EF4-FFF2-40B4-BE49-F238E27FC236}">
                <a16:creationId xmlns:a16="http://schemas.microsoft.com/office/drawing/2014/main" id="{766FEB3C-66A5-F737-AF61-33A55A129AA8}"/>
              </a:ext>
            </a:extLst>
          </p:cNvPr>
          <p:cNvSpPr>
            <a:spLocks noGrp="1"/>
          </p:cNvSpPr>
          <p:nvPr>
            <p:ph idx="1"/>
          </p:nvPr>
        </p:nvSpPr>
        <p:spPr>
          <a:xfrm>
            <a:off x="1368637" y="2337504"/>
            <a:ext cx="9708995" cy="3498218"/>
          </a:xfrm>
        </p:spPr>
        <p:txBody>
          <a:bodyPr vert="horz" lIns="91440" tIns="45720" rIns="91440" bIns="45720" rtlCol="0" anchor="ctr">
            <a:normAutofit/>
          </a:bodyPr>
          <a:lstStyle/>
          <a:p>
            <a:r>
              <a:rPr lang="en-US" sz="2400" dirty="0">
                <a:cs typeface="Calibri"/>
              </a:rPr>
              <a:t>Competency:</a:t>
            </a:r>
          </a:p>
          <a:p>
            <a:endParaRPr lang="en-US" sz="2400" dirty="0">
              <a:cs typeface="Calibri"/>
            </a:endParaRPr>
          </a:p>
          <a:p>
            <a:r>
              <a:rPr lang="en-US" sz="2400" dirty="0">
                <a:cs typeface="Calibri"/>
              </a:rPr>
              <a:t>Content</a:t>
            </a:r>
          </a:p>
          <a:p>
            <a:endParaRPr lang="en-US" sz="2400" dirty="0">
              <a:cs typeface="Calibri"/>
            </a:endParaRPr>
          </a:p>
        </p:txBody>
      </p:sp>
      <p:pic>
        <p:nvPicPr>
          <p:cNvPr id="5" name="Picture 4">
            <a:extLst>
              <a:ext uri="{FF2B5EF4-FFF2-40B4-BE49-F238E27FC236}">
                <a16:creationId xmlns:a16="http://schemas.microsoft.com/office/drawing/2014/main" id="{DC1FE82C-DC4F-F211-7BF4-E2038249DC43}"/>
              </a:ext>
            </a:extLst>
          </p:cNvPr>
          <p:cNvPicPr>
            <a:picLocks noChangeAspect="1"/>
          </p:cNvPicPr>
          <p:nvPr/>
        </p:nvPicPr>
        <p:blipFill>
          <a:blip r:embed="rId2"/>
          <a:stretch>
            <a:fillRect/>
          </a:stretch>
        </p:blipFill>
        <p:spPr>
          <a:xfrm>
            <a:off x="1919336" y="3635116"/>
            <a:ext cx="8089900" cy="513502"/>
          </a:xfrm>
          <a:prstGeom prst="rect">
            <a:avLst/>
          </a:prstGeom>
        </p:spPr>
      </p:pic>
      <p:pic>
        <p:nvPicPr>
          <p:cNvPr id="6" name="Picture 5">
            <a:extLst>
              <a:ext uri="{FF2B5EF4-FFF2-40B4-BE49-F238E27FC236}">
                <a16:creationId xmlns:a16="http://schemas.microsoft.com/office/drawing/2014/main" id="{ADA8291E-D349-30EE-2E57-0DD372EEF78B}"/>
              </a:ext>
            </a:extLst>
          </p:cNvPr>
          <p:cNvPicPr>
            <a:picLocks noChangeAspect="1"/>
          </p:cNvPicPr>
          <p:nvPr/>
        </p:nvPicPr>
        <p:blipFill>
          <a:blip r:embed="rId3"/>
          <a:stretch>
            <a:fillRect/>
          </a:stretch>
        </p:blipFill>
        <p:spPr>
          <a:xfrm>
            <a:off x="3091278" y="4559856"/>
            <a:ext cx="4589551" cy="2012809"/>
          </a:xfrm>
          <a:prstGeom prst="rect">
            <a:avLst/>
          </a:prstGeom>
        </p:spPr>
      </p:pic>
    </p:spTree>
    <p:extLst>
      <p:ext uri="{BB962C8B-B14F-4D97-AF65-F5344CB8AC3E}">
        <p14:creationId xmlns:p14="http://schemas.microsoft.com/office/powerpoint/2010/main" val="14726550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D30D3-3AEC-1B14-A637-80CFD232436F}"/>
              </a:ext>
            </a:extLst>
          </p:cNvPr>
          <p:cNvSpPr>
            <a:spLocks noGrp="1"/>
          </p:cNvSpPr>
          <p:nvPr>
            <p:ph type="title"/>
          </p:nvPr>
        </p:nvSpPr>
        <p:spPr>
          <a:xfrm>
            <a:off x="510695" y="189770"/>
            <a:ext cx="10063619" cy="1325563"/>
          </a:xfrm>
        </p:spPr>
        <p:txBody>
          <a:bodyPr/>
          <a:lstStyle/>
          <a:p>
            <a:r>
              <a:rPr lang="en-US" b="1" dirty="0"/>
              <a:t>Department Collaboration</a:t>
            </a:r>
          </a:p>
        </p:txBody>
      </p:sp>
      <p:sp>
        <p:nvSpPr>
          <p:cNvPr id="3" name="Content Placeholder 2">
            <a:extLst>
              <a:ext uri="{FF2B5EF4-FFF2-40B4-BE49-F238E27FC236}">
                <a16:creationId xmlns:a16="http://schemas.microsoft.com/office/drawing/2014/main" id="{6DC673B6-5798-86D6-5855-EB5E82E723FC}"/>
              </a:ext>
            </a:extLst>
          </p:cNvPr>
          <p:cNvSpPr>
            <a:spLocks noGrp="1"/>
          </p:cNvSpPr>
          <p:nvPr>
            <p:ph idx="1"/>
          </p:nvPr>
        </p:nvSpPr>
        <p:spPr>
          <a:xfrm>
            <a:off x="838200" y="1825624"/>
            <a:ext cx="10515600" cy="4635552"/>
          </a:xfrm>
        </p:spPr>
        <p:txBody>
          <a:bodyPr>
            <a:normAutofit lnSpcReduction="10000"/>
          </a:bodyPr>
          <a:lstStyle/>
          <a:p>
            <a:endParaRPr lang="en-US" sz="2800" dirty="0">
              <a:cs typeface="Calibri"/>
            </a:endParaRPr>
          </a:p>
          <a:p>
            <a:endParaRPr lang="en-US" dirty="0">
              <a:cs typeface="Calibri"/>
            </a:endParaRPr>
          </a:p>
          <a:p>
            <a:endParaRPr lang="en-US" sz="2800" dirty="0">
              <a:cs typeface="Calibri"/>
            </a:endParaRPr>
          </a:p>
          <a:p>
            <a:endParaRPr lang="en-US" dirty="0">
              <a:cs typeface="Calibri"/>
            </a:endParaRPr>
          </a:p>
          <a:p>
            <a:endParaRPr lang="en-US" sz="2800" dirty="0">
              <a:cs typeface="Calibri"/>
            </a:endParaRPr>
          </a:p>
          <a:p>
            <a:endParaRPr lang="en-US" dirty="0">
              <a:cs typeface="Calibri"/>
            </a:endParaRPr>
          </a:p>
          <a:p>
            <a:endParaRPr lang="en-US" sz="2800" dirty="0">
              <a:cs typeface="Calibri"/>
            </a:endParaRPr>
          </a:p>
          <a:p>
            <a:endParaRPr lang="en-US" sz="2800" dirty="0">
              <a:cs typeface="Calibri"/>
            </a:endParaRPr>
          </a:p>
          <a:p>
            <a:r>
              <a:rPr lang="en-US" sz="2800" dirty="0">
                <a:cs typeface="Calibri"/>
              </a:rPr>
              <a:t>Non-enrolling teachers, counsellors, EAs, YCWs, ILWs choose one of the groups</a:t>
            </a:r>
          </a:p>
          <a:p>
            <a:endParaRPr lang="en-US" dirty="0"/>
          </a:p>
        </p:txBody>
      </p:sp>
      <p:pic>
        <p:nvPicPr>
          <p:cNvPr id="5" name="Picture 4">
            <a:extLst>
              <a:ext uri="{FF2B5EF4-FFF2-40B4-BE49-F238E27FC236}">
                <a16:creationId xmlns:a16="http://schemas.microsoft.com/office/drawing/2014/main" id="{C7D0540E-F831-B7C9-14ED-EC3FEC30C166}"/>
              </a:ext>
            </a:extLst>
          </p:cNvPr>
          <p:cNvPicPr>
            <a:picLocks noChangeAspect="1"/>
          </p:cNvPicPr>
          <p:nvPr/>
        </p:nvPicPr>
        <p:blipFill>
          <a:blip r:embed="rId3"/>
          <a:stretch>
            <a:fillRect/>
          </a:stretch>
        </p:blipFill>
        <p:spPr>
          <a:xfrm>
            <a:off x="299736" y="1506634"/>
            <a:ext cx="6834681" cy="3553881"/>
          </a:xfrm>
          <a:prstGeom prst="rect">
            <a:avLst/>
          </a:prstGeom>
        </p:spPr>
      </p:pic>
      <p:pic>
        <p:nvPicPr>
          <p:cNvPr id="7" name="Picture 6" descr="A picture containing text, vector graphics&#10;&#10;Description automatically generated">
            <a:extLst>
              <a:ext uri="{FF2B5EF4-FFF2-40B4-BE49-F238E27FC236}">
                <a16:creationId xmlns:a16="http://schemas.microsoft.com/office/drawing/2014/main" id="{BE6E5C8B-A467-15B7-A152-F745943F4623}"/>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025277" y="396824"/>
            <a:ext cx="4983974" cy="3353466"/>
          </a:xfrm>
          <a:prstGeom prst="rect">
            <a:avLst/>
          </a:prstGeom>
        </p:spPr>
      </p:pic>
    </p:spTree>
    <p:extLst>
      <p:ext uri="{BB962C8B-B14F-4D97-AF65-F5344CB8AC3E}">
        <p14:creationId xmlns:p14="http://schemas.microsoft.com/office/powerpoint/2010/main" val="308300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1292</TotalTime>
  <Words>4233</Words>
  <Application>Microsoft Office PowerPoint</Application>
  <PresentationFormat>Widescreen</PresentationFormat>
  <Paragraphs>380</Paragraphs>
  <Slides>68</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Arial Nova</vt:lpstr>
      <vt:lpstr>Calibri</vt:lpstr>
      <vt:lpstr>Calibri Light</vt:lpstr>
      <vt:lpstr>Wingdings</vt:lpstr>
      <vt:lpstr>office theme</vt:lpstr>
      <vt:lpstr>Ministry of Education and Childcare -  Assessment Framework</vt:lpstr>
      <vt:lpstr>Land Acknowledgement Good Mind, Good Heart, Good Feeling</vt:lpstr>
      <vt:lpstr>Who is here?</vt:lpstr>
      <vt:lpstr>Mental Health in Schools Strategy</vt:lpstr>
      <vt:lpstr>Checking In – How are you? </vt:lpstr>
      <vt:lpstr>Practices of Being Together</vt:lpstr>
      <vt:lpstr>Recognizing that…</vt:lpstr>
      <vt:lpstr>Learning is holistic, reflexive, reflective, experiential, and relational (focused on connectedness, on reciprocal relationships, and a sense of place).  Learning takes patience and time.  (FPPL) </vt:lpstr>
      <vt:lpstr>Shape of the Day</vt:lpstr>
      <vt:lpstr>Intentions</vt:lpstr>
      <vt:lpstr>Why Now?</vt:lpstr>
      <vt:lpstr>Curriculum and Assessment Alignment</vt:lpstr>
      <vt:lpstr>Goal of the Curriculum</vt:lpstr>
      <vt:lpstr>Goals of Assessment and Communicating Student Learning</vt:lpstr>
      <vt:lpstr>Learning Cycle</vt:lpstr>
      <vt:lpstr>Setting the Stage for Assessment and Learning</vt:lpstr>
      <vt:lpstr>What's Staying the Same?</vt:lpstr>
      <vt:lpstr>Same – Universal Supports</vt:lpstr>
      <vt:lpstr>PowerPoint Presentation</vt:lpstr>
      <vt:lpstr>Universal Supports – Gathering Information</vt:lpstr>
      <vt:lpstr>Universal Supports Continued...</vt:lpstr>
      <vt:lpstr>Universal Supports Continued...</vt:lpstr>
      <vt:lpstr>PowerPoint Presentation</vt:lpstr>
      <vt:lpstr>PowerPoint Presentation</vt:lpstr>
      <vt:lpstr>Collecting Data</vt:lpstr>
      <vt:lpstr>Some changes you will notice...</vt:lpstr>
      <vt:lpstr>Proficiency - Ministry</vt:lpstr>
      <vt:lpstr>Proficiency Scales</vt:lpstr>
      <vt:lpstr>Proficiency</vt:lpstr>
      <vt:lpstr>PowerPoint Presentation</vt:lpstr>
      <vt:lpstr>Engagement/Learning Habits/Behaviour</vt:lpstr>
      <vt:lpstr>Written Learning Updates</vt:lpstr>
      <vt:lpstr>Summary of Learning</vt:lpstr>
      <vt:lpstr>Summary of Learning – Making Growth Visible</vt:lpstr>
      <vt:lpstr>Feedback - Ministry</vt:lpstr>
      <vt:lpstr>Praise</vt:lpstr>
      <vt:lpstr>Formative (in the moment)  Feedback for Students</vt:lpstr>
      <vt:lpstr>Learning Updates – Descriptive Feedback</vt:lpstr>
      <vt:lpstr>Learning Updates – Descriptive Feedback</vt:lpstr>
      <vt:lpstr>Learning Updates – Descriptive Feedback</vt:lpstr>
      <vt:lpstr>Summary of Learning – Descriptive Feedback</vt:lpstr>
      <vt:lpstr>Feedback and Student Voice</vt:lpstr>
      <vt:lpstr>Increasing Student Voice and Involvement</vt:lpstr>
      <vt:lpstr>To what extent are students involved in the learning and assessment process?</vt:lpstr>
      <vt:lpstr>PowerPoint Presentation</vt:lpstr>
      <vt:lpstr>How do we scaffold students' abilities to reflect on their learning and set goals for future growth?</vt:lpstr>
      <vt:lpstr>PowerPoint Presentation</vt:lpstr>
      <vt:lpstr>Curriculum and Assessment Connection</vt:lpstr>
      <vt:lpstr>Know, Do, Understand Model (KDU)</vt:lpstr>
      <vt:lpstr>The importance of bringing content and competencies together</vt:lpstr>
      <vt:lpstr>Know, Do, Understand (KDU) Model</vt:lpstr>
      <vt:lpstr> KDU Model of Learning</vt:lpstr>
      <vt:lpstr>Learning Standards</vt:lpstr>
      <vt:lpstr>Identifying Learning Standards</vt:lpstr>
      <vt:lpstr>Learning Standards – Math Gr. 8</vt:lpstr>
      <vt:lpstr>Learning Standards – Math Gr. 8</vt:lpstr>
      <vt:lpstr>Learning Standards – Math Gr. 8</vt:lpstr>
      <vt:lpstr>Learning Standard</vt:lpstr>
      <vt:lpstr>PowerPoint Presentation</vt:lpstr>
      <vt:lpstr>PowerPoint Presentation</vt:lpstr>
      <vt:lpstr>PowerPoint Presentation</vt:lpstr>
      <vt:lpstr>Learning Standard</vt:lpstr>
      <vt:lpstr>Choosing Learning Objectives</vt:lpstr>
      <vt:lpstr>Learning Focus Based on Learning Standards</vt:lpstr>
      <vt:lpstr>What would proficiency look like?</vt:lpstr>
      <vt:lpstr>Criteria</vt:lpstr>
      <vt:lpstr>What happens when we change the Curricular Competency?</vt:lpstr>
      <vt:lpstr>Department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Alvarez</dc:creator>
  <cp:lastModifiedBy>Karen Alvarez</cp:lastModifiedBy>
  <cp:revision>2</cp:revision>
  <dcterms:created xsi:type="dcterms:W3CDTF">2022-12-22T19:53:19Z</dcterms:created>
  <dcterms:modified xsi:type="dcterms:W3CDTF">2023-05-03T15:57:10Z</dcterms:modified>
</cp:coreProperties>
</file>